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0" r:id="rId3"/>
    <p:sldId id="385" r:id="rId4"/>
    <p:sldId id="432" r:id="rId5"/>
    <p:sldId id="426" r:id="rId6"/>
    <p:sldId id="387" r:id="rId7"/>
    <p:sldId id="433" r:id="rId8"/>
    <p:sldId id="383" r:id="rId9"/>
    <p:sldId id="454" r:id="rId10"/>
    <p:sldId id="455" r:id="rId11"/>
    <p:sldId id="435" r:id="rId12"/>
    <p:sldId id="434" r:id="rId13"/>
    <p:sldId id="437" r:id="rId14"/>
    <p:sldId id="439" r:id="rId15"/>
    <p:sldId id="442" r:id="rId16"/>
    <p:sldId id="444" r:id="rId17"/>
    <p:sldId id="445" r:id="rId18"/>
    <p:sldId id="446" r:id="rId19"/>
    <p:sldId id="447" r:id="rId20"/>
    <p:sldId id="448" r:id="rId21"/>
    <p:sldId id="456" r:id="rId22"/>
    <p:sldId id="457" r:id="rId23"/>
    <p:sldId id="277" r:id="rId24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AB"/>
    <a:srgbClr val="FFCC66"/>
    <a:srgbClr val="F2F2F2"/>
    <a:srgbClr val="003A70"/>
    <a:srgbClr val="0A1E3B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296" autoAdjust="0"/>
  </p:normalViewPr>
  <p:slideViewPr>
    <p:cSldViewPr snapToGrid="0" showGuides="1">
      <p:cViewPr varScale="1">
        <p:scale>
          <a:sx n="88" d="100"/>
          <a:sy n="88" d="100"/>
        </p:scale>
        <p:origin x="-444" y="-108"/>
      </p:cViewPr>
      <p:guideLst>
        <p:guide orient="horz" pos="2160"/>
        <p:guide orient="horz" pos="527"/>
        <p:guide orient="horz" pos="1162"/>
        <p:guide orient="horz" pos="4110"/>
        <p:guide orient="horz" pos="3385"/>
        <p:guide orient="horz" pos="3158"/>
        <p:guide pos="2880"/>
        <p:guide pos="446"/>
        <p:guide pos="4549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ente1\Desktop\dati%20pubblicazioni%20Google%20scholar%20Microzonazione%20sism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astenetto\Desktop\DOCUMENTI\art11\STATO%20ATTUAZIONE\ATTUAZIONE%20ORDINANZE\NUMERI-MS-CLE_N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pubblicazioni!$B$2</c:f>
              <c:strCache>
                <c:ptCount val="1"/>
                <c:pt idx="0">
                  <c:v>N° di pubblicazioni</c:v>
                </c:pt>
              </c:strCache>
            </c:strRef>
          </c:tx>
          <c:spPr>
            <a:ln w="28575">
              <a:noFill/>
            </a:ln>
          </c:spPr>
          <c:invertIfNegative val="0"/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</c:dPt>
          <c:cat>
            <c:numRef>
              <c:f>pubblicazioni!$A$3:$A$38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pubblicazioni!$B$3:$B$38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5</c:v>
                </c:pt>
                <c:pt idx="18">
                  <c:v>8</c:v>
                </c:pt>
                <c:pt idx="19">
                  <c:v>13</c:v>
                </c:pt>
                <c:pt idx="20">
                  <c:v>22</c:v>
                </c:pt>
                <c:pt idx="21">
                  <c:v>16</c:v>
                </c:pt>
                <c:pt idx="22">
                  <c:v>16</c:v>
                </c:pt>
                <c:pt idx="23">
                  <c:v>23</c:v>
                </c:pt>
                <c:pt idx="24">
                  <c:v>38</c:v>
                </c:pt>
                <c:pt idx="25">
                  <c:v>25</c:v>
                </c:pt>
                <c:pt idx="26">
                  <c:v>22</c:v>
                </c:pt>
                <c:pt idx="27">
                  <c:v>50</c:v>
                </c:pt>
                <c:pt idx="28">
                  <c:v>61</c:v>
                </c:pt>
                <c:pt idx="29">
                  <c:v>54</c:v>
                </c:pt>
                <c:pt idx="30">
                  <c:v>88</c:v>
                </c:pt>
                <c:pt idx="31">
                  <c:v>77</c:v>
                </c:pt>
                <c:pt idx="32">
                  <c:v>68</c:v>
                </c:pt>
                <c:pt idx="33">
                  <c:v>80</c:v>
                </c:pt>
                <c:pt idx="34">
                  <c:v>91</c:v>
                </c:pt>
                <c:pt idx="35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72497792"/>
        <c:axId val="72515968"/>
      </c:barChart>
      <c:catAx>
        <c:axId val="72497792"/>
        <c:scaling>
          <c:orientation val="minMax"/>
        </c:scaling>
        <c:delete val="0"/>
        <c:axPos val="b"/>
        <c:majorGridlines>
          <c:spPr>
            <a:ln w="6350"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gency FB" pitchFamily="34" charset="0"/>
              </a:defRPr>
            </a:pPr>
            <a:endParaRPr lang="it-IT"/>
          </a:p>
        </c:txPr>
        <c:crossAx val="72515968"/>
        <c:crosses val="autoZero"/>
        <c:auto val="1"/>
        <c:lblAlgn val="ctr"/>
        <c:lblOffset val="100"/>
        <c:noMultiLvlLbl val="0"/>
      </c:catAx>
      <c:valAx>
        <c:axId val="7251596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200" b="0">
                    <a:latin typeface="Agency FB" pitchFamily="34" charset="0"/>
                  </a:defRPr>
                </a:pPr>
                <a:r>
                  <a:rPr lang="it-IT" sz="1200" b="0">
                    <a:latin typeface="Agency FB" pitchFamily="34" charset="0"/>
                  </a:rPr>
                  <a:t>Numero di pubblicazioni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497792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annualità 2010</c:v>
                </c:pt>
                <c:pt idx="1">
                  <c:v>annualità 2011</c:v>
                </c:pt>
                <c:pt idx="2">
                  <c:v>annualità 2012</c:v>
                </c:pt>
                <c:pt idx="3">
                  <c:v>annualità 2013</c:v>
                </c:pt>
                <c:pt idx="4">
                  <c:v>annualità 2014</c:v>
                </c:pt>
                <c:pt idx="5">
                  <c:v>annualità 2015</c:v>
                </c:pt>
                <c:pt idx="6">
                  <c:v>annualità 2016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annualità 2010</c:v>
                </c:pt>
                <c:pt idx="1">
                  <c:v>annualità 2011</c:v>
                </c:pt>
                <c:pt idx="2">
                  <c:v>annualità 2012</c:v>
                </c:pt>
                <c:pt idx="3">
                  <c:v>annualità 2013</c:v>
                </c:pt>
                <c:pt idx="4">
                  <c:v>annualità 2014</c:v>
                </c:pt>
                <c:pt idx="5">
                  <c:v>annualità 2015</c:v>
                </c:pt>
                <c:pt idx="6">
                  <c:v>annualità 2016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annualità 2010</c:v>
                </c:pt>
                <c:pt idx="1">
                  <c:v>annualità 2011</c:v>
                </c:pt>
                <c:pt idx="2">
                  <c:v>annualità 2012</c:v>
                </c:pt>
                <c:pt idx="3">
                  <c:v>annualità 2013</c:v>
                </c:pt>
                <c:pt idx="4">
                  <c:v>annualità 2014</c:v>
                </c:pt>
                <c:pt idx="5">
                  <c:v>annualità 2015</c:v>
                </c:pt>
                <c:pt idx="6">
                  <c:v>annualità 2016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820224"/>
        <c:axId val="72821760"/>
      </c:barChart>
      <c:catAx>
        <c:axId val="72820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2821760"/>
        <c:crosses val="autoZero"/>
        <c:auto val="1"/>
        <c:lblAlgn val="ctr"/>
        <c:lblOffset val="100"/>
        <c:noMultiLvlLbl val="0"/>
      </c:catAx>
      <c:valAx>
        <c:axId val="72821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28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it-IT" sz="1200" dirty="0">
                <a:solidFill>
                  <a:srgbClr val="002060"/>
                </a:solidFill>
              </a:rPr>
              <a:t>Sintesi</a:t>
            </a:r>
            <a:r>
              <a:rPr lang="it-IT" sz="1200" baseline="0" dirty="0">
                <a:solidFill>
                  <a:srgbClr val="002060"/>
                </a:solidFill>
              </a:rPr>
              <a:t> attività istruttoria MS</a:t>
            </a:r>
            <a:endParaRPr lang="it-IT" sz="12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Foglio3!$E$29:$G$29</c:f>
              <c:strCache>
                <c:ptCount val="3"/>
                <c:pt idx="0">
                  <c:v>%CONS/TOT</c:v>
                </c:pt>
                <c:pt idx="1">
                  <c:v>%VAL/CONS</c:v>
                </c:pt>
                <c:pt idx="2">
                  <c:v>%VAL/TOT</c:v>
                </c:pt>
              </c:strCache>
            </c:strRef>
          </c:cat>
          <c:val>
            <c:numRef>
              <c:f>Foglio3!$E$30:$G$30</c:f>
              <c:numCache>
                <c:formatCode>0</c:formatCode>
                <c:ptCount val="3"/>
                <c:pt idx="0">
                  <c:v>52.455858747993581</c:v>
                </c:pt>
                <c:pt idx="1">
                  <c:v>78.457772337821297</c:v>
                </c:pt>
                <c:pt idx="2">
                  <c:v>41.15569823434992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70481792"/>
        <c:axId val="70480256"/>
      </c:barChart>
      <c:valAx>
        <c:axId val="704802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0481792"/>
        <c:crosses val="autoZero"/>
        <c:crossBetween val="between"/>
      </c:valAx>
      <c:catAx>
        <c:axId val="70481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  <c:crossAx val="704802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Stabili</c:v>
                </c:pt>
              </c:strCache>
            </c:strRef>
          </c:tx>
          <c:invertIfNegative val="0"/>
          <c:cat>
            <c:strRef>
              <c:f>Foglio1!$A$2:$A$18</c:f>
              <c:strCache>
                <c:ptCount val="17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Sicilia</c:v>
                </c:pt>
                <c:pt idx="14">
                  <c:v>Toscana</c:v>
                </c:pt>
                <c:pt idx="15">
                  <c:v>Umbria</c:v>
                </c:pt>
                <c:pt idx="16">
                  <c:v>Veneto</c:v>
                </c:pt>
              </c:strCache>
            </c:strRef>
          </c:cat>
          <c:val>
            <c:numRef>
              <c:f>Foglio1!$B$2:$B$18</c:f>
              <c:numCache>
                <c:formatCode>General</c:formatCode>
                <c:ptCount val="17"/>
                <c:pt idx="0">
                  <c:v>23.18</c:v>
                </c:pt>
                <c:pt idx="1">
                  <c:v>10.56</c:v>
                </c:pt>
                <c:pt idx="2">
                  <c:v>125.36</c:v>
                </c:pt>
                <c:pt idx="3">
                  <c:v>188.54</c:v>
                </c:pt>
                <c:pt idx="4">
                  <c:v>324.5</c:v>
                </c:pt>
                <c:pt idx="5">
                  <c:v>23.52</c:v>
                </c:pt>
                <c:pt idx="6">
                  <c:v>505.56</c:v>
                </c:pt>
                <c:pt idx="7">
                  <c:v>114.92</c:v>
                </c:pt>
                <c:pt idx="8">
                  <c:v>147.72</c:v>
                </c:pt>
                <c:pt idx="9">
                  <c:v>55.37</c:v>
                </c:pt>
                <c:pt idx="10">
                  <c:v>121.5</c:v>
                </c:pt>
                <c:pt idx="11">
                  <c:v>30.32</c:v>
                </c:pt>
                <c:pt idx="12">
                  <c:v>24.68</c:v>
                </c:pt>
                <c:pt idx="13">
                  <c:v>1.71</c:v>
                </c:pt>
                <c:pt idx="14">
                  <c:v>26.87</c:v>
                </c:pt>
                <c:pt idx="15">
                  <c:v>34.159999999999997</c:v>
                </c:pt>
                <c:pt idx="16">
                  <c:v>32.229999999999997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Susc. Ampl.</c:v>
                </c:pt>
              </c:strCache>
            </c:strRef>
          </c:tx>
          <c:invertIfNegative val="0"/>
          <c:cat>
            <c:strRef>
              <c:f>Foglio1!$A$2:$A$18</c:f>
              <c:strCache>
                <c:ptCount val="17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Sicilia</c:v>
                </c:pt>
                <c:pt idx="14">
                  <c:v>Toscana</c:v>
                </c:pt>
                <c:pt idx="15">
                  <c:v>Umbria</c:v>
                </c:pt>
                <c:pt idx="16">
                  <c:v>Veneto</c:v>
                </c:pt>
              </c:strCache>
            </c:strRef>
          </c:cat>
          <c:val>
            <c:numRef>
              <c:f>Foglio1!$C$2:$C$18</c:f>
              <c:numCache>
                <c:formatCode>General</c:formatCode>
                <c:ptCount val="17"/>
                <c:pt idx="0">
                  <c:v>355.13</c:v>
                </c:pt>
                <c:pt idx="1">
                  <c:v>166.33</c:v>
                </c:pt>
                <c:pt idx="2">
                  <c:v>1444.71</c:v>
                </c:pt>
                <c:pt idx="3">
                  <c:v>221.92</c:v>
                </c:pt>
                <c:pt idx="4">
                  <c:v>2882.84</c:v>
                </c:pt>
                <c:pt idx="5">
                  <c:v>556.29</c:v>
                </c:pt>
                <c:pt idx="6">
                  <c:v>1654.1</c:v>
                </c:pt>
                <c:pt idx="7">
                  <c:v>51.14</c:v>
                </c:pt>
                <c:pt idx="8">
                  <c:v>694.04</c:v>
                </c:pt>
                <c:pt idx="9">
                  <c:v>1518.99</c:v>
                </c:pt>
                <c:pt idx="10">
                  <c:v>148.22</c:v>
                </c:pt>
                <c:pt idx="11">
                  <c:v>431.92</c:v>
                </c:pt>
                <c:pt idx="12">
                  <c:v>209.11</c:v>
                </c:pt>
                <c:pt idx="13">
                  <c:v>382.58</c:v>
                </c:pt>
                <c:pt idx="14">
                  <c:v>647.41999999999996</c:v>
                </c:pt>
                <c:pt idx="15">
                  <c:v>195.92</c:v>
                </c:pt>
                <c:pt idx="16">
                  <c:v>1540.97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Instabili</c:v>
                </c:pt>
              </c:strCache>
            </c:strRef>
          </c:tx>
          <c:invertIfNegative val="0"/>
          <c:cat>
            <c:strRef>
              <c:f>Foglio1!$A$2:$A$18</c:f>
              <c:strCache>
                <c:ptCount val="17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Sicilia</c:v>
                </c:pt>
                <c:pt idx="14">
                  <c:v>Toscana</c:v>
                </c:pt>
                <c:pt idx="15">
                  <c:v>Umbria</c:v>
                </c:pt>
                <c:pt idx="16">
                  <c:v>Veneto</c:v>
                </c:pt>
              </c:strCache>
            </c:strRef>
          </c:cat>
          <c:val>
            <c:numRef>
              <c:f>Foglio1!$D$2:$D$18</c:f>
              <c:numCache>
                <c:formatCode>General</c:formatCode>
                <c:ptCount val="17"/>
                <c:pt idx="0">
                  <c:v>130.47</c:v>
                </c:pt>
                <c:pt idx="1">
                  <c:v>35.880000000000003</c:v>
                </c:pt>
                <c:pt idx="2">
                  <c:v>547.30999999999995</c:v>
                </c:pt>
                <c:pt idx="3">
                  <c:v>52.04</c:v>
                </c:pt>
                <c:pt idx="4">
                  <c:v>1549.22</c:v>
                </c:pt>
                <c:pt idx="5">
                  <c:v>147.87</c:v>
                </c:pt>
                <c:pt idx="6">
                  <c:v>148.53</c:v>
                </c:pt>
                <c:pt idx="7">
                  <c:v>41.4</c:v>
                </c:pt>
                <c:pt idx="8">
                  <c:v>71.13</c:v>
                </c:pt>
                <c:pt idx="9">
                  <c:v>421.42</c:v>
                </c:pt>
                <c:pt idx="10">
                  <c:v>21.29</c:v>
                </c:pt>
                <c:pt idx="11">
                  <c:v>2.79</c:v>
                </c:pt>
                <c:pt idx="12">
                  <c:v>0.89</c:v>
                </c:pt>
                <c:pt idx="13">
                  <c:v>31.71</c:v>
                </c:pt>
                <c:pt idx="14">
                  <c:v>94.87</c:v>
                </c:pt>
                <c:pt idx="15">
                  <c:v>15.22</c:v>
                </c:pt>
                <c:pt idx="16">
                  <c:v>766.31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407040"/>
        <c:axId val="62408576"/>
      </c:barChart>
      <c:catAx>
        <c:axId val="6240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62408576"/>
        <c:crosses val="autoZero"/>
        <c:auto val="1"/>
        <c:lblAlgn val="ctr"/>
        <c:lblOffset val="100"/>
        <c:noMultiLvlLbl val="0"/>
      </c:catAx>
      <c:valAx>
        <c:axId val="6240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40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6327-EE49-4B5A-9C76-8F05E29DE44E}" type="datetimeFigureOut">
              <a:rPr lang="it-IT" smtClean="0"/>
              <a:pPr/>
              <a:t>07/11/2018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DAB5-B78F-4F41-B437-08711062655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3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320873-4B7F-441E-938B-33414A9D8B5F}" type="datetimeFigureOut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97A736-9FCB-4305-A18F-F37D6B339C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5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09F12F-D0A3-4AD9-AA2F-1EE56AA0F347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partire dal significato del fattore di amplificazione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fattori di amplificazione (FA)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espressi come il rapporto, per un determinato intervallo di periodi T, tra il moto alla superficie del sito d’interesse e il moto alla superficie di un sito di riferimento,</a:t>
            </a:r>
          </a:p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 (Acceleration 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Spectrum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Intensity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nello</a:t>
            </a:r>
            <a:r>
              <a:rPr lang="it-IT" sz="1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spettro in </a:t>
            </a:r>
            <a:r>
              <a:rPr lang="it-IT" sz="1200" baseline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pseudoaccelerazione</a:t>
            </a:r>
            <a:r>
              <a:rPr lang="it-IT" sz="1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probabilità uniforme 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Calcolo dei valori di FA</a:t>
            </a:r>
            <a:r>
              <a:rPr lang="it-IT" baseline="0" dirty="0" smtClean="0"/>
              <a:t> attraverso livelli MS 2/3 (possibile graduatoria relative nell’ambito comunale)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Calcolo ASI per il comune a partire dalla pericolosità di base in </a:t>
            </a:r>
            <a:r>
              <a:rPr lang="it-IT" baseline="0" dirty="0" err="1" smtClean="0"/>
              <a:t>pseudoaccelerazione</a:t>
            </a:r>
            <a:r>
              <a:rPr lang="it-IT" baseline="0" dirty="0" smtClean="0"/>
              <a:t> nel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T 0.1 – 0.5 s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Normalizzazione degli FA ottenuta moltiplicando i valori per ASI (Acceleration </a:t>
            </a:r>
            <a:r>
              <a:rPr lang="it-IT" baseline="0" dirty="0" err="1" smtClean="0"/>
              <a:t>Spectrum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Intensity</a:t>
            </a:r>
            <a:r>
              <a:rPr lang="it-IT" baseline="0" dirty="0" smtClean="0"/>
              <a:t>) in cm/s 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Costruzione di una graduatoria assoluta di pericolosità H da MS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Per ogni comune, da una carta di MS con dei FA, si otterrà, quindi, una carta di pericolosità sismica locale, confrontabile con i comuni vicini, all’interno di una stessa Regione, ma anche a livello nazionale.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threshold values ​​of the classes in Table 1 have been defined empirically establishing a relationship between H</a:t>
            </a:r>
            <a:r>
              <a:rPr lang="en-US" sz="1200" baseline="-25000" dirty="0" smtClean="0"/>
              <a:t>SM</a:t>
            </a:r>
            <a:r>
              <a:rPr lang="en-US" sz="1200" dirty="0" smtClean="0"/>
              <a:t> and PGA </a:t>
            </a:r>
            <a:endParaRPr lang="it-IT" sz="1200" dirty="0" smtClean="0"/>
          </a:p>
          <a:p>
            <a:r>
              <a:rPr lang="en-US" sz="1200" dirty="0" smtClean="0"/>
              <a:t> </a:t>
            </a:r>
            <a:endParaRPr lang="it-IT" sz="1200" dirty="0" smtClean="0"/>
          </a:p>
          <a:p>
            <a:r>
              <a:rPr lang="en-US" sz="1200" dirty="0" smtClean="0"/>
              <a:t>H</a:t>
            </a:r>
            <a:r>
              <a:rPr lang="en-US" sz="1200" baseline="-25000" dirty="0" smtClean="0"/>
              <a:t>SM</a:t>
            </a:r>
            <a:r>
              <a:rPr lang="en-US" sz="1200" dirty="0" smtClean="0"/>
              <a:t>= 0,8678*PGA</a:t>
            </a:r>
            <a:r>
              <a:rPr lang="en-US" sz="1200" baseline="-25000" dirty="0" smtClean="0"/>
              <a:t>MS</a:t>
            </a:r>
            <a:r>
              <a:rPr lang="en-US" sz="1200" dirty="0" smtClean="0"/>
              <a:t>+0,0044	</a:t>
            </a:r>
            <a:endParaRPr lang="it-IT" sz="1200" dirty="0" smtClean="0"/>
          </a:p>
          <a:p>
            <a:r>
              <a:rPr lang="en-US" sz="1200" dirty="0" smtClean="0"/>
              <a:t> </a:t>
            </a:r>
            <a:r>
              <a:rPr lang="it-IT" sz="1200" dirty="0" smtClean="0"/>
              <a:t> </a:t>
            </a:r>
            <a:r>
              <a:rPr lang="en-US" sz="1200" dirty="0" smtClean="0"/>
              <a:t>(PGA</a:t>
            </a:r>
            <a:r>
              <a:rPr lang="en-US" sz="1200" baseline="-25000" dirty="0" smtClean="0"/>
              <a:t>MS</a:t>
            </a:r>
            <a:r>
              <a:rPr lang="en-US" sz="1200" dirty="0" smtClean="0"/>
              <a:t>: PGA at the surface, that takes into account the amplification due to the soft deposits) and linking the PGA to the potential damage (</a:t>
            </a:r>
            <a:r>
              <a:rPr lang="en-US" sz="1200" dirty="0" err="1" smtClean="0"/>
              <a:t>macroseismic</a:t>
            </a:r>
            <a:r>
              <a:rPr lang="en-US" sz="1200" dirty="0" smtClean="0"/>
              <a:t> intensity) through the relation of Gomez </a:t>
            </a:r>
            <a:r>
              <a:rPr lang="en-US" sz="1200" dirty="0" err="1" smtClean="0"/>
              <a:t>Capera</a:t>
            </a:r>
            <a:r>
              <a:rPr lang="en-US" sz="1200" dirty="0" smtClean="0"/>
              <a:t> et al. (2007). </a:t>
            </a:r>
            <a:endParaRPr lang="it-IT" sz="1200" dirty="0" smtClean="0"/>
          </a:p>
          <a:p>
            <a:r>
              <a:rPr lang="en-US" sz="1200" dirty="0" smtClean="0"/>
              <a:t>Log PGA</a:t>
            </a:r>
            <a:r>
              <a:rPr lang="en-US" sz="1200" baseline="-25000" dirty="0" smtClean="0"/>
              <a:t>MS</a:t>
            </a:r>
            <a:r>
              <a:rPr lang="en-US" sz="1200" dirty="0" smtClean="0"/>
              <a:t>= -1,85+0,29*I_MCS</a:t>
            </a:r>
            <a:endParaRPr lang="it-IT" sz="1200" dirty="0" smtClean="0"/>
          </a:p>
          <a:p>
            <a:r>
              <a:rPr lang="en-US" sz="1200" dirty="0" smtClean="0"/>
              <a:t>The thresholds shown are congruous as well as with the values ​​found by Gomez </a:t>
            </a:r>
            <a:r>
              <a:rPr lang="en-US" sz="1200" dirty="0" err="1" smtClean="0"/>
              <a:t>Capera</a:t>
            </a:r>
            <a:r>
              <a:rPr lang="en-US" sz="1200" dirty="0" smtClean="0"/>
              <a:t> et </a:t>
            </a:r>
            <a:r>
              <a:rPr lang="en-US" sz="1200" dirty="0" err="1" smtClean="0"/>
              <a:t>alii</a:t>
            </a:r>
            <a:r>
              <a:rPr lang="en-US" sz="1200" dirty="0" smtClean="0"/>
              <a:t> (2007), also with those reported in Faenza and </a:t>
            </a:r>
            <a:r>
              <a:rPr lang="en-US" sz="1200" dirty="0" err="1" smtClean="0"/>
              <a:t>Michelini</a:t>
            </a:r>
            <a:r>
              <a:rPr lang="en-US" sz="1200" dirty="0" smtClean="0"/>
              <a:t> (2010) for the Shake Map and with the values ​​of Bramerini and Di Pasquale (2002) for the proposal of seismic reclassification of the national territory.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3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esplorare il comportamento di HMS e l’influenza che mostra</a:t>
            </a:r>
            <a:r>
              <a:rPr lang="it-IT" baseline="0" dirty="0" smtClean="0"/>
              <a:t> nell’evidenziare la pericolosità complessiva, abbiamo messo a confronto 9 comuni centro Italia nel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0,1-0,5s. Territori caratterizzati da un valore di pericolosità di base (HMS per FA=1) moderato, considerando le amplificazioni mostrano un livello di HMS fino a elevato e molto elevato. Oppure un territorio come Norcia con un valore base simile a Amatrice, Accumoli, Arquata, mostra in realtà un valore complessivo di HMS inferiore.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75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introdurre il mio intervento </a:t>
            </a:r>
            <a:r>
              <a:rPr lang="it-IT" dirty="0" smtClean="0"/>
              <a:t>su cosa rappresenti oggi la MS </a:t>
            </a:r>
            <a:r>
              <a:rPr lang="it-IT" dirty="0" smtClean="0"/>
              <a:t>in Italia, partirei da questa </a:t>
            </a:r>
            <a:r>
              <a:rPr lang="it-IT" dirty="0" smtClean="0"/>
              <a:t>analisi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bibliometrica</a:t>
            </a:r>
            <a:r>
              <a:rPr lang="it-IT" baseline="0" dirty="0" smtClean="0"/>
              <a:t> eseguita sulla ricorrenza del termine MS nella produzione scientifica. Due sono i momenti fondamentali che si evidenziano nel grafico. Il primo ICMS 2008, picchi nel 2009 e 2012 legati ai terremoti, ma generale aumento legato anche all’avvio del programma di studio avviato con i fondi art.11.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7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L’utilizzo dei fondi è regolato attraverso ordinanze. Ad oggi 7 le ordinanze emanate e oltre</a:t>
            </a:r>
            <a:r>
              <a:rPr lang="it-IT" baseline="0" dirty="0" smtClean="0"/>
              <a:t> 86 milioni di euro i fondi destinati alla MS (più cofinanziamento e quindi oltre 100 milioni)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15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Oggi quando parliamo di MS qual è lo scenario con il quale ci confrontiamo?</a:t>
            </a:r>
          </a:p>
          <a:p>
            <a:r>
              <a:rPr lang="it-IT" dirty="0" smtClean="0"/>
              <a:t>Metodi di studio condivisi,</a:t>
            </a:r>
            <a:r>
              <a:rPr lang="it-IT" baseline="0" dirty="0" smtClean="0"/>
              <a:t> l’approccio alla caratterizzazione sismica del territorio e gli approfondimenti possibili è lo stesso, parliamo un linguaggio comune.</a:t>
            </a:r>
          </a:p>
          <a:p>
            <a:r>
              <a:rPr lang="it-IT" baseline="0" dirty="0" smtClean="0"/>
              <a:t>Abbiamo degli standard di rappresentazione e archiviazione che ci consentono di confrontare studi realizzate in aree diverse del territorio nazionale.</a:t>
            </a:r>
          </a:p>
          <a:p>
            <a:r>
              <a:rPr lang="it-IT" baseline="0" dirty="0" smtClean="0"/>
              <a:t>Sono disponibili strumenti di supporto ai realizzatori degli studi per facilitare il lavoro e valutare la qualità del lavoro svolto.</a:t>
            </a:r>
          </a:p>
          <a:p>
            <a:r>
              <a:rPr lang="it-IT" baseline="0" dirty="0" smtClean="0"/>
              <a:t>La MS è recepita a livello normativo da tutte le Regioni e sono stati predisposte linee guida per… approvate dalla Conferenza delle Regioni e Province autonome.</a:t>
            </a:r>
          </a:p>
          <a:p>
            <a:r>
              <a:rPr lang="it-IT" baseline="0" dirty="0" smtClean="0"/>
              <a:t>Sono state sviluppate applicazioni della MS per la riduzione del rischio per finalità di protezione civile, come l’analisi della CLE</a:t>
            </a:r>
          </a:p>
          <a:p>
            <a:r>
              <a:rPr lang="it-IT" baseline="0" dirty="0" smtClean="0"/>
              <a:t>La microzonazione sismica compare tra gli elementi previsti a livello nazionale per i programmi standard di riduzione del rischio sismico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Pianificazione emergenza sismica: la MS fornirà l’input</a:t>
            </a:r>
            <a:r>
              <a:rPr lang="it-IT" baseline="0" dirty="0" smtClean="0"/>
              <a:t> a dei metodi di valutazione dell’operatività strutturale </a:t>
            </a:r>
            <a:r>
              <a:rPr lang="it-IT" baseline="0" dirty="0" err="1" smtClean="0"/>
              <a:t>delsistema</a:t>
            </a:r>
            <a:r>
              <a:rPr lang="it-IT" baseline="0" dirty="0" smtClean="0"/>
              <a:t> di gestione dell’emergenza a scala sovracomunale (ambiti territoriali ottimali)</a:t>
            </a:r>
          </a:p>
          <a:p>
            <a:r>
              <a:rPr lang="it-IT" baseline="0" dirty="0" smtClean="0"/>
              <a:t>Progettazione: un primo segnale i criteri allegati alle ordinanze del commissario, confronto spettri (di norma e di MS3) per stabilire la possibilità dell’approccio semplificato o RSL</a:t>
            </a:r>
          </a:p>
          <a:p>
            <a:r>
              <a:rPr lang="it-IT" baseline="0" dirty="0" smtClean="0"/>
              <a:t>Concentriamoci sulla pianificazione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Alcuni aspetti interessanti scaturiscono dall’analisi dei dati riferiti ad un primo campione statistico.</a:t>
            </a:r>
            <a:endParaRPr lang="it-IT" dirty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F7DCA-7A3D-488A-A8FF-32784A1BDD51}" type="slidenum">
              <a:rPr lang="it-IT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it-IT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 il motivo per cui sono nate….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91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Vi ricordo che le LG forniscono indicazioni urbanistiche in funzione dell’intersezione tra … Ma per</a:t>
            </a:r>
            <a:r>
              <a:rPr lang="it-IT" baseline="0" dirty="0" smtClean="0"/>
              <a:t> le amplificazione l’approccio deve essere diverso…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94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Vi ricordo anche quali sono i risultati attesi dei livelli di 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7A736-9FCB-4305-A18F-F37D6B339C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7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LIDE_PPT_800x60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7" descr="MARCHIO_DPC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5389563"/>
            <a:ext cx="12906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7E08-BDDA-45AF-8F3A-87023E4CE9F1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F8EA-F40C-4EA4-AAEB-4C226E525F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5AA3-0FE0-4A10-B7B5-910E527C39B6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16F7-1D76-4303-8BB9-1E67D6F005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B782-42C7-4231-9FF4-9FA393242F4A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6CD-B1EE-4612-8ADD-CE64C5C4A9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3502-19E5-47BB-96F6-75F8089DC62D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F406-A0EE-41C2-B33C-797A326D7F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 descr="SLIDE_PPT_800x60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8" descr="MARCHIO_DPC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2275"/>
            <a:ext cx="762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6784975" y="711200"/>
            <a:ext cx="1566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3A70"/>
                </a:solidFill>
                <a:cs typeface="Arial" charset="0"/>
              </a:rPr>
              <a:t>www.protezionecivile.gov.it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5ECC-135F-44B7-B5DF-CC77E5434E85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8DC6-7355-44CE-B740-3F1BBE27A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B34-53A6-4DE3-8B0A-929B25685740}" type="datetimeFigureOut">
              <a:rPr lang="it-IT" smtClean="0"/>
              <a:pPr/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2119-C60D-433D-973C-4758D00F530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4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 d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 descr="SLIDE_PPT_800x60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8" descr="MARCHIO_DPC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2275"/>
            <a:ext cx="762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6784975" y="711200"/>
            <a:ext cx="1566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800" dirty="0">
                <a:solidFill>
                  <a:srgbClr val="003A70"/>
                </a:solidFill>
                <a:cs typeface="Arial" charset="0"/>
              </a:rPr>
              <a:t>www.protezionecivile.gov.it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CB86-033F-4E09-9BB0-5D5E6E3CC719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3E2D-F488-4D66-A72E-86758418D8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4F09-FE8E-4C60-8FE6-50F616E79BF7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543D-0E38-46BA-AA5C-943E06A692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BA82-F73E-412A-A637-0DC89BF25A4E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738A-26E1-4E33-9482-59B5A736B5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7419-2BFB-4D50-9095-DBD0769F1AF2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1015-F6BB-441F-9752-15F87E413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3F6C-C080-4616-B8A3-90094E59F91A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4C0A-F2BB-4997-B79F-CB0AC09180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CC80-D0AD-43D6-8EDC-71E746AAB147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D4FD-B994-4937-A5D6-C7BE9B681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  <a:endParaRPr lang="it-IT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61482E8-A0CF-4A91-A836-D722160C386A}" type="datetime1">
              <a:rPr lang="it-IT"/>
              <a:pPr>
                <a:defRPr/>
              </a:pPr>
              <a:t>07/11/2018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9610886-4AF5-4EE4-A154-5E5859EE4B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01" r:id="rId13"/>
    <p:sldLayoutId id="214748370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609898" y="2633080"/>
            <a:ext cx="808663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500" b="1" dirty="0" smtClean="0">
                <a:solidFill>
                  <a:schemeClr val="bg1"/>
                </a:solidFill>
                <a:latin typeface="Arial Bold" charset="0"/>
              </a:rPr>
              <a:t>Lo stato dell’arte della </a:t>
            </a:r>
            <a:r>
              <a:rPr lang="it-IT" sz="3500" b="1" dirty="0" err="1" smtClean="0">
                <a:solidFill>
                  <a:schemeClr val="bg1"/>
                </a:solidFill>
                <a:latin typeface="Arial Bold" charset="0"/>
              </a:rPr>
              <a:t>microzonazione</a:t>
            </a:r>
            <a:r>
              <a:rPr lang="it-IT" sz="3500" b="1" dirty="0" smtClean="0">
                <a:solidFill>
                  <a:schemeClr val="bg1"/>
                </a:solidFill>
                <a:latin typeface="Arial Bold" charset="0"/>
              </a:rPr>
              <a:t> sismica in Italia e prospettive future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9898" y="926640"/>
            <a:ext cx="817399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cs typeface="Arial" charset="0"/>
              </a:rPr>
              <a:t>Convegno SIGEA</a:t>
            </a:r>
          </a:p>
          <a:p>
            <a:pPr algn="ctr"/>
            <a:r>
              <a:rPr lang="it-IT" i="1" dirty="0" smtClean="0">
                <a:solidFill>
                  <a:schemeClr val="bg1"/>
                </a:solidFill>
                <a:cs typeface="Arial" charset="0"/>
              </a:rPr>
              <a:t>Rischio sismico in Italia: analisi e prospettive per una </a:t>
            </a:r>
          </a:p>
          <a:p>
            <a:pPr algn="ctr"/>
            <a:r>
              <a:rPr lang="it-IT" i="1" dirty="0" smtClean="0">
                <a:solidFill>
                  <a:schemeClr val="bg1"/>
                </a:solidFill>
                <a:cs typeface="Arial" charset="0"/>
              </a:rPr>
              <a:t>prevenzione efficace in un Paese fragile</a:t>
            </a:r>
          </a:p>
          <a:p>
            <a:pPr algn="ctr">
              <a:spcBef>
                <a:spcPts val="600"/>
              </a:spcBef>
            </a:pPr>
            <a:r>
              <a:rPr lang="it-IT" dirty="0" smtClean="0">
                <a:solidFill>
                  <a:schemeClr val="bg1"/>
                </a:solidFill>
                <a:cs typeface="Arial" charset="0"/>
              </a:rPr>
              <a:t>Camerino, 9 novembre 2018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08025" y="5744689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 Bold" charset="0"/>
              </a:rPr>
              <a:t>Sergio Castenetto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AutoShape 2" descr="Risultati immagini per logo sig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logo sig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860" r="10277" b="11873"/>
          <a:stretch/>
        </p:blipFill>
        <p:spPr bwMode="auto">
          <a:xfrm>
            <a:off x="290247" y="150236"/>
            <a:ext cx="1240834" cy="69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61" y="24606"/>
            <a:ext cx="1981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695" r="77022" b="5232"/>
          <a:stretch/>
        </p:blipFill>
        <p:spPr>
          <a:xfrm>
            <a:off x="7715832" y="150235"/>
            <a:ext cx="1205782" cy="68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3" cstate="screen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860" y="1712888"/>
            <a:ext cx="1532587" cy="113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204" y="1700010"/>
            <a:ext cx="1519708" cy="119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669" y="1700013"/>
            <a:ext cx="1545465" cy="1161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5897562" cy="10620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it-IT" sz="22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INDICAZIONI URBANISTICHE</a:t>
            </a:r>
            <a:r>
              <a:rPr lang="it-IT" sz="2200" dirty="0">
                <a:solidFill>
                  <a:srgbClr val="898989"/>
                </a:solidFill>
                <a:latin typeface="Arial" charset="0"/>
                <a:cs typeface="Arial" charset="0"/>
              </a:rPr>
              <a:t/>
            </a:r>
            <a:br>
              <a:rPr lang="it-IT" sz="2200" dirty="0">
                <a:solidFill>
                  <a:srgbClr val="898989"/>
                </a:solidFill>
                <a:latin typeface="Arial" charset="0"/>
                <a:cs typeface="Arial" charset="0"/>
              </a:rPr>
            </a:br>
            <a:r>
              <a:rPr lang="it-IT" sz="22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Intersezione tra zone e categorie urbanistiche</a:t>
            </a:r>
            <a:endParaRPr lang="it-IT" sz="22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3769366"/>
              </p:ext>
            </p:extLst>
          </p:nvPr>
        </p:nvGraphicFramePr>
        <p:xfrm>
          <a:off x="1388174" y="1676400"/>
          <a:ext cx="6248400" cy="478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119719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AREE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EDIFICATE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AREE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DA EDIFICARE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AREE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NON EDIFICABILI</a:t>
                      </a:r>
                    </a:p>
                  </a:txBody>
                  <a:tcPr anchor="ctr">
                    <a:noFill/>
                  </a:tcPr>
                </a:tc>
              </a:tr>
              <a:tr h="1197199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ZA</a:t>
                      </a:r>
                    </a:p>
                    <a:p>
                      <a:pPr algn="ctr"/>
                      <a:r>
                        <a:rPr lang="it-IT" sz="1600" dirty="0" smtClean="0"/>
                        <a:t>ATTENZIONE</a:t>
                      </a:r>
                      <a:endParaRPr lang="it-IT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197199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</a:p>
                    <a:p>
                      <a:pPr algn="ctr"/>
                      <a:r>
                        <a:rPr lang="it-IT" sz="1600" dirty="0" smtClean="0"/>
                        <a:t>SUSCETTIBILITA’</a:t>
                      </a:r>
                      <a:endParaRPr lang="it-IT" sz="16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197199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</a:t>
                      </a:r>
                    </a:p>
                    <a:p>
                      <a:pPr algn="ctr"/>
                      <a:r>
                        <a:rPr lang="it-IT" sz="1600" dirty="0" smtClean="0"/>
                        <a:t>RISPETTO</a:t>
                      </a:r>
                      <a:endParaRPr lang="it-IT" sz="1600" dirty="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077994" y="314096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OBBLIGHI DI APPROFONDIMENTO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10242" y="55892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EDIFICABILITA’ LIMITATA</a:t>
            </a:r>
            <a:endParaRPr lang="it-IT" sz="160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4086106" y="3861048"/>
            <a:ext cx="2376264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150002" y="4942909"/>
            <a:ext cx="21242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PROGRAMMA ZONE INSTABILI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7986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693072" y="1171608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LIVELLI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366550" y="1171608"/>
            <a:ext cx="371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TIPI DI ZONE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(RISULTATI ATTESI)</a:t>
            </a: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7544" y="1479385"/>
            <a:ext cx="7848872" cy="1296144"/>
          </a:xfrm>
          <a:prstGeom prst="rect">
            <a:avLst/>
          </a:prstGeom>
          <a:noFill/>
          <a:ln w="28575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45715" y="1972407"/>
            <a:ext cx="1029449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Livello 1</a:t>
            </a:r>
            <a:endParaRPr lang="it-IT" sz="1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357585" y="1571137"/>
            <a:ext cx="716863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55130" y="1571137"/>
            <a:ext cx="1786066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stabili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amplificazioni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054493" y="1571137"/>
            <a:ext cx="88037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55030" y="2404455"/>
            <a:ext cx="1586268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eometria zone</a:t>
            </a:r>
          </a:p>
        </p:txBody>
      </p:sp>
      <p:cxnSp>
        <p:nvCxnSpPr>
          <p:cNvPr id="26" name="Connettore 4 25"/>
          <p:cNvCxnSpPr>
            <a:stCxn id="22" idx="2"/>
            <a:endCxn id="25" idx="0"/>
          </p:cNvCxnSpPr>
          <p:nvPr/>
        </p:nvCxnSpPr>
        <p:spPr>
          <a:xfrm rot="16200000" flipH="1">
            <a:off x="5227041" y="1583332"/>
            <a:ext cx="310098" cy="1332147"/>
          </a:xfrm>
          <a:prstGeom prst="bentConnector3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>
            <a:stCxn id="24" idx="2"/>
            <a:endCxn id="25" idx="0"/>
          </p:cNvCxnSpPr>
          <p:nvPr/>
        </p:nvCxnSpPr>
        <p:spPr>
          <a:xfrm rot="5400000">
            <a:off x="6616372" y="1526149"/>
            <a:ext cx="310098" cy="1446514"/>
          </a:xfrm>
          <a:prstGeom prst="bentConnector3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2"/>
            <a:endCxn id="25" idx="0"/>
          </p:cNvCxnSpPr>
          <p:nvPr/>
        </p:nvCxnSpPr>
        <p:spPr>
          <a:xfrm>
            <a:off x="6048163" y="2094357"/>
            <a:ext cx="1" cy="310098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467544" y="2899800"/>
            <a:ext cx="7848872" cy="1468616"/>
          </a:xfrm>
          <a:prstGeom prst="rect">
            <a:avLst/>
          </a:prstGeom>
          <a:noFill/>
          <a:ln w="28575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45715" y="3456119"/>
            <a:ext cx="1029449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Livello 2</a:t>
            </a:r>
            <a:endParaRPr lang="it-IT" sz="1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357585" y="2971808"/>
            <a:ext cx="7168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155130" y="2971808"/>
            <a:ext cx="178606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stabili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amplificazioni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067730" y="2971808"/>
            <a:ext cx="88037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08080" y="3691888"/>
            <a:ext cx="615874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fa=1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406803" y="3691888"/>
            <a:ext cx="128272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da abachi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771421" y="3691888"/>
            <a:ext cx="1472988" cy="6771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eometria zone </a:t>
            </a:r>
          </a:p>
          <a:p>
            <a:pPr algn="ctr"/>
            <a:r>
              <a:rPr lang="it-IT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livello 1)</a:t>
            </a:r>
            <a:endParaRPr lang="it-I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Connettore 2 36"/>
          <p:cNvCxnSpPr>
            <a:stCxn id="31" idx="2"/>
            <a:endCxn id="34" idx="0"/>
          </p:cNvCxnSpPr>
          <p:nvPr/>
        </p:nvCxnSpPr>
        <p:spPr>
          <a:xfrm>
            <a:off x="4716017" y="3495028"/>
            <a:ext cx="0" cy="1968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32" idx="2"/>
            <a:endCxn id="35" idx="0"/>
          </p:cNvCxnSpPr>
          <p:nvPr/>
        </p:nvCxnSpPr>
        <p:spPr>
          <a:xfrm>
            <a:off x="6048163" y="3495028"/>
            <a:ext cx="2" cy="1968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3" idx="2"/>
            <a:endCxn id="36" idx="0"/>
          </p:cNvCxnSpPr>
          <p:nvPr/>
        </p:nvCxnSpPr>
        <p:spPr>
          <a:xfrm>
            <a:off x="7507915" y="3495028"/>
            <a:ext cx="0" cy="1968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467544" y="4512432"/>
            <a:ext cx="7848872" cy="1584176"/>
          </a:xfrm>
          <a:prstGeom prst="rect">
            <a:avLst/>
          </a:prstGeom>
          <a:noFill/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45715" y="5157600"/>
            <a:ext cx="102944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Livello 3</a:t>
            </a:r>
            <a:endParaRPr lang="it-IT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357585" y="4656448"/>
            <a:ext cx="71686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181472" y="4656448"/>
            <a:ext cx="178606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stabili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amplificazioni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056644" y="4656448"/>
            <a:ext cx="88037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instabili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408080" y="5435760"/>
            <a:ext cx="61587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fa=1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514096" y="5309633"/>
            <a:ext cx="112082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 e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spettri 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 risposta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890733" y="5435760"/>
            <a:ext cx="121219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indici di</a:t>
            </a:r>
          </a:p>
          <a:p>
            <a:pPr algn="ctr"/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pericolosità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Connettore 2 47"/>
          <p:cNvCxnSpPr>
            <a:stCxn id="42" idx="2"/>
            <a:endCxn id="45" idx="0"/>
          </p:cNvCxnSpPr>
          <p:nvPr/>
        </p:nvCxnSpPr>
        <p:spPr>
          <a:xfrm>
            <a:off x="4716017" y="5179668"/>
            <a:ext cx="0" cy="256092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43" idx="2"/>
            <a:endCxn id="46" idx="0"/>
          </p:cNvCxnSpPr>
          <p:nvPr/>
        </p:nvCxnSpPr>
        <p:spPr>
          <a:xfrm>
            <a:off x="6074505" y="5179668"/>
            <a:ext cx="1" cy="129965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4" idx="2"/>
            <a:endCxn id="47" idx="0"/>
          </p:cNvCxnSpPr>
          <p:nvPr/>
        </p:nvCxnSpPr>
        <p:spPr>
          <a:xfrm>
            <a:off x="7496829" y="5179668"/>
            <a:ext cx="0" cy="256092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415776" y="412999"/>
            <a:ext cx="4276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RISULTATI DEGLI STUDI DI 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5260331" y="3395783"/>
            <a:ext cx="1599578" cy="899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5255030" y="5293544"/>
            <a:ext cx="1599578" cy="899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29205" y="1494844"/>
            <a:ext cx="7847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vuole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costruire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parametro sismico che, a partire dai valori di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calcolati negli studi di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(</a:t>
            </a:r>
            <a:r>
              <a:rPr lang="it-I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pericolosità locale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pericolosità sismica di base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territorio indagato, consenta di stimare il livello di pericolosità sismica </a:t>
            </a:r>
            <a:r>
              <a:rPr lang="it-IT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complessiva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delle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parti del territorio, permettendo anche un confronto con analoghe stime ottenute in altre aree </a:t>
            </a:r>
          </a:p>
          <a:p>
            <a:pPr algn="just"/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particolare tale parametro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sismico dovrà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“contenere” i FA delle carte di MS;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permettere di stabilire una graduatoria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assoluta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pericolosità sismica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/>
            <a:endParaRPr lang="it-I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Questo parametro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pericolosità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sismica è stato denominato</a:t>
            </a:r>
          </a:p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03922" y="5695950"/>
            <a:ext cx="910827" cy="5847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it-IT" sz="32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it-IT" sz="32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65401"/>
              </p:ext>
            </p:extLst>
          </p:nvPr>
        </p:nvGraphicFramePr>
        <p:xfrm>
          <a:off x="2984371" y="2634470"/>
          <a:ext cx="2410589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600"/>
                <a:gridCol w="643199"/>
                <a:gridCol w="578734"/>
                <a:gridCol w="70605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 piani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Htot[m]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T1ca[s]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T1mur[s]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3,3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6,6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0,31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0,21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9,9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0,42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0,28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13,2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0,52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0,35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16,5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0,61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0,41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19,8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0,70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0,47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23,1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0,79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0,53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26,4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0,87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0,58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29,7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0,95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0,64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1,03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0,69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356615" y="5070025"/>
            <a:ext cx="7933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periodi in tabella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raggruppati in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classi di intervalli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0.1-0.5 s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0.4-0.8 s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0.7-1.1 </a:t>
            </a:r>
            <a:r>
              <a:rPr lang="it-I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1752" y="1566732"/>
            <a:ext cx="83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fini dell’utilizzazione di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risultati sull’amplificazione conviene definire </a:t>
            </a:r>
            <a:r>
              <a:rPr lang="it-I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funzione del numero di piani in elevazione degli edifici da progettare o da verificare (e in prima approssimazione, con caratteristiche strutturali omogenee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/>
          <a:stretch/>
        </p:blipFill>
        <p:spPr bwMode="auto">
          <a:xfrm>
            <a:off x="1024617" y="1262063"/>
            <a:ext cx="7259411" cy="512201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244320" y="6014741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ASI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*(FA/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70611"/>
              </p:ext>
            </p:extLst>
          </p:nvPr>
        </p:nvGraphicFramePr>
        <p:xfrm>
          <a:off x="414671" y="1667155"/>
          <a:ext cx="842098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7346"/>
                <a:gridCol w="1068096"/>
                <a:gridCol w="939782"/>
                <a:gridCol w="939782"/>
                <a:gridCol w="939782"/>
                <a:gridCol w="939782"/>
                <a:gridCol w="936414"/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H</a:t>
                      </a:r>
                      <a:r>
                        <a:rPr lang="it-IT" sz="1600" baseline="-25000" dirty="0">
                          <a:effectLst/>
                        </a:rPr>
                        <a:t>SM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intervals</a:t>
                      </a:r>
                      <a:endParaRPr lang="it-IT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</a:t>
                      </a:r>
                      <a:r>
                        <a:rPr lang="it-IT" sz="1600" baseline="-25000">
                          <a:effectLst/>
                        </a:rPr>
                        <a:t>SM</a:t>
                      </a:r>
                      <a:r>
                        <a:rPr lang="it-IT" sz="1600">
                          <a:effectLst/>
                        </a:rPr>
                        <a:t>[g] Classification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2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very low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low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moderate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moderate high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high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very high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</a:t>
                      </a:r>
                      <a:r>
                        <a:rPr lang="it-IT" sz="1600" baseline="-25000">
                          <a:effectLst/>
                        </a:rPr>
                        <a:t>SM0105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&lt;0,22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0,23-0,35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0,36-0,55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0,56-0,87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0,88-1,38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&gt; 1,38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</a:t>
                      </a:r>
                      <a:r>
                        <a:rPr lang="it-IT" sz="1600" baseline="-25000">
                          <a:effectLst/>
                        </a:rPr>
                        <a:t>SM0408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&lt;0,14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0,15-0,22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0,23-0,35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0,36-0,56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0,57-0,89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&gt; 0,89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</a:t>
                      </a:r>
                      <a:r>
                        <a:rPr lang="it-IT" sz="1600" baseline="-25000">
                          <a:effectLst/>
                        </a:rPr>
                        <a:t>SM0711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&lt;0,09</a:t>
                      </a:r>
                      <a:endParaRPr lang="it-IT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0,10-0,14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0,15-0,23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0,24-0,36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0,37-0,57</a:t>
                      </a:r>
                      <a:endParaRPr lang="it-IT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&gt; 0,57</a:t>
                      </a:r>
                      <a:endParaRPr lang="it-IT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7328" y="5118554"/>
            <a:ext cx="8569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Sono state definite empiricamente delle soglie basate sulla relazione che lega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PGA, tenuto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potenziale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macrosismica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Tali soglie risultano congrue con quelle utilizzate per le Shake </a:t>
            </a:r>
            <a:r>
              <a:rPr lang="it-IT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</a:t>
            </a:r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7328" y="4084185"/>
            <a:ext cx="8459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 fini dell’utilizzazione </a:t>
            </a:r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 risultati sono stati definiti </a:t>
            </a:r>
            <a:r>
              <a:rPr lang="it-IT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periodi </a:t>
            </a:r>
            <a:r>
              <a:rPr lang="it-IT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 </a:t>
            </a:r>
            <a:r>
              <a:rPr lang="it-IT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interesse</a:t>
            </a:r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funzione del numero di piani in elevazione degli edifici da progettare o da verificare (e in prima approssimazione, con caratteristiche strutturali omogenee</a:t>
            </a:r>
            <a:r>
              <a:rPr lang="it-IT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it-IT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9" y="1102020"/>
            <a:ext cx="7489677" cy="56308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173" y="1164027"/>
            <a:ext cx="6039891" cy="5316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186657" y="6479214"/>
            <a:ext cx="454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classi di H</a:t>
            </a:r>
            <a:r>
              <a:rPr lang="it-IT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nei tre intervalli di periodo</a:t>
            </a:r>
            <a:endParaRPr lang="it-IT" sz="16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92767" y="2440666"/>
            <a:ext cx="220952" cy="50989"/>
          </a:xfrm>
          <a:prstGeom prst="rect">
            <a:avLst/>
          </a:prstGeom>
          <a:solidFill>
            <a:srgbClr val="FFE3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2994745" y="2444066"/>
            <a:ext cx="17194" cy="47589"/>
          </a:xfrm>
          <a:custGeom>
            <a:avLst/>
            <a:gdLst>
              <a:gd name="connsiteX0" fmla="*/ 0 w 17194"/>
              <a:gd name="connsiteY0" fmla="*/ 47589 h 47589"/>
              <a:gd name="connsiteX1" fmla="*/ 3399 w 17194"/>
              <a:gd name="connsiteY1" fmla="*/ 30593 h 47589"/>
              <a:gd name="connsiteX2" fmla="*/ 13597 w 17194"/>
              <a:gd name="connsiteY2" fmla="*/ 23794 h 47589"/>
              <a:gd name="connsiteX3" fmla="*/ 16996 w 17194"/>
              <a:gd name="connsiteY3" fmla="*/ 0 h 4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4" h="47589">
                <a:moveTo>
                  <a:pt x="0" y="47589"/>
                </a:moveTo>
                <a:cubicBezTo>
                  <a:pt x="1133" y="41924"/>
                  <a:pt x="533" y="35609"/>
                  <a:pt x="3399" y="30593"/>
                </a:cubicBezTo>
                <a:cubicBezTo>
                  <a:pt x="5426" y="27046"/>
                  <a:pt x="11045" y="26984"/>
                  <a:pt x="13597" y="23794"/>
                </a:cubicBezTo>
                <a:cubicBezTo>
                  <a:pt x="18429" y="17754"/>
                  <a:pt x="16996" y="6482"/>
                  <a:pt x="1699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2947155" y="2440666"/>
            <a:ext cx="17131" cy="61412"/>
          </a:xfrm>
          <a:custGeom>
            <a:avLst/>
            <a:gdLst>
              <a:gd name="connsiteX0" fmla="*/ 6799 w 17131"/>
              <a:gd name="connsiteY0" fmla="*/ 0 h 61412"/>
              <a:gd name="connsiteX1" fmla="*/ 13597 w 17131"/>
              <a:gd name="connsiteY1" fmla="*/ 16996 h 61412"/>
              <a:gd name="connsiteX2" fmla="*/ 16997 w 17131"/>
              <a:gd name="connsiteY2" fmla="*/ 27194 h 61412"/>
              <a:gd name="connsiteX3" fmla="*/ 3400 w 17131"/>
              <a:gd name="connsiteY3" fmla="*/ 61187 h 61412"/>
              <a:gd name="connsiteX4" fmla="*/ 0 w 17131"/>
              <a:gd name="connsiteY4" fmla="*/ 61187 h 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1" h="61412">
                <a:moveTo>
                  <a:pt x="6799" y="0"/>
                </a:moveTo>
                <a:cubicBezTo>
                  <a:pt x="9065" y="5665"/>
                  <a:pt x="11455" y="11283"/>
                  <a:pt x="13597" y="16996"/>
                </a:cubicBezTo>
                <a:cubicBezTo>
                  <a:pt x="14855" y="20351"/>
                  <a:pt x="16997" y="23611"/>
                  <a:pt x="16997" y="27194"/>
                </a:cubicBezTo>
                <a:cubicBezTo>
                  <a:pt x="16997" y="49853"/>
                  <a:pt x="19451" y="53161"/>
                  <a:pt x="3400" y="61187"/>
                </a:cubicBezTo>
                <a:cubicBezTo>
                  <a:pt x="2386" y="61694"/>
                  <a:pt x="1133" y="61187"/>
                  <a:pt x="0" y="611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3072815" y="2450864"/>
            <a:ext cx="44303" cy="37392"/>
          </a:xfrm>
          <a:custGeom>
            <a:avLst/>
            <a:gdLst>
              <a:gd name="connsiteX0" fmla="*/ 44303 w 44303"/>
              <a:gd name="connsiteY0" fmla="*/ 0 h 37392"/>
              <a:gd name="connsiteX1" fmla="*/ 13710 w 44303"/>
              <a:gd name="connsiteY1" fmla="*/ 6798 h 37392"/>
              <a:gd name="connsiteX2" fmla="*/ 3512 w 44303"/>
              <a:gd name="connsiteY2" fmla="*/ 16996 h 37392"/>
              <a:gd name="connsiteX3" fmla="*/ 113 w 44303"/>
              <a:gd name="connsiteY3" fmla="*/ 37392 h 3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3" h="37392">
                <a:moveTo>
                  <a:pt x="44303" y="0"/>
                </a:moveTo>
                <a:cubicBezTo>
                  <a:pt x="43276" y="205"/>
                  <a:pt x="16295" y="5321"/>
                  <a:pt x="13710" y="6798"/>
                </a:cubicBezTo>
                <a:cubicBezTo>
                  <a:pt x="9536" y="9183"/>
                  <a:pt x="6911" y="13597"/>
                  <a:pt x="3512" y="16996"/>
                </a:cubicBezTo>
                <a:cubicBezTo>
                  <a:pt x="-962" y="30419"/>
                  <a:pt x="113" y="23611"/>
                  <a:pt x="113" y="373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89" y="1192847"/>
            <a:ext cx="5159878" cy="4995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338137" y="6339959"/>
            <a:ext cx="8467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Numero di microzone </a:t>
            </a:r>
            <a:r>
              <a:rPr lang="it-IT" i="1" dirty="0" smtClean="0"/>
              <a:t>vs</a:t>
            </a:r>
            <a:r>
              <a:rPr lang="it-IT" dirty="0" smtClean="0"/>
              <a:t> H</a:t>
            </a:r>
            <a:r>
              <a:rPr lang="it-IT" baseline="-25000" dirty="0" smtClean="0"/>
              <a:t>MS</a:t>
            </a:r>
            <a:r>
              <a:rPr lang="it-IT" dirty="0" smtClean="0"/>
              <a:t> nei 137 Comuni analizzati nei tre intervalli di periodo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60" y="1526302"/>
            <a:ext cx="6222360" cy="4509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488871" y="6216730"/>
            <a:ext cx="816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H</a:t>
            </a:r>
            <a:r>
              <a:rPr lang="en-US" baseline="-25000" dirty="0" smtClean="0"/>
              <a:t>MS</a:t>
            </a:r>
            <a:r>
              <a:rPr lang="en-US" dirty="0" smtClean="0"/>
              <a:t> (0.1 </a:t>
            </a:r>
            <a:r>
              <a:rPr lang="en-US" dirty="0"/>
              <a:t>-</a:t>
            </a:r>
            <a:r>
              <a:rPr lang="en-US" dirty="0" smtClean="0"/>
              <a:t>0.5s) in 9 </a:t>
            </a:r>
            <a:r>
              <a:rPr lang="en-US" dirty="0" err="1" smtClean="0"/>
              <a:t>Comuni</a:t>
            </a:r>
            <a:r>
              <a:rPr lang="en-US" dirty="0"/>
              <a:t> </a:t>
            </a:r>
            <a:r>
              <a:rPr lang="en-US" dirty="0" err="1" smtClean="0"/>
              <a:t>dell’area</a:t>
            </a:r>
            <a:r>
              <a:rPr lang="en-US" dirty="0" smtClean="0"/>
              <a:t> </a:t>
            </a:r>
            <a:r>
              <a:rPr lang="en-US" dirty="0" err="1" smtClean="0"/>
              <a:t>epicentrale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del 2016 </a:t>
            </a:r>
            <a:endParaRPr lang="it-IT" dirty="0"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47256" y="11569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VL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22910" y="11569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69222" y="11569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338487" y="11569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MH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12116" y="115697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754744" y="115697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2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277788679"/>
              </p:ext>
            </p:extLst>
          </p:nvPr>
        </p:nvGraphicFramePr>
        <p:xfrm>
          <a:off x="708024" y="1844675"/>
          <a:ext cx="7826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1010045" y="518984"/>
            <a:ext cx="5163110" cy="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49" tIns="41125" rIns="82249" bIns="41125">
            <a:spAutoFit/>
          </a:bodyPr>
          <a:lstStyle/>
          <a:p>
            <a:pPr algn="r" eaLnBrk="0" hangingPunct="0"/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ANALISI BIBLIOMETRICA</a:t>
            </a:r>
            <a:endParaRPr lang="it-IT" sz="2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08025" y="1125283"/>
            <a:ext cx="7826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rgbClr val="003366"/>
                </a:solidFill>
              </a:rPr>
              <a:t>Ricorrenza termine «microzonazione sismica» su pubblicazioni scientifiche nazionali e internazionali 1980-2015 </a:t>
            </a:r>
            <a:r>
              <a:rPr lang="it-IT" altLang="it-IT" sz="1600" i="1" dirty="0" smtClean="0">
                <a:solidFill>
                  <a:srgbClr val="003366"/>
                </a:solidFill>
              </a:rPr>
              <a:t>(</a:t>
            </a:r>
            <a:r>
              <a:rPr lang="it-IT" altLang="it-IT" sz="1600" i="1" dirty="0" err="1" smtClean="0">
                <a:solidFill>
                  <a:srgbClr val="003366"/>
                </a:solidFill>
              </a:rPr>
              <a:t>courtesy</a:t>
            </a:r>
            <a:r>
              <a:rPr lang="it-IT" altLang="it-IT" sz="1600" i="1" dirty="0" smtClean="0">
                <a:solidFill>
                  <a:srgbClr val="003366"/>
                </a:solidFill>
              </a:rPr>
              <a:t> Fabrizio Gizzi, CNR-IBAM)</a:t>
            </a:r>
            <a:endParaRPr lang="it-IT" sz="1600" i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382486" y="2264232"/>
            <a:ext cx="5475514" cy="108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858000" y="2275117"/>
            <a:ext cx="15566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35549" y="19598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274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49606" y="19598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594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0063" y="1611984"/>
            <a:ext cx="8976529" cy="4764462"/>
            <a:chOff x="167471" y="1639759"/>
            <a:chExt cx="9106662" cy="50383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471" y="1639759"/>
              <a:ext cx="9106662" cy="503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ttangolo 1"/>
            <p:cNvSpPr/>
            <p:nvPr/>
          </p:nvSpPr>
          <p:spPr>
            <a:xfrm>
              <a:off x="1046375" y="4939645"/>
              <a:ext cx="641023" cy="207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82296" y="6372536"/>
            <a:ext cx="3126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Da Martelli e </a:t>
            </a:r>
            <a:r>
              <a:rPr lang="it-IT" dirty="0" err="1"/>
              <a:t>Ercolessi</a:t>
            </a:r>
            <a:r>
              <a:rPr lang="it-IT" dirty="0"/>
              <a:t>,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08947" y="412999"/>
            <a:ext cx="585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L’AMPLIFICAZIONE E IL PARAMETRO H</a:t>
            </a:r>
            <a:r>
              <a:rPr lang="it-IT" sz="2200" baseline="-25000" dirty="0" smtClean="0">
                <a:solidFill>
                  <a:srgbClr val="898989"/>
                </a:solidFill>
                <a:cs typeface="Arial" charset="0"/>
              </a:rPr>
              <a:t>MS</a:t>
            </a:r>
            <a:endParaRPr lang="it-IT" sz="2200" baseline="-250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989259" y="1763455"/>
            <a:ext cx="4069462" cy="4043296"/>
          </a:xfrm>
          <a:custGeom>
            <a:avLst/>
            <a:gdLst>
              <a:gd name="connsiteX0" fmla="*/ 744263 w 3588922"/>
              <a:gd name="connsiteY0" fmla="*/ 25374 h 3540932"/>
              <a:gd name="connsiteX1" fmla="*/ 25171 w 3588922"/>
              <a:gd name="connsiteY1" fmla="*/ 1410291 h 3540932"/>
              <a:gd name="connsiteX2" fmla="*/ 1720806 w 3588922"/>
              <a:gd name="connsiteY2" fmla="*/ 3540932 h 3540932"/>
              <a:gd name="connsiteX3" fmla="*/ 3567362 w 3588922"/>
              <a:gd name="connsiteY3" fmla="*/ 1419168 h 3540932"/>
              <a:gd name="connsiteX4" fmla="*/ 2750616 w 3588922"/>
              <a:gd name="connsiteY4" fmla="*/ 779976 h 3540932"/>
              <a:gd name="connsiteX5" fmla="*/ 3079090 w 3588922"/>
              <a:gd name="connsiteY5" fmla="*/ 185172 h 3540932"/>
              <a:gd name="connsiteX6" fmla="*/ 2111424 w 3588922"/>
              <a:gd name="connsiteY6" fmla="*/ 25374 h 3540932"/>
              <a:gd name="connsiteX7" fmla="*/ 1285800 w 3588922"/>
              <a:gd name="connsiteY7" fmla="*/ 646811 h 3540932"/>
              <a:gd name="connsiteX8" fmla="*/ 744263 w 3588922"/>
              <a:gd name="connsiteY8" fmla="*/ 25374 h 354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922" h="3540932">
                <a:moveTo>
                  <a:pt x="744263" y="25374"/>
                </a:moveTo>
                <a:cubicBezTo>
                  <a:pt x="534158" y="152621"/>
                  <a:pt x="-137586" y="824365"/>
                  <a:pt x="25171" y="1410291"/>
                </a:cubicBezTo>
                <a:cubicBezTo>
                  <a:pt x="187928" y="1996217"/>
                  <a:pt x="1130441" y="3539453"/>
                  <a:pt x="1720806" y="3540932"/>
                </a:cubicBezTo>
                <a:cubicBezTo>
                  <a:pt x="2311171" y="3542411"/>
                  <a:pt x="3395727" y="1879327"/>
                  <a:pt x="3567362" y="1419168"/>
                </a:cubicBezTo>
                <a:cubicBezTo>
                  <a:pt x="3738997" y="959009"/>
                  <a:pt x="2831995" y="985642"/>
                  <a:pt x="2750616" y="779976"/>
                </a:cubicBezTo>
                <a:cubicBezTo>
                  <a:pt x="2669237" y="574310"/>
                  <a:pt x="3185622" y="310939"/>
                  <a:pt x="3079090" y="185172"/>
                </a:cubicBezTo>
                <a:cubicBezTo>
                  <a:pt x="2972558" y="59405"/>
                  <a:pt x="2410306" y="-51566"/>
                  <a:pt x="2111424" y="25374"/>
                </a:cubicBezTo>
                <a:cubicBezTo>
                  <a:pt x="1812542" y="102314"/>
                  <a:pt x="1513660" y="645331"/>
                  <a:pt x="1285800" y="646811"/>
                </a:cubicBezTo>
                <a:cubicBezTo>
                  <a:pt x="1057940" y="648291"/>
                  <a:pt x="954368" y="-101873"/>
                  <a:pt x="744263" y="25374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 4"/>
          <p:cNvSpPr/>
          <p:nvPr/>
        </p:nvSpPr>
        <p:spPr>
          <a:xfrm>
            <a:off x="1185381" y="3521195"/>
            <a:ext cx="2899109" cy="1411520"/>
          </a:xfrm>
          <a:custGeom>
            <a:avLst/>
            <a:gdLst>
              <a:gd name="connsiteX0" fmla="*/ 0 w 2556769"/>
              <a:gd name="connsiteY0" fmla="*/ 359916 h 1236144"/>
              <a:gd name="connsiteX1" fmla="*/ 914400 w 2556769"/>
              <a:gd name="connsiteY1" fmla="*/ 40319 h 1236144"/>
              <a:gd name="connsiteX2" fmla="*/ 1322773 w 2556769"/>
              <a:gd name="connsiteY2" fmla="*/ 1167784 h 1236144"/>
              <a:gd name="connsiteX3" fmla="*/ 2281561 w 2556769"/>
              <a:gd name="connsiteY3" fmla="*/ 1123395 h 1236144"/>
              <a:gd name="connsiteX4" fmla="*/ 2556769 w 2556769"/>
              <a:gd name="connsiteY4" fmla="*/ 1229927 h 123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69" h="1236144">
                <a:moveTo>
                  <a:pt x="0" y="359916"/>
                </a:moveTo>
                <a:cubicBezTo>
                  <a:pt x="346969" y="132795"/>
                  <a:pt x="693938" y="-94326"/>
                  <a:pt x="914400" y="40319"/>
                </a:cubicBezTo>
                <a:cubicBezTo>
                  <a:pt x="1134862" y="174964"/>
                  <a:pt x="1094913" y="987271"/>
                  <a:pt x="1322773" y="1167784"/>
                </a:cubicBezTo>
                <a:cubicBezTo>
                  <a:pt x="1550633" y="1348297"/>
                  <a:pt x="2075895" y="1113038"/>
                  <a:pt x="2281561" y="1123395"/>
                </a:cubicBezTo>
                <a:cubicBezTo>
                  <a:pt x="2487227" y="1133752"/>
                  <a:pt x="2521998" y="1181839"/>
                  <a:pt x="2556769" y="1229927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igura a mano libera 6"/>
          <p:cNvSpPr/>
          <p:nvPr/>
        </p:nvSpPr>
        <p:spPr>
          <a:xfrm>
            <a:off x="2881016" y="2513668"/>
            <a:ext cx="1203474" cy="2371461"/>
          </a:xfrm>
          <a:custGeom>
            <a:avLst/>
            <a:gdLst>
              <a:gd name="connsiteX0" fmla="*/ 843379 w 843379"/>
              <a:gd name="connsiteY0" fmla="*/ 0 h 1926454"/>
              <a:gd name="connsiteX1" fmla="*/ 257452 w 843379"/>
              <a:gd name="connsiteY1" fmla="*/ 683580 h 1926454"/>
              <a:gd name="connsiteX2" fmla="*/ 168676 w 843379"/>
              <a:gd name="connsiteY2" fmla="*/ 1393794 h 1926454"/>
              <a:gd name="connsiteX3" fmla="*/ 0 w 843379"/>
              <a:gd name="connsiteY3" fmla="*/ 1926454 h 19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379" h="1926454">
                <a:moveTo>
                  <a:pt x="843379" y="0"/>
                </a:moveTo>
                <a:cubicBezTo>
                  <a:pt x="606640" y="225640"/>
                  <a:pt x="369902" y="451281"/>
                  <a:pt x="257452" y="683580"/>
                </a:cubicBezTo>
                <a:cubicBezTo>
                  <a:pt x="145002" y="915879"/>
                  <a:pt x="211585" y="1186648"/>
                  <a:pt x="168676" y="1393794"/>
                </a:cubicBezTo>
                <a:cubicBezTo>
                  <a:pt x="125767" y="1600940"/>
                  <a:pt x="62883" y="1763697"/>
                  <a:pt x="0" y="1926454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igura a mano libera 7"/>
          <p:cNvSpPr/>
          <p:nvPr/>
        </p:nvSpPr>
        <p:spPr>
          <a:xfrm>
            <a:off x="3523611" y="3324135"/>
            <a:ext cx="701184" cy="872199"/>
          </a:xfrm>
          <a:custGeom>
            <a:avLst/>
            <a:gdLst>
              <a:gd name="connsiteX0" fmla="*/ 431603 w 618385"/>
              <a:gd name="connsiteY0" fmla="*/ 349 h 763832"/>
              <a:gd name="connsiteX1" fmla="*/ 120885 w 618385"/>
              <a:gd name="connsiteY1" fmla="*/ 186780 h 763832"/>
              <a:gd name="connsiteX2" fmla="*/ 14353 w 618385"/>
              <a:gd name="connsiteY2" fmla="*/ 737196 h 763832"/>
              <a:gd name="connsiteX3" fmla="*/ 413848 w 618385"/>
              <a:gd name="connsiteY3" fmla="*/ 630664 h 763832"/>
              <a:gd name="connsiteX4" fmla="*/ 618034 w 618385"/>
              <a:gd name="connsiteY4" fmla="*/ 222291 h 763832"/>
              <a:gd name="connsiteX5" fmla="*/ 431603 w 618385"/>
              <a:gd name="connsiteY5" fmla="*/ 349 h 76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85" h="763832">
                <a:moveTo>
                  <a:pt x="431603" y="349"/>
                </a:moveTo>
                <a:cubicBezTo>
                  <a:pt x="348745" y="-5569"/>
                  <a:pt x="190427" y="63972"/>
                  <a:pt x="120885" y="186780"/>
                </a:cubicBezTo>
                <a:cubicBezTo>
                  <a:pt x="51343" y="309588"/>
                  <a:pt x="-34474" y="663215"/>
                  <a:pt x="14353" y="737196"/>
                </a:cubicBezTo>
                <a:cubicBezTo>
                  <a:pt x="63180" y="811177"/>
                  <a:pt x="313235" y="716481"/>
                  <a:pt x="413848" y="630664"/>
                </a:cubicBezTo>
                <a:cubicBezTo>
                  <a:pt x="514461" y="544847"/>
                  <a:pt x="610636" y="325864"/>
                  <a:pt x="618034" y="222291"/>
                </a:cubicBezTo>
                <a:cubicBezTo>
                  <a:pt x="625432" y="118718"/>
                  <a:pt x="514461" y="6267"/>
                  <a:pt x="431603" y="3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igura a mano libera 8"/>
          <p:cNvSpPr/>
          <p:nvPr/>
        </p:nvSpPr>
        <p:spPr>
          <a:xfrm rot="16200000">
            <a:off x="2198021" y="2510491"/>
            <a:ext cx="552282" cy="816495"/>
          </a:xfrm>
          <a:custGeom>
            <a:avLst/>
            <a:gdLst>
              <a:gd name="connsiteX0" fmla="*/ 431603 w 618385"/>
              <a:gd name="connsiteY0" fmla="*/ 349 h 763832"/>
              <a:gd name="connsiteX1" fmla="*/ 120885 w 618385"/>
              <a:gd name="connsiteY1" fmla="*/ 186780 h 763832"/>
              <a:gd name="connsiteX2" fmla="*/ 14353 w 618385"/>
              <a:gd name="connsiteY2" fmla="*/ 737196 h 763832"/>
              <a:gd name="connsiteX3" fmla="*/ 413848 w 618385"/>
              <a:gd name="connsiteY3" fmla="*/ 630664 h 763832"/>
              <a:gd name="connsiteX4" fmla="*/ 618034 w 618385"/>
              <a:gd name="connsiteY4" fmla="*/ 222291 h 763832"/>
              <a:gd name="connsiteX5" fmla="*/ 431603 w 618385"/>
              <a:gd name="connsiteY5" fmla="*/ 349 h 76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85" h="763832">
                <a:moveTo>
                  <a:pt x="431603" y="349"/>
                </a:moveTo>
                <a:cubicBezTo>
                  <a:pt x="348745" y="-5569"/>
                  <a:pt x="190427" y="63972"/>
                  <a:pt x="120885" y="186780"/>
                </a:cubicBezTo>
                <a:cubicBezTo>
                  <a:pt x="51343" y="309588"/>
                  <a:pt x="-34474" y="663215"/>
                  <a:pt x="14353" y="737196"/>
                </a:cubicBezTo>
                <a:cubicBezTo>
                  <a:pt x="63180" y="811177"/>
                  <a:pt x="313235" y="716481"/>
                  <a:pt x="413848" y="630664"/>
                </a:cubicBezTo>
                <a:cubicBezTo>
                  <a:pt x="514461" y="544847"/>
                  <a:pt x="610636" y="325864"/>
                  <a:pt x="618034" y="222291"/>
                </a:cubicBezTo>
                <a:cubicBezTo>
                  <a:pt x="625432" y="118718"/>
                  <a:pt x="514461" y="6267"/>
                  <a:pt x="431603" y="3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igura a mano libera 9"/>
          <p:cNvSpPr/>
          <p:nvPr/>
        </p:nvSpPr>
        <p:spPr>
          <a:xfrm rot="16200000">
            <a:off x="1435385" y="3766851"/>
            <a:ext cx="963402" cy="788726"/>
          </a:xfrm>
          <a:custGeom>
            <a:avLst/>
            <a:gdLst>
              <a:gd name="connsiteX0" fmla="*/ 431603 w 618385"/>
              <a:gd name="connsiteY0" fmla="*/ 349 h 763832"/>
              <a:gd name="connsiteX1" fmla="*/ 120885 w 618385"/>
              <a:gd name="connsiteY1" fmla="*/ 186780 h 763832"/>
              <a:gd name="connsiteX2" fmla="*/ 14353 w 618385"/>
              <a:gd name="connsiteY2" fmla="*/ 737196 h 763832"/>
              <a:gd name="connsiteX3" fmla="*/ 413848 w 618385"/>
              <a:gd name="connsiteY3" fmla="*/ 630664 h 763832"/>
              <a:gd name="connsiteX4" fmla="*/ 618034 w 618385"/>
              <a:gd name="connsiteY4" fmla="*/ 222291 h 763832"/>
              <a:gd name="connsiteX5" fmla="*/ 431603 w 618385"/>
              <a:gd name="connsiteY5" fmla="*/ 349 h 76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85" h="763832">
                <a:moveTo>
                  <a:pt x="431603" y="349"/>
                </a:moveTo>
                <a:cubicBezTo>
                  <a:pt x="348745" y="-5569"/>
                  <a:pt x="190427" y="63972"/>
                  <a:pt x="120885" y="186780"/>
                </a:cubicBezTo>
                <a:cubicBezTo>
                  <a:pt x="51343" y="309588"/>
                  <a:pt x="-34474" y="663215"/>
                  <a:pt x="14353" y="737196"/>
                </a:cubicBezTo>
                <a:cubicBezTo>
                  <a:pt x="63180" y="811177"/>
                  <a:pt x="313235" y="716481"/>
                  <a:pt x="413848" y="630664"/>
                </a:cubicBezTo>
                <a:cubicBezTo>
                  <a:pt x="514461" y="544847"/>
                  <a:pt x="610636" y="325864"/>
                  <a:pt x="618034" y="222291"/>
                </a:cubicBezTo>
                <a:cubicBezTo>
                  <a:pt x="625432" y="118718"/>
                  <a:pt x="514461" y="6267"/>
                  <a:pt x="431603" y="3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igura a mano libera 10"/>
          <p:cNvSpPr/>
          <p:nvPr/>
        </p:nvSpPr>
        <p:spPr>
          <a:xfrm>
            <a:off x="1797174" y="2532120"/>
            <a:ext cx="2397118" cy="2854900"/>
          </a:xfrm>
          <a:custGeom>
            <a:avLst/>
            <a:gdLst>
              <a:gd name="connsiteX0" fmla="*/ 765 w 2114056"/>
              <a:gd name="connsiteY0" fmla="*/ 1272922 h 2500189"/>
              <a:gd name="connsiteX1" fmla="*/ 471282 w 2114056"/>
              <a:gd name="connsiteY1" fmla="*/ 251990 h 2500189"/>
              <a:gd name="connsiteX2" fmla="*/ 1101596 w 2114056"/>
              <a:gd name="connsiteY2" fmla="*/ 21171 h 2500189"/>
              <a:gd name="connsiteX3" fmla="*/ 1749666 w 2114056"/>
              <a:gd name="connsiteY3" fmla="*/ 642608 h 2500189"/>
              <a:gd name="connsiteX4" fmla="*/ 2078140 w 2114056"/>
              <a:gd name="connsiteY4" fmla="*/ 935571 h 2500189"/>
              <a:gd name="connsiteX5" fmla="*/ 906288 w 2114056"/>
              <a:gd name="connsiteY5" fmla="*/ 1610274 h 2500189"/>
              <a:gd name="connsiteX6" fmla="*/ 861899 w 2114056"/>
              <a:gd name="connsiteY6" fmla="*/ 2498041 h 2500189"/>
              <a:gd name="connsiteX7" fmla="*/ 373627 w 2114056"/>
              <a:gd name="connsiteY7" fmla="*/ 1841093 h 2500189"/>
              <a:gd name="connsiteX8" fmla="*/ 765 w 2114056"/>
              <a:gd name="connsiteY8" fmla="*/ 1272922 h 25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56" h="2500189">
                <a:moveTo>
                  <a:pt x="765" y="1272922"/>
                </a:moveTo>
                <a:cubicBezTo>
                  <a:pt x="17041" y="1008071"/>
                  <a:pt x="287810" y="460615"/>
                  <a:pt x="471282" y="251990"/>
                </a:cubicBezTo>
                <a:cubicBezTo>
                  <a:pt x="654754" y="43365"/>
                  <a:pt x="888532" y="-43932"/>
                  <a:pt x="1101596" y="21171"/>
                </a:cubicBezTo>
                <a:cubicBezTo>
                  <a:pt x="1314660" y="86274"/>
                  <a:pt x="1586909" y="490208"/>
                  <a:pt x="1749666" y="642608"/>
                </a:cubicBezTo>
                <a:cubicBezTo>
                  <a:pt x="1912423" y="795008"/>
                  <a:pt x="2218703" y="774293"/>
                  <a:pt x="2078140" y="935571"/>
                </a:cubicBezTo>
                <a:cubicBezTo>
                  <a:pt x="1937577" y="1096849"/>
                  <a:pt x="1108995" y="1349862"/>
                  <a:pt x="906288" y="1610274"/>
                </a:cubicBezTo>
                <a:cubicBezTo>
                  <a:pt x="703581" y="1870686"/>
                  <a:pt x="950676" y="2459571"/>
                  <a:pt x="861899" y="2498041"/>
                </a:cubicBezTo>
                <a:cubicBezTo>
                  <a:pt x="773122" y="2536511"/>
                  <a:pt x="515670" y="2048239"/>
                  <a:pt x="373627" y="1841093"/>
                </a:cubicBezTo>
                <a:cubicBezTo>
                  <a:pt x="231584" y="1633947"/>
                  <a:pt x="-15511" y="1537773"/>
                  <a:pt x="765" y="127292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2664990" y="2440918"/>
            <a:ext cx="489897" cy="249069"/>
          </a:xfrm>
          <a:prstGeom prst="roundRect">
            <a:avLst/>
          </a:pr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691980" y="3956939"/>
            <a:ext cx="244949" cy="2466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411598" y="3193261"/>
            <a:ext cx="489897" cy="249069"/>
          </a:xfrm>
          <a:prstGeom prst="roundRect">
            <a:avLst/>
          </a:pr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igura a mano libera 14"/>
          <p:cNvSpPr/>
          <p:nvPr/>
        </p:nvSpPr>
        <p:spPr>
          <a:xfrm>
            <a:off x="2703463" y="3665455"/>
            <a:ext cx="1348890" cy="1794281"/>
          </a:xfrm>
          <a:custGeom>
            <a:avLst/>
            <a:gdLst>
              <a:gd name="connsiteX0" fmla="*/ 1189607 w 1189607"/>
              <a:gd name="connsiteY0" fmla="*/ 0 h 1571348"/>
              <a:gd name="connsiteX1" fmla="*/ 834501 w 1189607"/>
              <a:gd name="connsiteY1" fmla="*/ 807868 h 1571348"/>
              <a:gd name="connsiteX2" fmla="*/ 0 w 1189607"/>
              <a:gd name="connsiteY2" fmla="*/ 1571348 h 15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607" h="1571348">
                <a:moveTo>
                  <a:pt x="1189607" y="0"/>
                </a:moveTo>
                <a:cubicBezTo>
                  <a:pt x="1111188" y="272988"/>
                  <a:pt x="1032769" y="545977"/>
                  <a:pt x="834501" y="807868"/>
                </a:cubicBezTo>
                <a:cubicBezTo>
                  <a:pt x="636233" y="1069759"/>
                  <a:pt x="318116" y="1320553"/>
                  <a:pt x="0" y="157134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3811103" y="3508315"/>
            <a:ext cx="244949" cy="2466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2011480" y="4997107"/>
            <a:ext cx="489897" cy="249069"/>
          </a:xfrm>
          <a:prstGeom prst="roundRect">
            <a:avLst/>
          </a:pr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Figura a mano libera 29"/>
          <p:cNvSpPr/>
          <p:nvPr/>
        </p:nvSpPr>
        <p:spPr>
          <a:xfrm>
            <a:off x="2108205" y="2855813"/>
            <a:ext cx="728465" cy="1737927"/>
          </a:xfrm>
          <a:custGeom>
            <a:avLst/>
            <a:gdLst>
              <a:gd name="connsiteX0" fmla="*/ 249028 w 642445"/>
              <a:gd name="connsiteY0" fmla="*/ 0 h 1521996"/>
              <a:gd name="connsiteX1" fmla="*/ 639646 w 642445"/>
              <a:gd name="connsiteY1" fmla="*/ 1242873 h 1521996"/>
              <a:gd name="connsiteX2" fmla="*/ 71475 w 642445"/>
              <a:gd name="connsiteY2" fmla="*/ 1491448 h 1521996"/>
              <a:gd name="connsiteX3" fmla="*/ 27087 w 642445"/>
              <a:gd name="connsiteY3" fmla="*/ 1509203 h 152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45" h="1521996">
                <a:moveTo>
                  <a:pt x="249028" y="0"/>
                </a:moveTo>
                <a:cubicBezTo>
                  <a:pt x="459133" y="497149"/>
                  <a:pt x="669238" y="994298"/>
                  <a:pt x="639646" y="1242873"/>
                </a:cubicBezTo>
                <a:cubicBezTo>
                  <a:pt x="610054" y="1491448"/>
                  <a:pt x="173568" y="1447060"/>
                  <a:pt x="71475" y="1491448"/>
                </a:cubicBezTo>
                <a:cubicBezTo>
                  <a:pt x="-30618" y="1535836"/>
                  <a:pt x="-1766" y="1522519"/>
                  <a:pt x="27087" y="15092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2030902" y="4562344"/>
            <a:ext cx="244949" cy="2466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Ovale 31"/>
          <p:cNvSpPr/>
          <p:nvPr/>
        </p:nvSpPr>
        <p:spPr>
          <a:xfrm>
            <a:off x="2200888" y="2702667"/>
            <a:ext cx="244949" cy="2466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2471656" y="4203167"/>
            <a:ext cx="489897" cy="383657"/>
          </a:xfrm>
          <a:prstGeom prst="roundRect">
            <a:avLst/>
          </a:prstGeom>
          <a:solidFill>
            <a:srgbClr val="DA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igura a mano libera 33"/>
          <p:cNvSpPr/>
          <p:nvPr/>
        </p:nvSpPr>
        <p:spPr>
          <a:xfrm>
            <a:off x="2650197" y="5625648"/>
            <a:ext cx="51841" cy="344664"/>
          </a:xfrm>
          <a:custGeom>
            <a:avLst/>
            <a:gdLst>
              <a:gd name="connsiteX0" fmla="*/ 0 w 8877"/>
              <a:gd name="connsiteY0" fmla="*/ 0 h 630314"/>
              <a:gd name="connsiteX1" fmla="*/ 8877 w 8877"/>
              <a:gd name="connsiteY1" fmla="*/ 630314 h 63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77" h="630314">
                <a:moveTo>
                  <a:pt x="0" y="0"/>
                </a:moveTo>
                <a:lnTo>
                  <a:pt x="8877" y="63031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2569969" y="5407707"/>
            <a:ext cx="244949" cy="2466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Fumetto 2 35"/>
          <p:cNvSpPr/>
          <p:nvPr/>
        </p:nvSpPr>
        <p:spPr>
          <a:xfrm>
            <a:off x="4607368" y="3016035"/>
            <a:ext cx="1023574" cy="486575"/>
          </a:xfrm>
          <a:prstGeom prst="wedgeRoundRectCallout">
            <a:avLst>
              <a:gd name="adj1" fmla="val -96559"/>
              <a:gd name="adj2" fmla="val 110417"/>
              <a:gd name="adj3" fmla="val 16667"/>
            </a:avLst>
          </a:prstGeom>
          <a:solidFill>
            <a:schemeClr val="bg1"/>
          </a:solidFill>
          <a:ln w="3175">
            <a:solidFill>
              <a:srgbClr val="003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Comune B</a:t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i="1" dirty="0" smtClean="0">
                <a:solidFill>
                  <a:schemeClr val="tx1"/>
                </a:solidFill>
              </a:rPr>
              <a:t>(con CLE)</a:t>
            </a:r>
            <a:endParaRPr lang="it-IT" sz="1200" i="1" dirty="0">
              <a:solidFill>
                <a:schemeClr val="tx1"/>
              </a:solidFill>
            </a:endParaRPr>
          </a:p>
        </p:txBody>
      </p:sp>
      <p:sp>
        <p:nvSpPr>
          <p:cNvPr id="37" name="Fumetto 2 36"/>
          <p:cNvSpPr/>
          <p:nvPr/>
        </p:nvSpPr>
        <p:spPr>
          <a:xfrm>
            <a:off x="276881" y="1944711"/>
            <a:ext cx="1023574" cy="486575"/>
          </a:xfrm>
          <a:prstGeom prst="wedgeRoundRectCallout">
            <a:avLst>
              <a:gd name="adj1" fmla="val 49975"/>
              <a:gd name="adj2" fmla="val 222919"/>
              <a:gd name="adj3" fmla="val 16667"/>
            </a:avLst>
          </a:prstGeom>
          <a:solidFill>
            <a:schemeClr val="bg1"/>
          </a:solidFill>
          <a:ln w="3175">
            <a:solidFill>
              <a:srgbClr val="003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Comune C</a:t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i="1" dirty="0" smtClean="0">
                <a:solidFill>
                  <a:schemeClr val="tx1"/>
                </a:solidFill>
              </a:rPr>
              <a:t>(con CLE)</a:t>
            </a:r>
            <a:endParaRPr lang="it-IT" sz="1200" i="1" dirty="0">
              <a:solidFill>
                <a:schemeClr val="tx1"/>
              </a:solidFill>
            </a:endParaRPr>
          </a:p>
        </p:txBody>
      </p:sp>
      <p:sp>
        <p:nvSpPr>
          <p:cNvPr id="38" name="Fumetto 2 37"/>
          <p:cNvSpPr/>
          <p:nvPr/>
        </p:nvSpPr>
        <p:spPr>
          <a:xfrm>
            <a:off x="442601" y="4951381"/>
            <a:ext cx="1416667" cy="841167"/>
          </a:xfrm>
          <a:prstGeom prst="wedgeRoundRectCallout">
            <a:avLst>
              <a:gd name="adj1" fmla="val 57883"/>
              <a:gd name="adj2" fmla="val -67422"/>
              <a:gd name="adj3" fmla="val 16667"/>
            </a:avLst>
          </a:prstGeom>
          <a:solidFill>
            <a:schemeClr val="bg1"/>
          </a:solidFill>
          <a:ln w="3175">
            <a:solidFill>
              <a:srgbClr val="003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Comune A di Riferimento (CR)</a:t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i="1" dirty="0" smtClean="0">
                <a:solidFill>
                  <a:schemeClr val="tx1"/>
                </a:solidFill>
              </a:rPr>
              <a:t>(con CLE)</a:t>
            </a:r>
            <a:endParaRPr lang="it-IT" sz="1200" i="1" dirty="0">
              <a:solidFill>
                <a:schemeClr val="tx1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2569969" y="5835366"/>
            <a:ext cx="244949" cy="25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Fumetto 2 39"/>
          <p:cNvSpPr/>
          <p:nvPr/>
        </p:nvSpPr>
        <p:spPr>
          <a:xfrm>
            <a:off x="4445643" y="1844757"/>
            <a:ext cx="1393952" cy="594747"/>
          </a:xfrm>
          <a:prstGeom prst="wedgeRoundRectCallout">
            <a:avLst>
              <a:gd name="adj1" fmla="val -96559"/>
              <a:gd name="adj2" fmla="val 110417"/>
              <a:gd name="adj3" fmla="val 16667"/>
            </a:avLst>
          </a:prstGeom>
          <a:solidFill>
            <a:schemeClr val="bg1"/>
          </a:solidFill>
          <a:ln w="3175">
            <a:solidFill>
              <a:srgbClr val="003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CONTESTO TERRITORIALE</a:t>
            </a:r>
            <a:endParaRPr lang="it-IT" sz="1200" i="1" dirty="0">
              <a:solidFill>
                <a:schemeClr val="tx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311200" y="329363"/>
            <a:ext cx="6592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898989"/>
                </a:solidFill>
                <a:cs typeface="Arial" charset="0"/>
              </a:rPr>
              <a:t>PON GOVERNANCE 2014 – 2020 </a:t>
            </a:r>
          </a:p>
          <a:p>
            <a:r>
              <a:rPr lang="it-IT" sz="2200" dirty="0">
                <a:solidFill>
                  <a:srgbClr val="898989"/>
                </a:solidFill>
                <a:cs typeface="Arial" charset="0"/>
              </a:rPr>
              <a:t>Riduzione del rischio sismico, vulcanico </a:t>
            </a:r>
          </a:p>
          <a:p>
            <a:r>
              <a:rPr lang="it-IT" sz="2200" dirty="0">
                <a:solidFill>
                  <a:srgbClr val="898989"/>
                </a:solidFill>
                <a:cs typeface="Arial" charset="0"/>
              </a:rPr>
              <a:t>e idrogeologico ai fini di protezione </a:t>
            </a:r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civile</a:t>
            </a:r>
            <a:endParaRPr lang="it-IT" sz="2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4" name="Ovale 43"/>
          <p:cNvSpPr/>
          <p:nvPr/>
        </p:nvSpPr>
        <p:spPr>
          <a:xfrm>
            <a:off x="6300192" y="326975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6300192" y="2405656"/>
            <a:ext cx="216024" cy="21602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Rettangolo arrotondato 48"/>
          <p:cNvSpPr/>
          <p:nvPr/>
        </p:nvSpPr>
        <p:spPr>
          <a:xfrm>
            <a:off x="6300192" y="2696554"/>
            <a:ext cx="216024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Rettangolo arrotondato 49"/>
          <p:cNvSpPr/>
          <p:nvPr/>
        </p:nvSpPr>
        <p:spPr>
          <a:xfrm>
            <a:off x="6300192" y="2981720"/>
            <a:ext cx="216024" cy="216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6228185" y="4044266"/>
            <a:ext cx="432048" cy="218123"/>
          </a:xfrm>
          <a:prstGeom prst="roundRect">
            <a:avLst/>
          </a:pr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6238999" y="3706188"/>
            <a:ext cx="432048" cy="260992"/>
          </a:xfrm>
          <a:prstGeom prst="roundRect">
            <a:avLst/>
          </a:prstGeom>
          <a:solidFill>
            <a:srgbClr val="DA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Figura a mano libera 52"/>
          <p:cNvSpPr/>
          <p:nvPr/>
        </p:nvSpPr>
        <p:spPr>
          <a:xfrm>
            <a:off x="6268422" y="5101957"/>
            <a:ext cx="407072" cy="218781"/>
          </a:xfrm>
          <a:custGeom>
            <a:avLst/>
            <a:gdLst>
              <a:gd name="connsiteX0" fmla="*/ 0 w 319596"/>
              <a:gd name="connsiteY0" fmla="*/ 186432 h 186432"/>
              <a:gd name="connsiteX1" fmla="*/ 142043 w 319596"/>
              <a:gd name="connsiteY1" fmla="*/ 62144 h 186432"/>
              <a:gd name="connsiteX2" fmla="*/ 319596 w 319596"/>
              <a:gd name="connsiteY2" fmla="*/ 0 h 1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96" h="186432">
                <a:moveTo>
                  <a:pt x="0" y="186432"/>
                </a:moveTo>
                <a:cubicBezTo>
                  <a:pt x="44388" y="139824"/>
                  <a:pt x="88777" y="93216"/>
                  <a:pt x="142043" y="62144"/>
                </a:cubicBezTo>
                <a:cubicBezTo>
                  <a:pt x="195309" y="31072"/>
                  <a:pt x="257452" y="15536"/>
                  <a:pt x="31959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660232" y="2117624"/>
            <a:ext cx="230425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EDIFICI STRATEGICI (ES)</a:t>
            </a:r>
          </a:p>
          <a:p>
            <a:pPr>
              <a:lnSpc>
                <a:spcPts val="2000"/>
              </a:lnSpc>
            </a:pPr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Centro di coordinamento (ES1)</a:t>
            </a:r>
          </a:p>
          <a:p>
            <a:pPr>
              <a:lnSpc>
                <a:spcPts val="2000"/>
              </a:lnSpc>
            </a:pPr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Soccorso sanitario (ES2)</a:t>
            </a:r>
          </a:p>
          <a:p>
            <a:pPr>
              <a:lnSpc>
                <a:spcPts val="2000"/>
              </a:lnSpc>
            </a:pPr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Intervento operativo (ES3)</a:t>
            </a:r>
          </a:p>
          <a:p>
            <a:pPr>
              <a:lnSpc>
                <a:spcPts val="2000"/>
              </a:lnSpc>
            </a:pPr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COC</a:t>
            </a:r>
            <a:endParaRPr lang="it-IT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6681902" y="3460747"/>
            <a:ext cx="2174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AREE DI EMERGENZA (AE)</a:t>
            </a:r>
          </a:p>
          <a:p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Ammassamento</a:t>
            </a:r>
          </a:p>
          <a:p>
            <a:endParaRPr lang="it-IT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Ricovero</a:t>
            </a:r>
          </a:p>
          <a:p>
            <a:endParaRPr lang="it-IT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PUNTO DI ACCESSO (OUT)</a:t>
            </a:r>
            <a:endParaRPr lang="it-IT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INFRASTRUTTURE (AC)</a:t>
            </a:r>
          </a:p>
          <a:p>
            <a:endParaRPr lang="it-IT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6106574" y="1894414"/>
            <a:ext cx="2880320" cy="37677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Ovale 56"/>
          <p:cNvSpPr/>
          <p:nvPr/>
        </p:nvSpPr>
        <p:spPr>
          <a:xfrm>
            <a:off x="6347011" y="4438020"/>
            <a:ext cx="216024" cy="219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228185" y="1894415"/>
            <a:ext cx="11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NODI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212426" y="4732625"/>
            <a:ext cx="11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7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362" y="2131289"/>
            <a:ext cx="4716038" cy="37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795589" y="2734862"/>
            <a:ext cx="2265570" cy="2406586"/>
            <a:chOff x="989259" y="1763455"/>
            <a:chExt cx="4069462" cy="4322758"/>
          </a:xfrm>
        </p:grpSpPr>
        <p:sp>
          <p:nvSpPr>
            <p:cNvPr id="3" name="Figura a mano libera 2"/>
            <p:cNvSpPr/>
            <p:nvPr/>
          </p:nvSpPr>
          <p:spPr>
            <a:xfrm>
              <a:off x="989259" y="1763455"/>
              <a:ext cx="4069462" cy="4043296"/>
            </a:xfrm>
            <a:custGeom>
              <a:avLst/>
              <a:gdLst>
                <a:gd name="connsiteX0" fmla="*/ 744263 w 3588922"/>
                <a:gd name="connsiteY0" fmla="*/ 25374 h 3540932"/>
                <a:gd name="connsiteX1" fmla="*/ 25171 w 3588922"/>
                <a:gd name="connsiteY1" fmla="*/ 1410291 h 3540932"/>
                <a:gd name="connsiteX2" fmla="*/ 1720806 w 3588922"/>
                <a:gd name="connsiteY2" fmla="*/ 3540932 h 3540932"/>
                <a:gd name="connsiteX3" fmla="*/ 3567362 w 3588922"/>
                <a:gd name="connsiteY3" fmla="*/ 1419168 h 3540932"/>
                <a:gd name="connsiteX4" fmla="*/ 2750616 w 3588922"/>
                <a:gd name="connsiteY4" fmla="*/ 779976 h 3540932"/>
                <a:gd name="connsiteX5" fmla="*/ 3079090 w 3588922"/>
                <a:gd name="connsiteY5" fmla="*/ 185172 h 3540932"/>
                <a:gd name="connsiteX6" fmla="*/ 2111424 w 3588922"/>
                <a:gd name="connsiteY6" fmla="*/ 25374 h 3540932"/>
                <a:gd name="connsiteX7" fmla="*/ 1285800 w 3588922"/>
                <a:gd name="connsiteY7" fmla="*/ 646811 h 3540932"/>
                <a:gd name="connsiteX8" fmla="*/ 744263 w 3588922"/>
                <a:gd name="connsiteY8" fmla="*/ 25374 h 35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8922" h="3540932">
                  <a:moveTo>
                    <a:pt x="744263" y="25374"/>
                  </a:moveTo>
                  <a:cubicBezTo>
                    <a:pt x="534158" y="152621"/>
                    <a:pt x="-137586" y="824365"/>
                    <a:pt x="25171" y="1410291"/>
                  </a:cubicBezTo>
                  <a:cubicBezTo>
                    <a:pt x="187928" y="1996217"/>
                    <a:pt x="1130441" y="3539453"/>
                    <a:pt x="1720806" y="3540932"/>
                  </a:cubicBezTo>
                  <a:cubicBezTo>
                    <a:pt x="2311171" y="3542411"/>
                    <a:pt x="3395727" y="1879327"/>
                    <a:pt x="3567362" y="1419168"/>
                  </a:cubicBezTo>
                  <a:cubicBezTo>
                    <a:pt x="3738997" y="959009"/>
                    <a:pt x="2831995" y="985642"/>
                    <a:pt x="2750616" y="779976"/>
                  </a:cubicBezTo>
                  <a:cubicBezTo>
                    <a:pt x="2669237" y="574310"/>
                    <a:pt x="3185622" y="310939"/>
                    <a:pt x="3079090" y="185172"/>
                  </a:cubicBezTo>
                  <a:cubicBezTo>
                    <a:pt x="2972558" y="59405"/>
                    <a:pt x="2410306" y="-51566"/>
                    <a:pt x="2111424" y="25374"/>
                  </a:cubicBezTo>
                  <a:cubicBezTo>
                    <a:pt x="1812542" y="102314"/>
                    <a:pt x="1513660" y="645331"/>
                    <a:pt x="1285800" y="646811"/>
                  </a:cubicBezTo>
                  <a:cubicBezTo>
                    <a:pt x="1057940" y="648291"/>
                    <a:pt x="954368" y="-101873"/>
                    <a:pt x="744263" y="25374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1185381" y="3521195"/>
              <a:ext cx="2899109" cy="1411520"/>
            </a:xfrm>
            <a:custGeom>
              <a:avLst/>
              <a:gdLst>
                <a:gd name="connsiteX0" fmla="*/ 0 w 2556769"/>
                <a:gd name="connsiteY0" fmla="*/ 359916 h 1236144"/>
                <a:gd name="connsiteX1" fmla="*/ 914400 w 2556769"/>
                <a:gd name="connsiteY1" fmla="*/ 40319 h 1236144"/>
                <a:gd name="connsiteX2" fmla="*/ 1322773 w 2556769"/>
                <a:gd name="connsiteY2" fmla="*/ 1167784 h 1236144"/>
                <a:gd name="connsiteX3" fmla="*/ 2281561 w 2556769"/>
                <a:gd name="connsiteY3" fmla="*/ 1123395 h 1236144"/>
                <a:gd name="connsiteX4" fmla="*/ 2556769 w 2556769"/>
                <a:gd name="connsiteY4" fmla="*/ 1229927 h 12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769" h="1236144">
                  <a:moveTo>
                    <a:pt x="0" y="359916"/>
                  </a:moveTo>
                  <a:cubicBezTo>
                    <a:pt x="346969" y="132795"/>
                    <a:pt x="693938" y="-94326"/>
                    <a:pt x="914400" y="40319"/>
                  </a:cubicBezTo>
                  <a:cubicBezTo>
                    <a:pt x="1134862" y="174964"/>
                    <a:pt x="1094913" y="987271"/>
                    <a:pt x="1322773" y="1167784"/>
                  </a:cubicBezTo>
                  <a:cubicBezTo>
                    <a:pt x="1550633" y="1348297"/>
                    <a:pt x="2075895" y="1113038"/>
                    <a:pt x="2281561" y="1123395"/>
                  </a:cubicBezTo>
                  <a:cubicBezTo>
                    <a:pt x="2487227" y="1133752"/>
                    <a:pt x="2521998" y="1181839"/>
                    <a:pt x="2556769" y="1229927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2881016" y="2685362"/>
              <a:ext cx="956304" cy="2199767"/>
            </a:xfrm>
            <a:custGeom>
              <a:avLst/>
              <a:gdLst>
                <a:gd name="connsiteX0" fmla="*/ 843379 w 843379"/>
                <a:gd name="connsiteY0" fmla="*/ 0 h 1926454"/>
                <a:gd name="connsiteX1" fmla="*/ 257452 w 843379"/>
                <a:gd name="connsiteY1" fmla="*/ 683580 h 1926454"/>
                <a:gd name="connsiteX2" fmla="*/ 168676 w 843379"/>
                <a:gd name="connsiteY2" fmla="*/ 1393794 h 1926454"/>
                <a:gd name="connsiteX3" fmla="*/ 0 w 843379"/>
                <a:gd name="connsiteY3" fmla="*/ 1926454 h 192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379" h="1926454">
                  <a:moveTo>
                    <a:pt x="843379" y="0"/>
                  </a:moveTo>
                  <a:cubicBezTo>
                    <a:pt x="606640" y="225640"/>
                    <a:pt x="369902" y="451281"/>
                    <a:pt x="257452" y="683580"/>
                  </a:cubicBezTo>
                  <a:cubicBezTo>
                    <a:pt x="145002" y="915879"/>
                    <a:pt x="211585" y="1186648"/>
                    <a:pt x="168676" y="1393794"/>
                  </a:cubicBezTo>
                  <a:cubicBezTo>
                    <a:pt x="125767" y="1600940"/>
                    <a:pt x="62883" y="1763697"/>
                    <a:pt x="0" y="1926454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3523611" y="3324135"/>
              <a:ext cx="701184" cy="872199"/>
            </a:xfrm>
            <a:custGeom>
              <a:avLst/>
              <a:gdLst>
                <a:gd name="connsiteX0" fmla="*/ 431603 w 618385"/>
                <a:gd name="connsiteY0" fmla="*/ 349 h 763832"/>
                <a:gd name="connsiteX1" fmla="*/ 120885 w 618385"/>
                <a:gd name="connsiteY1" fmla="*/ 186780 h 763832"/>
                <a:gd name="connsiteX2" fmla="*/ 14353 w 618385"/>
                <a:gd name="connsiteY2" fmla="*/ 737196 h 763832"/>
                <a:gd name="connsiteX3" fmla="*/ 413848 w 618385"/>
                <a:gd name="connsiteY3" fmla="*/ 630664 h 763832"/>
                <a:gd name="connsiteX4" fmla="*/ 618034 w 618385"/>
                <a:gd name="connsiteY4" fmla="*/ 222291 h 763832"/>
                <a:gd name="connsiteX5" fmla="*/ 431603 w 618385"/>
                <a:gd name="connsiteY5" fmla="*/ 349 h 76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85" h="763832">
                  <a:moveTo>
                    <a:pt x="431603" y="349"/>
                  </a:moveTo>
                  <a:cubicBezTo>
                    <a:pt x="348745" y="-5569"/>
                    <a:pt x="190427" y="63972"/>
                    <a:pt x="120885" y="186780"/>
                  </a:cubicBezTo>
                  <a:cubicBezTo>
                    <a:pt x="51343" y="309588"/>
                    <a:pt x="-34474" y="663215"/>
                    <a:pt x="14353" y="737196"/>
                  </a:cubicBezTo>
                  <a:cubicBezTo>
                    <a:pt x="63180" y="811177"/>
                    <a:pt x="313235" y="716481"/>
                    <a:pt x="413848" y="630664"/>
                  </a:cubicBezTo>
                  <a:cubicBezTo>
                    <a:pt x="514461" y="544847"/>
                    <a:pt x="610636" y="325864"/>
                    <a:pt x="618034" y="222291"/>
                  </a:cubicBezTo>
                  <a:cubicBezTo>
                    <a:pt x="625432" y="118718"/>
                    <a:pt x="514461" y="6267"/>
                    <a:pt x="431603" y="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Figura a mano libera 6"/>
            <p:cNvSpPr/>
            <p:nvPr/>
          </p:nvSpPr>
          <p:spPr>
            <a:xfrm rot="16200000">
              <a:off x="2198021" y="2510491"/>
              <a:ext cx="552282" cy="816495"/>
            </a:xfrm>
            <a:custGeom>
              <a:avLst/>
              <a:gdLst>
                <a:gd name="connsiteX0" fmla="*/ 431603 w 618385"/>
                <a:gd name="connsiteY0" fmla="*/ 349 h 763832"/>
                <a:gd name="connsiteX1" fmla="*/ 120885 w 618385"/>
                <a:gd name="connsiteY1" fmla="*/ 186780 h 763832"/>
                <a:gd name="connsiteX2" fmla="*/ 14353 w 618385"/>
                <a:gd name="connsiteY2" fmla="*/ 737196 h 763832"/>
                <a:gd name="connsiteX3" fmla="*/ 413848 w 618385"/>
                <a:gd name="connsiteY3" fmla="*/ 630664 h 763832"/>
                <a:gd name="connsiteX4" fmla="*/ 618034 w 618385"/>
                <a:gd name="connsiteY4" fmla="*/ 222291 h 763832"/>
                <a:gd name="connsiteX5" fmla="*/ 431603 w 618385"/>
                <a:gd name="connsiteY5" fmla="*/ 349 h 76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85" h="763832">
                  <a:moveTo>
                    <a:pt x="431603" y="349"/>
                  </a:moveTo>
                  <a:cubicBezTo>
                    <a:pt x="348745" y="-5569"/>
                    <a:pt x="190427" y="63972"/>
                    <a:pt x="120885" y="186780"/>
                  </a:cubicBezTo>
                  <a:cubicBezTo>
                    <a:pt x="51343" y="309588"/>
                    <a:pt x="-34474" y="663215"/>
                    <a:pt x="14353" y="737196"/>
                  </a:cubicBezTo>
                  <a:cubicBezTo>
                    <a:pt x="63180" y="811177"/>
                    <a:pt x="313235" y="716481"/>
                    <a:pt x="413848" y="630664"/>
                  </a:cubicBezTo>
                  <a:cubicBezTo>
                    <a:pt x="514461" y="544847"/>
                    <a:pt x="610636" y="325864"/>
                    <a:pt x="618034" y="222291"/>
                  </a:cubicBezTo>
                  <a:cubicBezTo>
                    <a:pt x="625432" y="118718"/>
                    <a:pt x="514461" y="6267"/>
                    <a:pt x="431603" y="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Figura a mano libera 7"/>
            <p:cNvSpPr/>
            <p:nvPr/>
          </p:nvSpPr>
          <p:spPr>
            <a:xfrm rot="16200000">
              <a:off x="1435385" y="3766851"/>
              <a:ext cx="963402" cy="788726"/>
            </a:xfrm>
            <a:custGeom>
              <a:avLst/>
              <a:gdLst>
                <a:gd name="connsiteX0" fmla="*/ 431603 w 618385"/>
                <a:gd name="connsiteY0" fmla="*/ 349 h 763832"/>
                <a:gd name="connsiteX1" fmla="*/ 120885 w 618385"/>
                <a:gd name="connsiteY1" fmla="*/ 186780 h 763832"/>
                <a:gd name="connsiteX2" fmla="*/ 14353 w 618385"/>
                <a:gd name="connsiteY2" fmla="*/ 737196 h 763832"/>
                <a:gd name="connsiteX3" fmla="*/ 413848 w 618385"/>
                <a:gd name="connsiteY3" fmla="*/ 630664 h 763832"/>
                <a:gd name="connsiteX4" fmla="*/ 618034 w 618385"/>
                <a:gd name="connsiteY4" fmla="*/ 222291 h 763832"/>
                <a:gd name="connsiteX5" fmla="*/ 431603 w 618385"/>
                <a:gd name="connsiteY5" fmla="*/ 349 h 76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85" h="763832">
                  <a:moveTo>
                    <a:pt x="431603" y="349"/>
                  </a:moveTo>
                  <a:cubicBezTo>
                    <a:pt x="348745" y="-5569"/>
                    <a:pt x="190427" y="63972"/>
                    <a:pt x="120885" y="186780"/>
                  </a:cubicBezTo>
                  <a:cubicBezTo>
                    <a:pt x="51343" y="309588"/>
                    <a:pt x="-34474" y="663215"/>
                    <a:pt x="14353" y="737196"/>
                  </a:cubicBezTo>
                  <a:cubicBezTo>
                    <a:pt x="63180" y="811177"/>
                    <a:pt x="313235" y="716481"/>
                    <a:pt x="413848" y="630664"/>
                  </a:cubicBezTo>
                  <a:cubicBezTo>
                    <a:pt x="514461" y="544847"/>
                    <a:pt x="610636" y="325864"/>
                    <a:pt x="618034" y="222291"/>
                  </a:cubicBezTo>
                  <a:cubicBezTo>
                    <a:pt x="625432" y="118718"/>
                    <a:pt x="514461" y="6267"/>
                    <a:pt x="431603" y="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1797174" y="2532120"/>
              <a:ext cx="2397118" cy="2854900"/>
            </a:xfrm>
            <a:custGeom>
              <a:avLst/>
              <a:gdLst>
                <a:gd name="connsiteX0" fmla="*/ 765 w 2114056"/>
                <a:gd name="connsiteY0" fmla="*/ 1272922 h 2500189"/>
                <a:gd name="connsiteX1" fmla="*/ 471282 w 2114056"/>
                <a:gd name="connsiteY1" fmla="*/ 251990 h 2500189"/>
                <a:gd name="connsiteX2" fmla="*/ 1101596 w 2114056"/>
                <a:gd name="connsiteY2" fmla="*/ 21171 h 2500189"/>
                <a:gd name="connsiteX3" fmla="*/ 1749666 w 2114056"/>
                <a:gd name="connsiteY3" fmla="*/ 642608 h 2500189"/>
                <a:gd name="connsiteX4" fmla="*/ 2078140 w 2114056"/>
                <a:gd name="connsiteY4" fmla="*/ 935571 h 2500189"/>
                <a:gd name="connsiteX5" fmla="*/ 906288 w 2114056"/>
                <a:gd name="connsiteY5" fmla="*/ 1610274 h 2500189"/>
                <a:gd name="connsiteX6" fmla="*/ 861899 w 2114056"/>
                <a:gd name="connsiteY6" fmla="*/ 2498041 h 2500189"/>
                <a:gd name="connsiteX7" fmla="*/ 373627 w 2114056"/>
                <a:gd name="connsiteY7" fmla="*/ 1841093 h 2500189"/>
                <a:gd name="connsiteX8" fmla="*/ 765 w 2114056"/>
                <a:gd name="connsiteY8" fmla="*/ 1272922 h 25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056" h="2500189">
                  <a:moveTo>
                    <a:pt x="765" y="1272922"/>
                  </a:moveTo>
                  <a:cubicBezTo>
                    <a:pt x="17041" y="1008071"/>
                    <a:pt x="287810" y="460615"/>
                    <a:pt x="471282" y="251990"/>
                  </a:cubicBezTo>
                  <a:cubicBezTo>
                    <a:pt x="654754" y="43365"/>
                    <a:pt x="888532" y="-43932"/>
                    <a:pt x="1101596" y="21171"/>
                  </a:cubicBezTo>
                  <a:cubicBezTo>
                    <a:pt x="1314660" y="86274"/>
                    <a:pt x="1586909" y="490208"/>
                    <a:pt x="1749666" y="642608"/>
                  </a:cubicBezTo>
                  <a:cubicBezTo>
                    <a:pt x="1912423" y="795008"/>
                    <a:pt x="2218703" y="774293"/>
                    <a:pt x="2078140" y="935571"/>
                  </a:cubicBezTo>
                  <a:cubicBezTo>
                    <a:pt x="1937577" y="1096849"/>
                    <a:pt x="1108995" y="1349862"/>
                    <a:pt x="906288" y="1610274"/>
                  </a:cubicBezTo>
                  <a:cubicBezTo>
                    <a:pt x="703581" y="1870686"/>
                    <a:pt x="950676" y="2459571"/>
                    <a:pt x="861899" y="2498041"/>
                  </a:cubicBezTo>
                  <a:cubicBezTo>
                    <a:pt x="773122" y="2536511"/>
                    <a:pt x="515670" y="2048239"/>
                    <a:pt x="373627" y="1841093"/>
                  </a:cubicBezTo>
                  <a:cubicBezTo>
                    <a:pt x="231584" y="1633947"/>
                    <a:pt x="-15511" y="1537773"/>
                    <a:pt x="765" y="127292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2664990" y="2440918"/>
              <a:ext cx="489897" cy="249069"/>
            </a:xfrm>
            <a:prstGeom prst="roundRect">
              <a:avLst/>
            </a:prstGeom>
            <a:solidFill>
              <a:srgbClr val="FFA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691980" y="3956939"/>
              <a:ext cx="244949" cy="2466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3411598" y="3193261"/>
              <a:ext cx="489897" cy="249069"/>
            </a:xfrm>
            <a:prstGeom prst="roundRect">
              <a:avLst/>
            </a:prstGeom>
            <a:solidFill>
              <a:srgbClr val="FFA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2703463" y="3665455"/>
              <a:ext cx="1348890" cy="1794281"/>
            </a:xfrm>
            <a:custGeom>
              <a:avLst/>
              <a:gdLst>
                <a:gd name="connsiteX0" fmla="*/ 1189607 w 1189607"/>
                <a:gd name="connsiteY0" fmla="*/ 0 h 1571348"/>
                <a:gd name="connsiteX1" fmla="*/ 834501 w 1189607"/>
                <a:gd name="connsiteY1" fmla="*/ 807868 h 1571348"/>
                <a:gd name="connsiteX2" fmla="*/ 0 w 1189607"/>
                <a:gd name="connsiteY2" fmla="*/ 1571348 h 15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607" h="1571348">
                  <a:moveTo>
                    <a:pt x="1189607" y="0"/>
                  </a:moveTo>
                  <a:cubicBezTo>
                    <a:pt x="1111188" y="272988"/>
                    <a:pt x="1032769" y="545977"/>
                    <a:pt x="834501" y="807868"/>
                  </a:cubicBezTo>
                  <a:cubicBezTo>
                    <a:pt x="636233" y="1069759"/>
                    <a:pt x="318116" y="1320553"/>
                    <a:pt x="0" y="15713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Ovale 13"/>
            <p:cNvSpPr/>
            <p:nvPr/>
          </p:nvSpPr>
          <p:spPr>
            <a:xfrm>
              <a:off x="3811103" y="3508315"/>
              <a:ext cx="244949" cy="2466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2011480" y="4997107"/>
              <a:ext cx="489897" cy="249069"/>
            </a:xfrm>
            <a:prstGeom prst="roundRect">
              <a:avLst/>
            </a:prstGeom>
            <a:solidFill>
              <a:srgbClr val="FFA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2108205" y="2855813"/>
              <a:ext cx="728465" cy="1737927"/>
            </a:xfrm>
            <a:custGeom>
              <a:avLst/>
              <a:gdLst>
                <a:gd name="connsiteX0" fmla="*/ 249028 w 642445"/>
                <a:gd name="connsiteY0" fmla="*/ 0 h 1521996"/>
                <a:gd name="connsiteX1" fmla="*/ 639646 w 642445"/>
                <a:gd name="connsiteY1" fmla="*/ 1242873 h 1521996"/>
                <a:gd name="connsiteX2" fmla="*/ 71475 w 642445"/>
                <a:gd name="connsiteY2" fmla="*/ 1491448 h 1521996"/>
                <a:gd name="connsiteX3" fmla="*/ 27087 w 642445"/>
                <a:gd name="connsiteY3" fmla="*/ 1509203 h 152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445" h="1521996">
                  <a:moveTo>
                    <a:pt x="249028" y="0"/>
                  </a:moveTo>
                  <a:cubicBezTo>
                    <a:pt x="459133" y="497149"/>
                    <a:pt x="669238" y="994298"/>
                    <a:pt x="639646" y="1242873"/>
                  </a:cubicBezTo>
                  <a:cubicBezTo>
                    <a:pt x="610054" y="1491448"/>
                    <a:pt x="173568" y="1447060"/>
                    <a:pt x="71475" y="1491448"/>
                  </a:cubicBezTo>
                  <a:cubicBezTo>
                    <a:pt x="-30618" y="1535836"/>
                    <a:pt x="-1766" y="1522519"/>
                    <a:pt x="27087" y="150920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2030902" y="4562344"/>
              <a:ext cx="244949" cy="2466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/>
            <p:cNvSpPr/>
            <p:nvPr/>
          </p:nvSpPr>
          <p:spPr>
            <a:xfrm>
              <a:off x="2200888" y="2702667"/>
              <a:ext cx="244949" cy="2466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2471656" y="4203167"/>
              <a:ext cx="489897" cy="383657"/>
            </a:xfrm>
            <a:prstGeom prst="roundRect">
              <a:avLst/>
            </a:prstGeom>
            <a:solidFill>
              <a:srgbClr val="DA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2650197" y="5625648"/>
              <a:ext cx="51841" cy="344664"/>
            </a:xfrm>
            <a:custGeom>
              <a:avLst/>
              <a:gdLst>
                <a:gd name="connsiteX0" fmla="*/ 0 w 8877"/>
                <a:gd name="connsiteY0" fmla="*/ 0 h 630314"/>
                <a:gd name="connsiteX1" fmla="*/ 8877 w 8877"/>
                <a:gd name="connsiteY1" fmla="*/ 630314 h 6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77" h="630314">
                  <a:moveTo>
                    <a:pt x="0" y="0"/>
                  </a:moveTo>
                  <a:lnTo>
                    <a:pt x="8877" y="63031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2569969" y="5407707"/>
              <a:ext cx="244949" cy="2466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2569969" y="5835366"/>
              <a:ext cx="244949" cy="250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273061" y="480062"/>
            <a:ext cx="7222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898989"/>
                </a:solidFill>
                <a:cs typeface="Arial" charset="0"/>
              </a:rPr>
              <a:t>Valutazione dell’operatività </a:t>
            </a:r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strutturale: </a:t>
            </a:r>
            <a:r>
              <a:rPr lang="it-IT" sz="2200" dirty="0">
                <a:solidFill>
                  <a:srgbClr val="898989"/>
                </a:solidFill>
                <a:cs typeface="Arial" charset="0"/>
              </a:rPr>
              <a:t/>
            </a:r>
            <a:br>
              <a:rPr lang="it-IT" sz="2200" dirty="0">
                <a:solidFill>
                  <a:srgbClr val="898989"/>
                </a:solidFill>
                <a:cs typeface="Arial" charset="0"/>
              </a:rPr>
            </a:br>
            <a:r>
              <a:rPr lang="it-IT" sz="2200" dirty="0">
                <a:solidFill>
                  <a:srgbClr val="898989"/>
                </a:solidFill>
                <a:cs typeface="Arial" charset="0"/>
              </a:rPr>
              <a:t>IOCT (Indice di Operatività del Contesto Territoriale)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380515" y="2280103"/>
            <a:ext cx="1393371" cy="550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432205" y="2847283"/>
            <a:ext cx="4320393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GRAZIE PER L’ATTENZIONE</a:t>
            </a:r>
          </a:p>
        </p:txBody>
      </p:sp>
      <p:graphicFrame>
        <p:nvGraphicFramePr>
          <p:cNvPr id="6247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84489"/>
              </p:ext>
            </p:extLst>
          </p:nvPr>
        </p:nvGraphicFramePr>
        <p:xfrm>
          <a:off x="152996" y="5556264"/>
          <a:ext cx="8782050" cy="1301736"/>
        </p:xfrm>
        <a:graphic>
          <a:graphicData uri="http://schemas.openxmlformats.org/drawingml/2006/table">
            <a:tbl>
              <a:tblPr/>
              <a:tblGrid>
                <a:gridCol w="4086225"/>
                <a:gridCol w="4695825"/>
              </a:tblGrid>
              <a:tr h="1301736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64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64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64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Convegno SIGEA</a:t>
                      </a: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Camerino 9 novembre 2018</a:t>
                      </a:r>
                    </a:p>
                  </a:txBody>
                  <a:tcPr marL="82373" marR="82373" marT="41062" marB="410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Sergio Castenetto </a:t>
                      </a:r>
                    </a:p>
                    <a:p>
                      <a:pPr marL="0" marR="0" lvl="0" indent="0" algn="r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Dipartimento della Protezione Civile</a:t>
                      </a:r>
                    </a:p>
                    <a:p>
                      <a:pPr marL="0" marR="0" lvl="0" indent="0" algn="r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www.protezionecivile.it – 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sergio.castenetto@protezionecivile.it 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373" marR="82373" marT="41062" marB="410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>
            <a:spLocks noChangeArrowheads="1"/>
          </p:cNvSpPr>
          <p:nvPr/>
        </p:nvSpPr>
        <p:spPr bwMode="auto">
          <a:xfrm>
            <a:off x="1579800" y="404664"/>
            <a:ext cx="4864408" cy="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49" tIns="41125" rIns="82249" bIns="41125">
            <a:spAutoFit/>
          </a:bodyPr>
          <a:lstStyle/>
          <a:p>
            <a:pPr algn="ctr" eaLnBrk="0" hangingPunct="0"/>
            <a:r>
              <a:rPr lang="it-IT" sz="22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I FONDI DELL’ART.11 PER LA MS</a:t>
            </a:r>
            <a:endParaRPr lang="it-IT" sz="2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43200" y="6334011"/>
            <a:ext cx="1785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3366"/>
                </a:solidFill>
                <a:cs typeface="Arial" charset="0"/>
              </a:rPr>
              <a:t>Milioni di euro</a:t>
            </a:r>
            <a:endParaRPr lang="it-IT" dirty="0">
              <a:solidFill>
                <a:srgbClr val="003366"/>
              </a:solidFill>
              <a:cs typeface="Arial" charset="0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654382472"/>
              </p:ext>
            </p:extLst>
          </p:nvPr>
        </p:nvGraphicFramePr>
        <p:xfrm>
          <a:off x="1523999" y="927845"/>
          <a:ext cx="6346786" cy="559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1598120" y="523577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003366"/>
                </a:solidFill>
                <a:cs typeface="Arial" charset="0"/>
              </a:rPr>
              <a:t>OPCM 3907 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598120" y="4540684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OPCM 4007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1655941" y="3820073"/>
            <a:ext cx="1208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OCDPC 52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3502732" y="545763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4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049542" y="4755702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10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678237" y="4067380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16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678237" y="3353634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16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591990" y="3114156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OCDPC 171</a:t>
            </a:r>
            <a:endParaRPr lang="it-IT" sz="1600" dirty="0"/>
          </a:p>
        </p:txBody>
      </p:sp>
      <p:sp>
        <p:nvSpPr>
          <p:cNvPr id="13" name="Rettangolo 12"/>
          <p:cNvSpPr/>
          <p:nvPr/>
        </p:nvSpPr>
        <p:spPr>
          <a:xfrm>
            <a:off x="1591990" y="2402281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OCDPC 293</a:t>
            </a:r>
            <a:endParaRPr lang="it-IT" sz="1600" dirty="0"/>
          </a:p>
        </p:txBody>
      </p:sp>
      <p:sp>
        <p:nvSpPr>
          <p:cNvPr id="14" name="Rettangolo 13"/>
          <p:cNvSpPr/>
          <p:nvPr/>
        </p:nvSpPr>
        <p:spPr>
          <a:xfrm>
            <a:off x="4678237" y="2652014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16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579800" y="1693392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OCDPC 344</a:t>
            </a:r>
            <a:endParaRPr lang="it-IT" sz="1600" dirty="0"/>
          </a:p>
        </p:txBody>
      </p:sp>
      <p:sp>
        <p:nvSpPr>
          <p:cNvPr id="16" name="Rettangolo 15"/>
          <p:cNvSpPr/>
          <p:nvPr/>
        </p:nvSpPr>
        <p:spPr>
          <a:xfrm>
            <a:off x="4678237" y="194279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cs typeface="Arial" charset="0"/>
              </a:rPr>
              <a:t>16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591990" y="981010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3366"/>
                </a:solidFill>
                <a:cs typeface="Arial" charset="0"/>
              </a:rPr>
              <a:t>OCDPC 532</a:t>
            </a:r>
            <a:endParaRPr lang="it-IT" sz="1600" dirty="0"/>
          </a:p>
        </p:txBody>
      </p:sp>
      <p:sp>
        <p:nvSpPr>
          <p:cNvPr id="18" name="Rettangolo 17"/>
          <p:cNvSpPr/>
          <p:nvPr/>
        </p:nvSpPr>
        <p:spPr>
          <a:xfrm>
            <a:off x="3978794" y="1230325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3366"/>
                </a:solidFill>
                <a:cs typeface="Arial" charset="0"/>
              </a:rPr>
              <a:t>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4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9385" r="13850" b="19524"/>
          <a:stretch/>
        </p:blipFill>
        <p:spPr>
          <a:xfrm>
            <a:off x="1291848" y="706977"/>
            <a:ext cx="4423152" cy="5254172"/>
          </a:xfrm>
          <a:prstGeom prst="rect">
            <a:avLst/>
          </a:prstGeom>
        </p:spPr>
      </p:pic>
      <p:sp>
        <p:nvSpPr>
          <p:cNvPr id="3" name="Rettangolo 8"/>
          <p:cNvSpPr>
            <a:spLocks noChangeArrowheads="1"/>
          </p:cNvSpPr>
          <p:nvPr/>
        </p:nvSpPr>
        <p:spPr bwMode="auto">
          <a:xfrm>
            <a:off x="4096142" y="2385142"/>
            <a:ext cx="4794657" cy="39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49" tIns="41125" rIns="82249" bIns="41125">
            <a:spAutoFit/>
          </a:bodyPr>
          <a:lstStyle/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401 studi OPCM 3907</a:t>
            </a:r>
          </a:p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693 studi OPCM 4007</a:t>
            </a:r>
          </a:p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873 studi OCDPC 52</a:t>
            </a:r>
          </a:p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515 studi OCDPC 171</a:t>
            </a:r>
          </a:p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361 studi OCDPC 293</a:t>
            </a:r>
          </a:p>
          <a:p>
            <a:pPr algn="r" eaLnBrk="0" hangingPunct="0"/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531* studi OCDPC 344</a:t>
            </a:r>
          </a:p>
          <a:p>
            <a:pPr algn="r" eaLnBrk="0" hangingPunct="0"/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3374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totali</a:t>
            </a:r>
          </a:p>
          <a:p>
            <a:pPr algn="r" eaLnBrk="0" hangingPunct="0"/>
            <a:endParaRPr lang="it-IT" sz="3200" dirty="0">
              <a:solidFill>
                <a:srgbClr val="002060"/>
              </a:solidFill>
              <a:cs typeface="Arial" charset="0"/>
            </a:endParaRPr>
          </a:p>
          <a:p>
            <a:pPr algn="r" eaLnBrk="0" hangingPunct="0"/>
            <a:r>
              <a:rPr lang="it-IT" sz="3200" dirty="0" smtClean="0">
                <a:solidFill>
                  <a:srgbClr val="FF0000"/>
                </a:solidFill>
                <a:cs typeface="Arial" charset="0"/>
              </a:rPr>
              <a:t>1881 </a:t>
            </a:r>
            <a:r>
              <a:rPr lang="it-IT" sz="2400" dirty="0" smtClean="0">
                <a:solidFill>
                  <a:srgbClr val="002060"/>
                </a:solidFill>
                <a:cs typeface="Arial" charset="0"/>
              </a:rPr>
              <a:t>consegnati</a:t>
            </a:r>
            <a:endParaRPr lang="it-IT" sz="2400" dirty="0">
              <a:solidFill>
                <a:srgbClr val="002060"/>
              </a:solidFill>
              <a:cs typeface="Arial" charset="0"/>
            </a:endParaRPr>
          </a:p>
          <a:p>
            <a:pPr algn="r" eaLnBrk="0" hangingPunct="0"/>
            <a:r>
              <a:rPr lang="it-IT" sz="3200" dirty="0" smtClean="0">
                <a:solidFill>
                  <a:srgbClr val="FF0000"/>
                </a:solidFill>
                <a:cs typeface="Arial" charset="0"/>
              </a:rPr>
              <a:t>1399 </a:t>
            </a:r>
            <a:r>
              <a:rPr lang="it-IT" sz="2400" dirty="0" smtClean="0">
                <a:solidFill>
                  <a:srgbClr val="002060"/>
                </a:solidFill>
                <a:cs typeface="Arial" charset="0"/>
              </a:rPr>
              <a:t>validati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it-IT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4516019" y="1329440"/>
            <a:ext cx="4356116" cy="109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49" tIns="41125" rIns="82249" bIns="41125">
            <a:spAutoFit/>
          </a:bodyPr>
          <a:lstStyle/>
          <a:p>
            <a:pPr algn="r" eaLnBrk="0" hangingPunct="0"/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Programmazione studi MS Annualità 2010, 2011, 2012</a:t>
            </a:r>
          </a:p>
          <a:p>
            <a:pPr algn="r" eaLnBrk="0" hangingPunct="0"/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 2013, 2014</a:t>
            </a:r>
            <a:endParaRPr lang="it-IT" sz="2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16679" y="6219825"/>
            <a:ext cx="257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898989"/>
                </a:solidFill>
                <a:cs typeface="Arial" charset="0"/>
              </a:rPr>
              <a:t>Situazione al 9.11.2018</a:t>
            </a:r>
            <a:endParaRPr lang="it-IT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631216"/>
              </p:ext>
            </p:extLst>
          </p:nvPr>
        </p:nvGraphicFramePr>
        <p:xfrm>
          <a:off x="987044" y="4726375"/>
          <a:ext cx="2559812" cy="158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09525" y="4914736"/>
            <a:ext cx="2894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* Comprensivo programmi Sicilia (5 ordinanze)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429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57989"/>
              </p:ext>
            </p:extLst>
          </p:nvPr>
        </p:nvGraphicFramePr>
        <p:xfrm>
          <a:off x="1307805" y="1169304"/>
          <a:ext cx="6438553" cy="50545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5505"/>
                <a:gridCol w="1616228"/>
                <a:gridCol w="1521155"/>
                <a:gridCol w="1605665"/>
              </a:tblGrid>
              <a:tr h="242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TOTALI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</a:tr>
              <a:tr h="2423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LIV.2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LIV.2/3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LIV.3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ABRUZZO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BASILICATA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48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CALABRIA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CAMPANIA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EMILIA ROMAGNA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181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FRIULI V. GIULIA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6987" marR="6987" marT="69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LIGURIA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LOMBARDIA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MARCHE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6987" marR="6987" marT="69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PIEMONTE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PUGLIA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SICILIA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TOSCANA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11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UMBRIA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>
                          <a:effectLst/>
                        </a:rPr>
                        <a:t>88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VENETO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 smtClean="0">
                          <a:effectLst/>
                        </a:rPr>
                        <a:t>384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 smtClean="0">
                          <a:effectLst/>
                        </a:rPr>
                        <a:t>17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 smtClean="0">
                          <a:effectLst/>
                        </a:rPr>
                        <a:t>254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7" marR="6987" marT="6987" marB="0" anchor="b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391284" y="467280"/>
            <a:ext cx="2787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2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LIVELLI 2 E 3 DI MS</a:t>
            </a:r>
            <a:endParaRPr lang="it-IT" sz="2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36703" y="6311208"/>
            <a:ext cx="257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898989"/>
                </a:solidFill>
                <a:cs typeface="Arial" charset="0"/>
              </a:rPr>
              <a:t>Situazione al 9.11.2018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>
            <a:spLocks noChangeArrowheads="1"/>
          </p:cNvSpPr>
          <p:nvPr/>
        </p:nvSpPr>
        <p:spPr bwMode="auto">
          <a:xfrm>
            <a:off x="1358397" y="518984"/>
            <a:ext cx="5163110" cy="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49" tIns="41125" rIns="82249" bIns="41125">
            <a:spAutoFit/>
          </a:bodyPr>
          <a:lstStyle/>
          <a:p>
            <a:pPr eaLnBrk="0" hangingPunct="0"/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RISULTATI RAGGIUNTI</a:t>
            </a:r>
            <a:endParaRPr lang="it-IT" sz="2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8025" y="1465410"/>
            <a:ext cx="7826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Metodi di studio condivisi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Standard di rappresentazione e archiviazione informatica omogenei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Strumenti per il supporto alla realizzazione degli studi e per la valutazione della conformità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Recepimenti normativi nella pianificazione territoriale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Linee guida per la gestione del territorio interessato da </a:t>
            </a:r>
            <a:r>
              <a:rPr lang="it-IT" sz="2000" dirty="0" smtClean="0">
                <a:solidFill>
                  <a:srgbClr val="002060"/>
                </a:solidFill>
              </a:rPr>
              <a:t>instabilità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Applicazioni </a:t>
            </a:r>
            <a:r>
              <a:rPr lang="it-IT" sz="2000" dirty="0">
                <a:solidFill>
                  <a:srgbClr val="002060"/>
                </a:solidFill>
              </a:rPr>
              <a:t>della MS per la riduzione del rischio per finalità di protezione civile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Nascita del Centro MS e sue applicazioni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2391446" y="2132856"/>
            <a:ext cx="401103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Pianificazione territoriale</a:t>
            </a: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413614" y="4538737"/>
            <a:ext cx="5966698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Pianificazione dell’emergenza sismica</a:t>
            </a: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03656" y="3356992"/>
            <a:ext cx="378661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Progettazione di opere </a:t>
            </a: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30924" y="539667"/>
            <a:ext cx="2157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898989"/>
                </a:solidFill>
                <a:cs typeface="Arial" charset="0"/>
              </a:rPr>
              <a:t>PROSPETTIVE</a:t>
            </a:r>
          </a:p>
        </p:txBody>
      </p:sp>
    </p:spTree>
    <p:extLst>
      <p:ext uri="{BB962C8B-B14F-4D97-AF65-F5344CB8AC3E}">
        <p14:creationId xmlns:p14="http://schemas.microsoft.com/office/powerpoint/2010/main" val="31093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1373342" y="513304"/>
            <a:ext cx="5377217" cy="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49" tIns="41125" rIns="82249" bIns="41125">
            <a:spAutoFit/>
          </a:bodyPr>
          <a:lstStyle/>
          <a:p>
            <a:pPr eaLnBrk="0" hangingPunct="0">
              <a:buClr>
                <a:srgbClr val="003A70"/>
              </a:buClr>
              <a:tabLst>
                <a:tab pos="271463" algn="l"/>
              </a:tabLst>
              <a:defRPr/>
            </a:pPr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PRIME ELABORAZIONI STATISTICHE</a:t>
            </a:r>
            <a:endParaRPr lang="it-IT" sz="2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31913" y="908720"/>
            <a:ext cx="6840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Superfici </a:t>
            </a:r>
            <a:r>
              <a:rPr lang="it-IT" sz="1600" dirty="0">
                <a:solidFill>
                  <a:srgbClr val="002060"/>
                </a:solidFill>
              </a:rPr>
              <a:t>(kmq) per tipo di zona omogenea  e per Regione (valori assoluti)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3112"/>
              </p:ext>
            </p:extLst>
          </p:nvPr>
        </p:nvGraphicFramePr>
        <p:xfrm>
          <a:off x="785803" y="5803395"/>
          <a:ext cx="77485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683"/>
                <a:gridCol w="1469571"/>
                <a:gridCol w="2231572"/>
                <a:gridCol w="1926771"/>
              </a:tblGrid>
              <a:tr h="26779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superficie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it-IT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microzonata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STABILI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AMPLIFICAZIONE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INSTABILI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1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</a:t>
                      </a:r>
                      <a:endParaRPr lang="it-IT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it-IT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532888"/>
              </p:ext>
            </p:extLst>
          </p:nvPr>
        </p:nvGraphicFramePr>
        <p:xfrm>
          <a:off x="708025" y="1389413"/>
          <a:ext cx="8317222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0528" y="521253"/>
            <a:ext cx="2019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898989"/>
                </a:solidFill>
                <a:cs typeface="Arial" charset="0"/>
              </a:rPr>
              <a:t>LINEE GUIDA</a:t>
            </a: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712044" y="1057250"/>
            <a:ext cx="7822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3A70"/>
                </a:solidFill>
                <a:latin typeface="Arial" pitchFamily="34" charset="0"/>
                <a:cs typeface="Arial" pitchFamily="34" charset="0"/>
              </a:rPr>
              <a:t>Linee guida per la gestione del territorio interessato da instabilità</a:t>
            </a:r>
            <a:endParaRPr lang="it-IT" sz="2000" i="1" dirty="0">
              <a:solidFill>
                <a:srgbClr val="003A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733816" y="5703663"/>
            <a:ext cx="79847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Linee guida per la gestione del territorio in aree interessate da </a:t>
            </a: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densificazione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indotta dall’azione sismica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Linee guida per la gestione del territorio suscettibile di amplificazioni?</a:t>
            </a:r>
            <a:endParaRPr lang="it-IT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6372" r="62986" b="12822"/>
          <a:stretch/>
        </p:blipFill>
        <p:spPr bwMode="auto">
          <a:xfrm>
            <a:off x="4902708" y="1531792"/>
            <a:ext cx="2963098" cy="3481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2208" r="62265" b="12694"/>
          <a:stretch/>
        </p:blipFill>
        <p:spPr bwMode="auto">
          <a:xfrm>
            <a:off x="1325680" y="1539107"/>
            <a:ext cx="2943153" cy="3474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708025" y="5087655"/>
            <a:ext cx="7822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3A70"/>
                </a:solidFill>
                <a:latin typeface="Arial" pitchFamily="34" charset="0"/>
                <a:cs typeface="Arial" pitchFamily="34" charset="0"/>
              </a:rPr>
              <a:t>Linee guida per la gestione del territorio in aree interessate da instabilità di versante </a:t>
            </a:r>
            <a:r>
              <a:rPr lang="it-IT" dirty="0" err="1" smtClean="0">
                <a:solidFill>
                  <a:srgbClr val="003A70"/>
                </a:solidFill>
                <a:latin typeface="Arial" pitchFamily="34" charset="0"/>
                <a:cs typeface="Arial" pitchFamily="34" charset="0"/>
              </a:rPr>
              <a:t>sismoindotte</a:t>
            </a:r>
            <a:r>
              <a:rPr lang="it-IT" dirty="0" smtClean="0">
                <a:solidFill>
                  <a:srgbClr val="003A70"/>
                </a:solidFill>
                <a:latin typeface="Arial" pitchFamily="34" charset="0"/>
                <a:cs typeface="Arial" pitchFamily="34" charset="0"/>
              </a:rPr>
              <a:t> (FR)</a:t>
            </a:r>
            <a:endParaRPr lang="it-IT" i="1" dirty="0">
              <a:solidFill>
                <a:srgbClr val="003A7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9728</TotalTime>
  <Words>1637</Words>
  <Application>Microsoft Office PowerPoint</Application>
  <PresentationFormat>Presentazione su schermo (4:3)</PresentationFormat>
  <Paragraphs>364</Paragraphs>
  <Slides>23</Slides>
  <Notes>15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INDICAZIONI URBANISTICHE Intersezione tra zone e categorie urbanistiche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della Protezione Civile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Maurilio</dc:creator>
  <cp:lastModifiedBy>Castenetto Sergio</cp:lastModifiedBy>
  <cp:revision>632</cp:revision>
  <dcterms:created xsi:type="dcterms:W3CDTF">2011-11-22T15:49:35Z</dcterms:created>
  <dcterms:modified xsi:type="dcterms:W3CDTF">2018-11-07T15:18:50Z</dcterms:modified>
</cp:coreProperties>
</file>