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0" r:id="rId4"/>
    <p:sldId id="261" r:id="rId5"/>
    <p:sldId id="262" r:id="rId6"/>
    <p:sldId id="263" r:id="rId7"/>
    <p:sldId id="266" r:id="rId8"/>
    <p:sldId id="267" r:id="rId9"/>
    <p:sldId id="25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06C3C-72AA-4C74-B57D-7EE450762857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DD02B-BD5C-4AC6-BE9B-F5E60C03F0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3CC47-B9F1-4471-B8BF-DCD2832B4063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0FAF-5D22-40ED-813B-D8C35651817C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6B3C-0561-40B7-B658-39127FF9B7E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scuola.org/" TargetMode="External"/><Relationship Id="rId2" Type="http://schemas.openxmlformats.org/officeDocument/2006/relationships/hyperlink" Target="mailto:endromartini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39" r="1332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4716463" y="2060575"/>
            <a:ext cx="42481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sz="4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4800" b="1" dirty="0" smtClean="0">
                <a:solidFill>
                  <a:srgbClr val="00B050"/>
                </a:solidFill>
                <a:latin typeface="Calibri" pitchFamily="34" charset="0"/>
              </a:rPr>
              <a:t>DISCUSSIONE DIBATTITO</a:t>
            </a:r>
            <a:endParaRPr lang="it-IT" sz="4800" b="1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Modera Endro Martini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 (Alta Scuola,Sigea)</a:t>
            </a:r>
            <a:endParaRPr lang="it-IT" sz="2800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400" i="1" dirty="0" smtClean="0">
                <a:latin typeface="Calibri" pitchFamily="34" charset="0"/>
              </a:rPr>
              <a:t>endromartini@gmail.com</a:t>
            </a:r>
            <a:endParaRPr lang="it-IT" sz="2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3167062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1800" b="1" smtClean="0">
                <a:solidFill>
                  <a:srgbClr val="FF0000"/>
                </a:solidFill>
              </a:rPr>
              <a:t>La Regione Umbria ed i Comuni di Orvieto e Todi, </a:t>
            </a:r>
            <a:br>
              <a:rPr lang="it-IT" sz="1800" b="1" smtClean="0">
                <a:solidFill>
                  <a:srgbClr val="FF0000"/>
                </a:solidFill>
              </a:rPr>
            </a:br>
            <a:r>
              <a:rPr lang="it-IT" sz="1800" b="1" smtClean="0">
                <a:solidFill>
                  <a:srgbClr val="FF0000"/>
                </a:solidFill>
              </a:rPr>
              <a:t>istituirono nel 1999 la</a:t>
            </a:r>
            <a:br>
              <a:rPr lang="it-IT" sz="1800" b="1" smtClean="0">
                <a:solidFill>
                  <a:srgbClr val="FF0000"/>
                </a:solidFill>
              </a:rPr>
            </a:br>
            <a:r>
              <a:rPr lang="it-IT" sz="1800" b="1" smtClean="0">
                <a:solidFill>
                  <a:srgbClr val="FF0000"/>
                </a:solidFill>
              </a:rPr>
              <a:t> "Scuola di Alta Specializzazione e Centro Studi per la Manutenzione e</a:t>
            </a:r>
            <a:br>
              <a:rPr lang="it-IT" sz="1800" b="1" smtClean="0">
                <a:solidFill>
                  <a:srgbClr val="FF0000"/>
                </a:solidFill>
              </a:rPr>
            </a:br>
            <a:r>
              <a:rPr lang="it-IT" sz="1800" b="1" smtClean="0">
                <a:solidFill>
                  <a:srgbClr val="FF0000"/>
                </a:solidFill>
              </a:rPr>
              <a:t>Conservazione dei Centri Storici in Territori Instabili" </a:t>
            </a:r>
            <a:r>
              <a:rPr lang="it-IT" sz="1800" b="1" smtClean="0"/>
              <a:t/>
            </a:r>
            <a:br>
              <a:rPr lang="it-IT" sz="1800" b="1" smtClean="0"/>
            </a:br>
            <a:r>
              <a:rPr lang="it-IT" sz="1800" b="1" smtClean="0"/>
              <a:t> Associazione Culturale </a:t>
            </a:r>
            <a:br>
              <a:rPr lang="it-IT" sz="1800" b="1" smtClean="0"/>
            </a:br>
            <a:r>
              <a:rPr lang="it-IT" sz="1800" b="1" smtClean="0"/>
              <a:t>&amp; Scientifica</a:t>
            </a:r>
            <a:br>
              <a:rPr lang="it-IT" sz="1800" b="1" smtClean="0"/>
            </a:br>
            <a:r>
              <a:rPr lang="it-IT" sz="1800" b="1" smtClean="0"/>
              <a:t> no-profit</a:t>
            </a:r>
            <a:br>
              <a:rPr lang="it-IT" sz="1800" b="1" smtClean="0"/>
            </a:br>
            <a:r>
              <a:rPr lang="it-IT" sz="1800" b="1" smtClean="0"/>
              <a:t>www.altascuola.org</a:t>
            </a:r>
            <a:br>
              <a:rPr lang="it-IT" sz="1800" b="1" smtClean="0"/>
            </a:br>
            <a:r>
              <a:rPr lang="it-IT" sz="1800" b="1" smtClean="0"/>
              <a:t/>
            </a:r>
            <a:br>
              <a:rPr lang="it-IT" sz="1800" b="1" smtClean="0"/>
            </a:br>
            <a:r>
              <a:rPr lang="it-IT" sz="1800" b="1" smtClean="0">
                <a:solidFill>
                  <a:srgbClr val="FF0000"/>
                </a:solidFill>
              </a:rPr>
              <a:t> </a:t>
            </a:r>
            <a:br>
              <a:rPr lang="it-IT" sz="1800" b="1" smtClean="0">
                <a:solidFill>
                  <a:srgbClr val="FF0000"/>
                </a:solidFill>
              </a:rPr>
            </a:br>
            <a:endParaRPr lang="it-IT" sz="1800" b="1" smtClean="0">
              <a:solidFill>
                <a:srgbClr val="FF0000"/>
              </a:solidFill>
            </a:endParaRPr>
          </a:p>
        </p:txBody>
      </p:sp>
      <p:sp>
        <p:nvSpPr>
          <p:cNvPr id="2051" name="Sottotitolo 2"/>
          <p:cNvSpPr>
            <a:spLocks noGrp="1"/>
          </p:cNvSpPr>
          <p:nvPr>
            <p:ph type="subTitle" idx="1"/>
          </p:nvPr>
        </p:nvSpPr>
        <p:spPr>
          <a:xfrm>
            <a:off x="468313" y="3429000"/>
            <a:ext cx="8207375" cy="27813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600" b="1" dirty="0" smtClean="0">
                <a:solidFill>
                  <a:srgbClr val="FF0000"/>
                </a:solidFill>
              </a:rPr>
              <a:t>MISSION: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200" b="1" dirty="0" smtClean="0">
                <a:solidFill>
                  <a:srgbClr val="00B050"/>
                </a:solidFill>
              </a:rPr>
              <a:t>SVOLGE, DIRETTAMENTE  O TRAMITE ACCORDI </a:t>
            </a:r>
            <a:r>
              <a:rPr lang="it-IT" sz="4200" b="1" dirty="0" err="1" smtClean="0">
                <a:solidFill>
                  <a:srgbClr val="00B050"/>
                </a:solidFill>
              </a:rPr>
              <a:t>DI</a:t>
            </a:r>
            <a:r>
              <a:rPr lang="it-IT" sz="4200" b="1" dirty="0" smtClean="0">
                <a:solidFill>
                  <a:srgbClr val="00B050"/>
                </a:solidFill>
              </a:rPr>
              <a:t> PARTENARIATO</a:t>
            </a:r>
            <a:r>
              <a:rPr lang="it-IT" sz="4200" b="1" dirty="0" smtClean="0">
                <a:solidFill>
                  <a:schemeClr val="tx1"/>
                </a:solidFill>
              </a:rPr>
              <a:t>, attività scientifiche,culturali, didattiche e di ricerca, nonché  assistenza specialistica e consulenza nel settore del </a:t>
            </a:r>
            <a:r>
              <a:rPr lang="it-IT" sz="4200" b="1" dirty="0" smtClean="0">
                <a:solidFill>
                  <a:srgbClr val="FF0000"/>
                </a:solidFill>
              </a:rPr>
              <a:t>rischio sismico ed idrogeologico, della prevenzione e protezione dagli eventi calamitosi</a:t>
            </a:r>
            <a:r>
              <a:rPr lang="it-IT" sz="4200" b="1" dirty="0" smtClean="0">
                <a:solidFill>
                  <a:schemeClr val="tx1"/>
                </a:solidFill>
              </a:rPr>
              <a:t>, delle </a:t>
            </a:r>
            <a:r>
              <a:rPr lang="it-IT" sz="4200" b="1" dirty="0" smtClean="0">
                <a:solidFill>
                  <a:srgbClr val="FF0000"/>
                </a:solidFill>
              </a:rPr>
              <a:t>situazioni di dissesto delle aree instabili del territorio </a:t>
            </a:r>
            <a:r>
              <a:rPr lang="it-IT" sz="4200" b="1" dirty="0" smtClean="0">
                <a:solidFill>
                  <a:schemeClr val="tx1"/>
                </a:solidFill>
              </a:rPr>
              <a:t>e delle opere insistenti o previste su tali aree,con specifica attenzione al </a:t>
            </a:r>
            <a:r>
              <a:rPr lang="it-IT" sz="4200" b="1" dirty="0" smtClean="0">
                <a:solidFill>
                  <a:srgbClr val="FF0000"/>
                </a:solidFill>
              </a:rPr>
              <a:t>consolidamento, alla manutenzione ed alla conservazione dei Centri Storici in Territori instabili e dei Beni Culturali</a:t>
            </a:r>
            <a:r>
              <a:rPr lang="it-IT" sz="4200" b="1" dirty="0" smtClean="0">
                <a:solidFill>
                  <a:schemeClr val="tx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2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4300" b="1" dirty="0" smtClean="0">
                <a:solidFill>
                  <a:srgbClr val="00B050"/>
                </a:solidFill>
              </a:rPr>
              <a:t>FORNISCE AGLI ASSOCIATI E AD ALTRI SOGGETTI PUBBLICI </a:t>
            </a:r>
            <a:r>
              <a:rPr lang="it-IT" sz="4300" b="1" dirty="0" smtClean="0">
                <a:solidFill>
                  <a:srgbClr val="FF0000"/>
                </a:solidFill>
              </a:rPr>
              <a:t>consulenze e servizi tecnici specialistici nei settori di competenza dell'Alta Scuola stessa.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2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4200" b="1" dirty="0" smtClean="0">
                <a:solidFill>
                  <a:srgbClr val="00B050"/>
                </a:solidFill>
              </a:rPr>
              <a:t>ORGANIZZA CORSI </a:t>
            </a:r>
            <a:r>
              <a:rPr lang="it-IT" sz="4200" b="1" dirty="0" err="1" smtClean="0">
                <a:solidFill>
                  <a:srgbClr val="00B050"/>
                </a:solidFill>
              </a:rPr>
              <a:t>DI</a:t>
            </a:r>
            <a:r>
              <a:rPr lang="it-IT" sz="4200" b="1" dirty="0" smtClean="0">
                <a:solidFill>
                  <a:srgbClr val="00B050"/>
                </a:solidFill>
              </a:rPr>
              <a:t> FORMAZIONE</a:t>
            </a:r>
            <a:r>
              <a:rPr lang="it-IT" sz="4200" b="1" dirty="0" smtClean="0">
                <a:solidFill>
                  <a:schemeClr val="tx1"/>
                </a:solidFill>
              </a:rPr>
              <a:t> destinati a tecnici e funzionari della P.A., tecnici di imprese, liberi professionisti  con funzione di Aggiornamento Professionale Continuo.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1100" i="1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100" i="1" dirty="0" smtClean="0">
              <a:solidFill>
                <a:srgbClr val="002060"/>
              </a:solidFill>
            </a:endParaRPr>
          </a:p>
        </p:txBody>
      </p:sp>
      <p:pic>
        <p:nvPicPr>
          <p:cNvPr id="6148" name="Picture 8" descr="C:\Users\Endro\Desktop\FullSizeRender.jpg"/>
          <p:cNvPicPr>
            <a:picLocks noChangeAspect="1" noChangeArrowheads="1"/>
          </p:cNvPicPr>
          <p:nvPr/>
        </p:nvPicPr>
        <p:blipFill>
          <a:blip r:embed="rId3" cstate="print"/>
          <a:srcRect b="44998"/>
          <a:stretch>
            <a:fillRect/>
          </a:stretch>
        </p:blipFill>
        <p:spPr bwMode="auto">
          <a:xfrm>
            <a:off x="3851275" y="188913"/>
            <a:ext cx="49831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50" y="27146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38915" name="Rettangolo 3"/>
          <p:cNvSpPr>
            <a:spLocks noChangeArrowheads="1"/>
          </p:cNvSpPr>
          <p:nvPr/>
        </p:nvSpPr>
        <p:spPr bwMode="auto">
          <a:xfrm>
            <a:off x="1115616" y="188640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dirty="0"/>
              <a:t>    </a:t>
            </a:r>
            <a:r>
              <a:rPr lang="fr-FR" b="1" dirty="0" err="1" smtClean="0"/>
              <a:t>MANUTENZiONE</a:t>
            </a:r>
            <a:r>
              <a:rPr lang="fr-FR" b="1" dirty="0" smtClean="0"/>
              <a:t>  ( </a:t>
            </a:r>
            <a:r>
              <a:rPr lang="fr-FR" b="1" dirty="0" err="1" smtClean="0"/>
              <a:t>Prevenzione</a:t>
            </a:r>
            <a:r>
              <a:rPr lang="fr-FR" b="1" dirty="0" smtClean="0"/>
              <a:t>) DEL </a:t>
            </a:r>
            <a:r>
              <a:rPr lang="fr-FR" b="1" dirty="0"/>
              <a:t>TERRITORIO SI PUO E SI DEVE</a:t>
            </a:r>
          </a:p>
          <a:p>
            <a:endParaRPr lang="fr-FR" b="1" dirty="0"/>
          </a:p>
        </p:txBody>
      </p:sp>
      <p:pic>
        <p:nvPicPr>
          <p:cNvPr id="38916" name="Immagin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2905"/>
            <a:ext cx="5582964" cy="485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309" y="3789040"/>
            <a:ext cx="2646504" cy="26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ctrTitle"/>
          </p:nvPr>
        </p:nvSpPr>
        <p:spPr>
          <a:xfrm>
            <a:off x="714375" y="3214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it-IT" smtClean="0"/>
          </a:p>
        </p:txBody>
      </p:sp>
      <p:sp>
        <p:nvSpPr>
          <p:cNvPr id="25603" name="Sottotitolo 3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80920" cy="50006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DALLA CONFERENZA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PERUGIA  EMERSE QUESTA CONSIDERAZIONE CONDIVISA:</a:t>
            </a:r>
          </a:p>
          <a:p>
            <a:pPr>
              <a:defRPr/>
            </a:pPr>
            <a:endParaRPr lang="it-IT" sz="1800" b="1" dirty="0" smtClean="0"/>
          </a:p>
          <a:p>
            <a:pPr>
              <a:defRPr/>
            </a:pPr>
            <a:endParaRPr lang="it-IT" sz="1800" b="1" dirty="0"/>
          </a:p>
          <a:p>
            <a:pPr>
              <a:defRPr/>
            </a:pPr>
            <a:endParaRPr lang="it-IT" sz="1800" b="1" dirty="0" smtClean="0"/>
          </a:p>
          <a:p>
            <a:pPr>
              <a:defRPr/>
            </a:pPr>
            <a:endParaRPr lang="it-IT" sz="1800" b="1" dirty="0" smtClean="0"/>
          </a:p>
          <a:p>
            <a:pPr>
              <a:defRPr/>
            </a:pPr>
            <a:r>
              <a:rPr lang="it-IT" sz="3300" b="1" dirty="0" smtClean="0">
                <a:solidFill>
                  <a:schemeClr val="tx1"/>
                </a:solidFill>
              </a:rPr>
              <a:t> </a:t>
            </a:r>
            <a:r>
              <a:rPr lang="it-IT" sz="3300" b="1" i="1" dirty="0" smtClean="0">
                <a:solidFill>
                  <a:schemeClr val="tx1"/>
                </a:solidFill>
              </a:rPr>
              <a:t>"Senza attribuire ad una sistematica manutenzione del territorio e del suo costruito (ristrutturazione con adeguamento antisismico) risultati miracolistici, è certo che essa produrrebbe effetti significativi sulla capacità dello stesso ad accogliere gli eventi idrologici estremi,</a:t>
            </a:r>
          </a:p>
          <a:p>
            <a:pPr>
              <a:defRPr/>
            </a:pPr>
            <a:r>
              <a:rPr lang="it-IT" sz="3300" b="1" i="1" dirty="0">
                <a:solidFill>
                  <a:schemeClr val="tx1"/>
                </a:solidFill>
              </a:rPr>
              <a:t>s</a:t>
            </a:r>
            <a:r>
              <a:rPr lang="it-IT" sz="3300" b="1" i="1" dirty="0" smtClean="0">
                <a:solidFill>
                  <a:schemeClr val="tx1"/>
                </a:solidFill>
              </a:rPr>
              <a:t>ia  sulla stabilità dei versanti che delle sponde dei fiumi</a:t>
            </a:r>
          </a:p>
          <a:p>
            <a:pPr>
              <a:defRPr/>
            </a:pPr>
            <a:r>
              <a:rPr lang="it-IT" sz="3300" b="1" i="1" dirty="0" smtClean="0">
                <a:solidFill>
                  <a:schemeClr val="tx1"/>
                </a:solidFill>
              </a:rPr>
              <a:t> (alluvioni e frane), </a:t>
            </a:r>
          </a:p>
          <a:p>
            <a:pPr>
              <a:defRPr/>
            </a:pPr>
            <a:r>
              <a:rPr lang="it-IT" sz="3300" b="1" i="1" dirty="0">
                <a:solidFill>
                  <a:schemeClr val="tx1"/>
                </a:solidFill>
              </a:rPr>
              <a:t>c</a:t>
            </a:r>
            <a:r>
              <a:rPr lang="it-IT" sz="3300" b="1" i="1" dirty="0" smtClean="0">
                <a:solidFill>
                  <a:schemeClr val="tx1"/>
                </a:solidFill>
              </a:rPr>
              <a:t>he sulla capacità degli edifici e del costruito in genere di resistere ai terremoti,</a:t>
            </a:r>
          </a:p>
          <a:p>
            <a:pPr>
              <a:defRPr/>
            </a:pPr>
            <a:r>
              <a:rPr lang="it-IT" sz="3300" b="1" i="1" dirty="0" smtClean="0">
                <a:solidFill>
                  <a:schemeClr val="tx1"/>
                </a:solidFill>
              </a:rPr>
              <a:t> riducendo quindi il costo complessivo che la comunità nazionale paga ogni anno per ripristinare strutture ed infrastrutture e per proteggere la popolazione". </a:t>
            </a:r>
          </a:p>
          <a:p>
            <a:pPr>
              <a:defRPr/>
            </a:pPr>
            <a:r>
              <a:rPr lang="it-IT" sz="3300" b="1" i="1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it-IT" sz="3300" b="1" i="1" dirty="0" smtClean="0">
                <a:solidFill>
                  <a:schemeClr val="tx1"/>
                </a:solidFill>
                <a:cs typeface="Arial" charset="0"/>
              </a:rPr>
              <a:t>27 giugno 2013)</a:t>
            </a:r>
          </a:p>
          <a:p>
            <a:pPr>
              <a:defRPr/>
            </a:pPr>
            <a:r>
              <a:rPr lang="it-IT" sz="3300" b="1" i="1" dirty="0" smtClean="0">
                <a:solidFill>
                  <a:schemeClr val="tx1"/>
                </a:solidFill>
                <a:cs typeface="Arial" charset="0"/>
              </a:rPr>
              <a:t>www.altascuola.org</a:t>
            </a:r>
            <a:endParaRPr lang="it-IT" sz="3300" b="1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hQRERUUExQWFRQVFxQWEhYVFxgUFhgXFBUXFBQUGxwXHCYeGhkjGhcVHzAiIycpLCwsFR4xNTAqNSYtLCkBCQoKBQUFDQUFDSkYEhgpKSkpKSkpKSkpKSkpKSkpKSkpKSkpKSkpKSkpKSkpKSkpKSkpKSkpKSkpKSkpKSkpKf/AABEIAK4BIgMBIgACEQEDEQH/xAAcAAEAAQUBAQAAAAAAAAAAAAAABwECBAUGAwj/xAA+EAACAQIEBAQEBAQFAgcAAAABAhEAAwQSITEFBiJBBxNRYTJxgZEUI0KhM2KxwQgWUoLRcuEVJENTovDx/8QAFAEBAAAAAAAAAAAAAAAAAAAAAP/EABQRAQAAAAAAAAAAAAAAAAAAAAD/2gAMAwEAAhEDEQA/AINpSlApSlApSlApSlApSlApSlApSlApSlApSlApSlApSpc8NPBo3wuJxylbZytas7FxvL9wp000JnsNwj3l3k7FY9ow9lmWYa4em2vzY6T7b+1SJwz/AA93CAb+JVT3W0hf92I/pU2YTApZVUtW1RFBChQFVR6AD+1emIxK2lLXGVVA1J6QPvQQ3jvArC2lJbE4jbQixIB9TlB0+3zqOuY+U1w2qXS6xMsuWTpAAknY7kRpvU9cX8TMHbkC9mI0OVWJ1iDKrp85rkW4gnFMSLTKGUDMvmgEkn47cgAqdvQyKCEFtkzAJjeO1W1PD8kWcKrFWyrdLZc6Les5QsracyIjXrzAT30qOObOS3s5nVIC/FBJU6xK5gGB9VMnvJBoOOpVSKpQKUpQKUpQKUpQKUpQKUpQKUpQKUpQKUpQKUpQKUpQKUpQKUpQKUpQKUpQSF4O8krjcSb14Th8NlZgdQ9w6oh9V0JPyA719H2zImIHYGuL8JOBDD8LskrlNybzzoSX2J9ssAV2h/ag1vHuMjD25mGM+WMpdmIEmEXqYfL7ioo5n5ha8V8zC3r05Wy3b2cRAJHlWcoUyYkg7AydqkDEYO5jLryYtAhUSYhV1N64JBJZpyJtADEdU1suG8p2bBBVAWAIzMAWhjJE9ht9hQQe2GxDsqLg2VSJS29olVDSMqspzAkLEnXQaCux5E5FKOLty1esuMzAFlYMGEFCSJjQRMH95lYWgBAFVig0NvDNJGQKJLAaEaaZSPUjXMN5IIrhudPKs2jCglFyKo+ErM+W4Ppup/TOXapQxJiP3+2h+/8AWoX8Wn6RcH/uOl0ZtJU9LkTpIJ27saCKcfaWSVMjtIg/tWFWbiL0kn1/fTWfesa5QedKUoFKUoFKUoFKUoFKUoFKUoFKUoFKUoFKUoFKUoFKUoFKUoFKUoFbvk7l9sbjLVgDpZgbh7LbXW4xj20+ZFaVVnSulw+Pu4RXw9pcrOAMS4lXg/8ApFwem2NJAie87UH0pwPiIxMm0B+GtHJbYbXGTRisaeWpGUepU9gCdw+x+WnzrWcq4QWcFYtgRktIIiP0idO2tbG5qI9R/wBjQeOAwgRSQILGWPckAKD8oAgelZdUqtANWE1ca8LhmdT9BQazjoz2nBzQVPw7gjURsfSvnvn67mulgWKklWzbzM9iZ1DH7elT1jizdCl9iZC6b6CSNKhXxE4UUUsHnM2ZlGgGToEzr2ImBM7UEeqaPVDoKtNBSlKUClKUClKUClKUClKUClKUClKUClKUClK6nlrw7xGPsNftNZW2rlCbrlNQFP8ApIjrHeg5albXmTlm9gL3k31AaAwKnMrKZAIPzBH0rVUClbvljlG9xBri2SgNpPMfOxXpmNIB1qzlbla7xC8bNkoHCl/zCVEAgHUA69QoNPSt8/Jl9cJdxRKC3ZumywzHMXBVTlEQRLevY1rOFcNbE37dlIz3XVFzGBLGBJ7CgxKVsOPcEuYPEPYu5S9vLmymV6lDiCQOzCtfQell4YHaDvXY3eIZV8m5K2nHmk5Qr3mzdMsNhJ0btE+lcVW65cuPdxVlM3UTkt5j3K5baewJhfrQfVHA0KYWyrkFhbthsuonKNB7D+1Z6LJn2j95rVcKW4LVvzdGyKbkmYMfCOxg/v8ASo75k8W7+EvOrKjMD0Itq4qkd/zGbqIJjRcpiQRMUEu0NQRhP8QmJFzrwqMpAARWYNMkkzBnTtHbvUvcs8xrjsOt0I1piOq28hkJmJkCQRqDEGg3FUK1R7oUSSAAJJJgADc1GvNfjnhsM4TDr+IIYrdIbKqgf6Wghz8tKDuMbgJ1z3R7qy/3ERUVeLZFqwVJkuRBgDQnVTl3JALdh0/OsLjXj091Ctm15UggyczEHTQj4WA12P8AzHmO5qv3rXlXHNxQwdS3xKe400IO+uxkiJMhqb2/2/71Y1XXWnWrGaaClKUoFKUoFKUoFKUoFKUoFKUoFKUoFKUoFTF4b8Pa/wACxNpMoZr5gscq6DDsZJ20BqHakflvjVhOX8ZYa6i3nuOUtlgHYEWIIHf4W+xoO74jxaxd4rdW1b/EYlcIEslVW7bt3C91iXJOVR1WpPuR7Vl4zg1sXrzPatG43DpuFUXKbim4C4BGnz3gD0qNvCXiti0uOt3r6WDeshbbucomLikg+ozKYGpj2ru8PzPgsy2/xlnKeHiyLhaBmU5TIOqmGBynXQ+lBl8u4ZETDlUVS3CwWKqBJ/K1Mbnfeos8HMVk4raExnS6h9/yywH3UVI3D+aMFb8lRi7LBOHmzmzZZcG2AIOoJCkwdaiHkTiK4fiOGuOQqLdXOzGAqt0sxPoASaCT+M3LeHwtlLyF7V3i19ntqucuiX70Ll/VLKmneYro8Zgi627l2ylsrjsI2FGRUupbNy0kPl2Yk3NJ2I9NOY5t5swn4/hvl37bWrd+5dvMrBlU3HWCY21LH5Gtpe5jwSm8RjbLm5jsLejPGVFOHDAE6MAEJkaD6Gg2C8POfHXbNu219sXh0LOqH8pbWFziX2GR7h+fvFeOLwViwuNe3YsGMVhSua2rAG4MIGI001dm07ma1t/juDxYx2H/ABNhc+Jw94NccC29tUwpcA7N/BdY9xWr5h4/gfwHE7WGuWVD3bfk20hM2VcMHZFESMyvqN8pNBueZeG27n/i1lbVvPkwlxDkXMC6hWIMafANvWsD/wAEt4jmdLa2wLeFRHYKoVQbaeYp6f53Sud8ELhbFYi02YpdsEE9pR1I1+Rau08Mry3+NcUvbmWVTuMou5P3yLQSZMN5bHRpKRIMCCy767z8q5rHctYnzLhwvk2S7MWxNwedf+AZAqlcq9WZdTCqBCyTO44+L2aybGXP5tsENt5eb80T26M32rapeUlgCJUww7gxMH6EH60Hz5c5R4vfuPcvWnD2Fz+ZdPU11WhfKdRJJjYdMLrEipX5Ct4/Ld/HLbC9ItFD1HLKuTBOh6SDPc1hc08BuY68LBe8bXxEInlW1MdJuXQ2Zh8UKomYmBE9pw/ALZtqiCAoA+wA+m21BGvj1xe9YwltLZypeLW7hESRE5PWCBr9u9RzwLwgx15lz2coZA4Z2AtwQSoYqZzaDpXUTqVqT/Hm0G4ckkhVv2iY9wy7d9CTXPYLmaE/DW7962MGtkJibcsoVzC+ZZP8RR0iRO+1BGr8nYlnZLeGvl0UeahtNKt3Gg2J29tdq0RQjQ9t/pvUv8d5tuXFS3c4hadSrnLhlvB7gO2drhCW1MdjOWYmRXCvwOFJymWAyBke2EUzFxs2ksFYgAnQzpEAOfwmEa6620Es0x7wCf6CruI8Lu4dst1GQ/zCJ9x61bg8UbV1bi7qQRU78S4Pb41woXUQ+bkZ7JK5Wzr8Sid1Oo00102oPn+lXOsGPSraBSlKBSlKBSlKBSlKBSlKDKwNhHIViwZmRVgAiGaGJk9htWwbla5NsFlBuXDbVWzBh1MoJAGnw7b9S+taWtvwLhounM14Wsr2xO7dbQWGogD1JiSJjegy7PJrnU3EAif1A6g5d1+IEdS/Eo1isbFctFAjeYhV2tqp6h/ERXmADoM3zI1A1qljgQZEbzFUtcZCGKyAA0GJ0MoRBI1ZOxmvX/Li5QTfUEiQCADJCkD4tAC2UnsUYQYmgsvcrXEdELJLC40CWIFsSdFBk9oE6ggxFXnlNwJNy2PQHPr0u5jp1XLbY5hoe01e/LaACL4nYaKAScmUfHIMNJkAj09K/wCV00BxCAw0/q+BiD8JnaDAnQMe0UFr8m3QJLKNXEak9DqkwAek5gZ7QZjSfM8rPnRBctnOLhBloi2JJ2nX03kEGIqmC5fDorteRA+WNiZa55cEZhtoSfQzV2H4Cj2luecqQhZwSrGQ1wEKJBnKqQDvJ10oKW+WGdyiXFMJZaTKj84LsSIIBMe/YbxZY5adi0Mpyu6SA7aouc6BZ1B0G5IPoay/8odxfSJYZtAnTmiDmk7CdNJnUCa8uI8sizbLm8p0BAjUzca3m0J6TlJDdx6dwqOULhMeZbJkAwWgE+X3yxEXVMj0NWf5UeBNxFYgHI2cETbNyCSsAwrAydCKyb3KtsCfPUBVlycpki46nKA/dVRhPxAzpsPBOXUzhTeSGD5XkKoKuEBMkmIM6e4BMGg8rnLbL54zKTYVWYiYM6ldRMwD9q2CclQVz3QAcgcgHdrzW+kEdS5VJB2JIg1iWuXUbOBeUMhuSWhQQiIyjKSGBLMVnUaemteo5TBDFL6sFMSABoLqWjMvpJYld8wXttQbngVzG4VWt4XFrat3GDRuestbRyWtztbb4dRA01rq/wDD1iB5+LUmWZFbN6gOZOuuuYGo8flAAE/iEgFxmAlWyn9MEkkDUiNIO8V2XgRxC0nEbiLmAu2mFsMQSSpVyCQANgx27UE+tbkg+m32iuJxfGPw/HEtz04qxlYfzWWzI3zhrgn5eldxUc85KlnjfDrrT1riEHcZsoC/UzH2oJGJqtY9jEi5qsFe5nv6Vetw5iCABpkOaS3rpGkfWZoOG8auHG7wx4XMUZXHsBox+xNcl4Er5/4priq7A2lLN8RRkZSvusW0rovFjn7DWcJew6XFe/cDWwikNlk5XLwemBOh7xXH/wCH/D3xiL90A+R5YR94LBpUDsSBP0aglDG8p4JWN44e0Lkzny5WBAyggj5Cop8RDcxGIy2SXOIuW1tW/wBbk2bfX6RssnYD3NSlz3xq3Yw+dnCbQZ1Ma6Dc/IVDXK3GsScemLtYO5iiqXFQIjZFd5UMCFjQdz6nvQdBgv8AD9eVbdxsRaN0MrXLOVskAglQ/cx/LH9a73kkixcxODysgtXDcsqwIHlXeqATocrlhA2EVyPDPGfE4fFvY4lhXQsUyKiw9vNGUZW+MGZmalNraX1R8rowkpnUpcU7ag/0OhoPmTxO4L+F4liFAhWbzEH8tzq/rNcpXf8AjNjrj4/JcNtjbRVDWwRMyeoEmG9q4CgUpSgUqsUy0FKVWlBSlKUF5stlzQcpMAxpI1ifWrKrmMROm8dp9apQKUpQKUpQKUpQKUpQXtdJABJIEwJ0E7x6UuXSxliSdpJk6bb1ZSgVueGYex5LPe3lwsHUkGyAAJjZnMmdtjEVpqUHQ3eC4dMx/EI4CPABHx+UCgEHUZydf5YO9e2GwGFYLN4Kp8q46F9DnZVa0RpqoFw5hr1LXMUoOlPCLDwgxBIVSdpVVVTcuPGaRIGggdRAPqfTlXii4Lidi6BCq9rOJmA6qLgk+mZvtXLVVd6D7VqH/wDEGrrbwt1WK5LjgEEhgSoIIj/pNSZyvfz4LDNM5rFkz6/lrXDePXCrl7Ao1sStlzcudoXKVn7ttQdRyLxm1dwdhUuK1xbNo3VkZ1LKD1xsxJ+pn3rO45lCMxg3PLcW/WSJyqR+okDT29qgfkziGItWjj7bBnQC1dVhOe3byCDl1DBQmu5A9daknmvkJsclq9h8d5Voq7jOM6t+I6nfOGB1EADsBpQcxZ8M8New2Gu3G/NxCXGuvmiGu22ui6fULkeB3muk5K4theH2TZW5byjzAW1TPdtuFXMGkK7oUBIMSjbVxHM/BL+B4eUXiNi+mZU8u2YuBNmtAhjNvSSO0H1NR0+OuZSuuUnMASSA2ksO0mP3oJkwyYfi3FbxxLj8Nh1W6LbkBXY9IzGYCAasNDmJG1Sdw3i+HcvasMhWwqZvLjykzyFQFekHpPSNtPUV8qcG429g3SCxe6jIdA0htWmamLw08K8Pc4cHxlljcvtnglrbIiki2BBESJbXXUelBz3i9zBbHFLFxEs3QtlcrtmKli7hWOUgMEYT3B1BqQW8RMPawPnXLlpcSLQd7OYBy50AUfqQtqCJBUg7VxPjHyLbwuDw72XcpYY2kRyGIW4WeM2hIBBgGYBqN+M8wvdw2Hwzwww4YKxAzAE/wwYnKPcn9qDXcV4k2IvXLrmWuMzN82M1iUpQVAplqlKCuWqxVtVmgUqlKBSlKCsVffuBmJChQTIVZgewkkxVGvExJJgZRJmBEAD2qjJpPY7fTegoBNXW1BIBMAkSTOgO509K97yqhXKwuCFY6EDMRqpn0rwuIQdQRoCJEaESDr2oPTHYcW7jIrrcVTAdJysPUZgD968QtXpZYgkAkLqxAJABMSfTWqBNNO5iKCluJ1mNdvWNP3iqEVWNf+Krb99qCyle/k99asyj3oPOlXEVSgpSr1QnYExVlApSlBfaIDAsJWRmAMEidRPar77LnYoCEk5QxkgToCQBJ+leNe9rC5kd8yjJlkFgGbMY6R+qO8bUH1L4X8WGI4VhWG6WxafvDWug/cAH/dW84zgFv2LlthKujKQf5gRUI+APNRt4h8E56LwL2va4iyw/3IPugqeXEiggfwUxyo+Jwt0wcyuinXqXMlwQR/0VLOE5VwoUqyC5bZg/l3OtFYaSFaQNu1RD4yckjB3UxmGDIrsfNg/DcmVYek6/Ue9abAc+8Wwyr+Y1xGUOmdc8oAeoMNY0bvuutBOPH+RcNiRBtqvplVVjf0AEak/OuI414cWAVsYVDcxDQQWJyWkn+I5Hwppp+pjIE9s3lG7xfiaC5fuphsOyqytatjzXVgYCFpC6a5jMSIHpIvCuEW8MmW2DqZdmYvcdojM7tJYwI122ECg5fkvwsw/DybjHz8Qw6rjgBVncIv6R7mT/AErsLl0L94HzNXs0VE/ip4pDDRYwrK17MCzfELcdiNpNB5eNvMtgW1sHquyWRZ0WVKF2j5mBUGX7WVishoJEqZUx3B7isrjAPnvnfzH3dwwuBnIliGGhE1hEUFKV627WomB85iPXTWvM0FKV74WxnJHsT9q9cPhdJKkzIULu0CWjTYDc0GKqE7CdzproNSaoKy7FvNqLZiYlcxgxPfQ6AmK8fIOaPnt7UHjSvb8I/wDpb7GlBZbSd9B3O9et+zlCmVkgGFJJGv6p2PyrKs4u4tq5ZRibbkNcEanIdH2kCscYJjsQR6g6UGMaysRgymRTuRm9obUfWKyE4avdp00EgSdorpLnD84tXBmULbNu6TEkjRGEnupCkx+n3oORxVhlOqkA/DPp2IjT61dh8M11gsqpCsQXbKCFWYzH5QB7xW/4jwjpC2zn+GSSM8mRA9REVgX+Cva1ZTsY1B+mlB44fD3LatDuLdxYuBToVBDQ4B2mDqO1eVxighFMbyQZ171sOF6sLdzpDQpJG0kQY9N67HlvgFqHvXbLXbag9SsyoCRCvI1B2In1oOATh5AJe24g5WIByggTqdZPtVv4VTtMRpGv11qQuN2Uw+CPljLmZY1zEzIJOuu29R/awxHUHHcanb50HhaBiBtrrFVu2AApGpIk94nYfMf3rLwSlyqkaOwjKRO+oj3rbcf5eFos+yNORQ0kaTm21URrtvQc4+IGQLlAKklSAJMxIY7kCNPST61bftGA0aVW3c2EDeQxGvyn09q2OFIBCGCMx95JoNdhMRl09atxAg7aHXYiujfhwtCcls6HRgTuIzaelYvEb3mFQqjNADSP1es0GgAqoFZC4Nm2GgMSKx1STFB6WkUE583wtGWD1R0zPaYmrMmm+upOnvWzxnAXt21aQ2aJC9prBw9r8xVYEjMAVneTsKD04Pj3sX7d22cr23V1PplM/avsXDX1uIrqZVgGUjYqwkH7EV8d4Hidyyzm2YLq1tpAMq266j2H2r6o8PrbLwzBh5DCxbkHQxHTP+2KDL5i4UmJsXLNwSrqVPtPf51DHKeP/AYnEcNxEPbZL4w7HUo7ISUBI2fLEf6gPU1OuISahHxa4GPNt3UJDEw5/wCnqDfST96DvPBjjH4jhVofqsFrLf7YZf8A4sB9K7ljUQeBfFraPiML5mZ3IvoNI0GW4BHf4T8h7VLziaCKPEvxW8lbmHwwY3YKm5sEJ3j/AFGPpqKg97atr+YSVliY/iTLfNY9wZNTn4g+HVu4buJWUy22OUQqlpzM5PynQ1CeNgRlLfPUD3/tQa9rTDsdvQ9xWRYwwOSYGY65iQpEnUxqAP717XEBtrGYTmzEmQYiBHtr963PHLb3jYdmGX8Pb8rYDIkqVMD4g4Ij2oOfxWKZzLtmgBZ9QugArb2uTblzDpfssrhg3ROW5mScwAOjRE6ax2rGwuFtPcSVKKdH1kz6hSdRPvUn8F4HhrdpVsOLifxLpdmBV1AhlTL0HbWQde9BzZ5VVbdsYdGe6vmJcYDd8qMza6ZRMD0rwxnKLIhuXc65AIRCs6wG11+JmOnz+sgW+HsFGfRs5YZdgTsxQkZzBHcgHtpXja5evYi21l2WS6nONcwO22oPSD7H1oOGwvLRbDucPbvNcuhdSUVFAIY5AIzHpjQaVzh4PdTpVGFwTnEdW0x7D+9T5heTNEur1EgBVj+FkkQsnSY1juPfTPtcuw4BgXHUsxiSCCFiR2iD9TvQfNTYG+NDaeRv0mlT5e8OgWJixqSdS86n2YD9qUEe8qckOylr1rr3tsrR2gho0rreDeFVm7HmBlI+JlOVidfQZT9q73gnDciLpoQI22itzbsAbUHH2PC7CW2VlsqWXKJOs5Z1IOkmdT7Vo18Mb5vNm8tsM1wzb8wqfKJMR0nUTIBPaKlClBwfA/CfD4e8WYtdQGURwMsggrm16u+kAbVteMcg4XFPL22WBIa2QgJJkggDU/P1rp6UEYDwkt28YLhzPZ6iiqfhylXAYnUyM4+gre8K5OdLNywXTyWCjpHx/mhy503KDJp2j0rsiKssWQihVEKogD0AoI05s8O7l64y2UtpaZVUMzE5CpkkL2B9ie/rWpTwKBa3N9isHz4ESf05Ae3rJ7e9TGyTSKD584vwG5wtltNh1bRymI6uuVyhAskhgY199qwbXCr1xGm8TchR0NIAdcwB7luxAr6Ou4dW+JQewkA7/wD4PtWDg+X7Flme3bVGcy2UAUECngmLFlBdw0qzhLdxR1LHSAQBEE966Tj/AAC9jMHhUs4LIbWUFlAUkAZTuAYPxazrUvYjh6XB1Cd4+u5javQYRR2/+7UEAYnlG9aUq6FB3YyBA1ymRrEE6fatjxHgIV7Fm35d8sGe5dty3SqwJOsGf6jQVNOLwqMuVrQuKSoKkKRv8RDaQN/WtbjuX7eZGtoLZVpJtqqkjKVg6RGvzoPmjD4cWmOpkhgNNiY3nsBOo2rUNbZWMbz/AFr6Bxnhsrwim45LsHuOVzrbZSSqEj4c0bDWTqK5i/4WmzlVBnvnQhgwQjWSkDpaN2bSdKDi+C27l9CpUhQGIYyikroSp3ZhmWQB7mvDlXhpbE3LRCtdazeNoMR/ERc66kaGFYj6VLPBfDe9aVYzSq3QEuMCgFzRgAukmAZHtVnK/g5lxK375yC2ZVLRysxBzLLLECTBgzAig5Lwk8OPxzG/ibf/AJZT0ZpBuMDqBBEoDoSfWB3j6GAivNLSrAAAAEAAAAAdhGwq7NQarmjmC3g8O127JAgALqSToAJNfOPOXPN7F3iSStsr0INIzATOnqNqkPxtwmKvZMtl/wANZZWZpU5nuHIgABzfOP8AUKjW3ybcPk3L5FizccK73DlCA2xeExJUsk5ZG+nrQarl3jb4HF2sQkhrThiNsy/rQ+zKSPrX1xw7HJftJdtmUuKrofUMJFQq3hFZxOPsthA34Dy8Pdvm45zMLmZsqyM0lFWdozVNmGwy2xlQBV0yqBAUQBAHYaUHlesSTJgH3H1Gu9cJxfwts/gcSiLndmu3sPAGZGKLCr6AlYj0NSGVmqkUEEcQ8McTcbDhUS3bNm2rt0tlcgm5KgTmzACf3rTXOWjcZcPbtsHVnUKLg1fTOEDn4TEx619IZaxjwqzObyreYHNORZmZmYmZ1oIK5a8JcRfYG5+WqOAQw1AVusREho2G2u9d1geS7+CS6qKL2Yg2SIWAp6Awc6sMxPp01IgFAgmY1MT9NqCMcNy9dvW1t3lIuBra3WkPmFqRqSIk5sug76eo7mzwlPLFpRl8vLlI0ykDQEjcgR+1bG7YDawCe3bXtt8hXndxflwCu+pjYTP32NBrLV65acqQ0nUlVzKxP6o0IJ7wax8ZxBEuJLN5pzFIF1th1AhgQBp2P0rcvxJYOpGkgx2kgke2m/uK83x6Fc2UnLABjXWdQd/00GIuNwpEk25OpkKTJ37UrKfgVgkk2lkkz0jf7VWgz1WBA0+VVoKUClKUClKUClKUA1aauNWmgVSq1Sgt8sVdFVpQKoRVaUFiprNVy1dSgUpSgUpSgtdAwggEHcHUGtYnBkW5C2UNpwzXCxzEOHZ0AQggiblzXtoNq2lVoLVQDYAbbCNtqupSgUpSgUpSgrNJqk1WgqDWLicQoYKVkkAzpsSR3+tZQq3yxMwJGgPeKDWfj7ZGlsRudF+hj5n96vOOtwfy9NSdF3B/cyf3rYgfvv8A0/oB9qrQeVq7KggRIHp/zSvWKUH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3795" name="AutoShape 4" descr="data:image/jpeg;base64,/9j/4AAQSkZJRgABAQAAAQABAAD/2wCEAAkGBhQRERUUExQWFRQVFxQWEhYVFxgUFhgXFBUXFBQUGxwXHCYeGhkjGhcVHzAiIycpLCwsFR4xNTAqNSYtLCkBCQoKBQUFDQUFDSkYEhgpKSkpKSkpKSkpKSkpKSkpKSkpKSkpKSkpKSkpKSkpKSkpKSkpKSkpKSkpKSkpKSkpKf/AABEIAK4BIgMBIgACEQEDEQH/xAAcAAEAAQUBAQAAAAAAAAAAAAAABwECBAUGAwj/xAA+EAACAQIEBAQEBAQFAgcAAAABAhEAAwQSITEFBiJBBxNRYTJxgZEUI0KhM2KxwQgWUoLRcuEVJENTovDx/8QAFAEBAAAAAAAAAAAAAAAAAAAAAP/EABQRAQAAAAAAAAAAAAAAAAAAAAD/2gAMAwEAAhEDEQA/AINpSlApSlApSlApSlApSlApSlApSlApSlApSlApSlApSpc8NPBo3wuJxylbZytas7FxvL9wp000JnsNwj3l3k7FY9ow9lmWYa4em2vzY6T7b+1SJwz/AA93CAb+JVT3W0hf92I/pU2YTApZVUtW1RFBChQFVR6AD+1emIxK2lLXGVVA1J6QPvQQ3jvArC2lJbE4jbQixIB9TlB0+3zqOuY+U1w2qXS6xMsuWTpAAknY7kRpvU9cX8TMHbkC9mI0OVWJ1iDKrp85rkW4gnFMSLTKGUDMvmgEkn47cgAqdvQyKCEFtkzAJjeO1W1PD8kWcKrFWyrdLZc6Les5QsracyIjXrzAT30qOObOS3s5nVIC/FBJU6xK5gGB9VMnvJBoOOpVSKpQKUpQKUpQKUpQKUpQKUpQKUpQKUpQKUpQKUpQKUpQKUpQKUpQKUpQKUpQSF4O8krjcSb14Th8NlZgdQ9w6oh9V0JPyA719H2zImIHYGuL8JOBDD8LskrlNybzzoSX2J9ssAV2h/ag1vHuMjD25mGM+WMpdmIEmEXqYfL7ioo5n5ha8V8zC3r05Wy3b2cRAJHlWcoUyYkg7AydqkDEYO5jLryYtAhUSYhV1N64JBJZpyJtADEdU1suG8p2bBBVAWAIzMAWhjJE9ht9hQQe2GxDsqLg2VSJS29olVDSMqspzAkLEnXQaCux5E5FKOLty1esuMzAFlYMGEFCSJjQRMH95lYWgBAFVig0NvDNJGQKJLAaEaaZSPUjXMN5IIrhudPKs2jCglFyKo+ErM+W4Ppup/TOXapQxJiP3+2h+/8AWoX8Wn6RcH/uOl0ZtJU9LkTpIJ27saCKcfaWSVMjtIg/tWFWbiL0kn1/fTWfesa5QedKUoFKUoFKUoFKUoFKUoFKUoFKUoFKUoFKUoFKUoFKUoFKUoFKUoFbvk7l9sbjLVgDpZgbh7LbXW4xj20+ZFaVVnSulw+Pu4RXw9pcrOAMS4lXg/8ApFwem2NJAie87UH0pwPiIxMm0B+GtHJbYbXGTRisaeWpGUepU9gCdw+x+WnzrWcq4QWcFYtgRktIIiP0idO2tbG5qI9R/wBjQeOAwgRSQILGWPckAKD8oAgelZdUqtANWE1ca8LhmdT9BQazjoz2nBzQVPw7gjURsfSvnvn67mulgWKklWzbzM9iZ1DH7elT1jizdCl9iZC6b6CSNKhXxE4UUUsHnM2ZlGgGToEzr2ImBM7UEeqaPVDoKtNBSlKUClKUClKUClKUClKUClKUClKUClKUClK6nlrw7xGPsNftNZW2rlCbrlNQFP8ApIjrHeg5albXmTlm9gL3k31AaAwKnMrKZAIPzBH0rVUClbvljlG9xBri2SgNpPMfOxXpmNIB1qzlbla7xC8bNkoHCl/zCVEAgHUA69QoNPSt8/Jl9cJdxRKC3ZumywzHMXBVTlEQRLevY1rOFcNbE37dlIz3XVFzGBLGBJ7CgxKVsOPcEuYPEPYu5S9vLmymV6lDiCQOzCtfQell4YHaDvXY3eIZV8m5K2nHmk5Qr3mzdMsNhJ0btE+lcVW65cuPdxVlM3UTkt5j3K5baewJhfrQfVHA0KYWyrkFhbthsuonKNB7D+1Z6LJn2j95rVcKW4LVvzdGyKbkmYMfCOxg/v8ASo75k8W7+EvOrKjMD0Itq4qkd/zGbqIJjRcpiQRMUEu0NQRhP8QmJFzrwqMpAARWYNMkkzBnTtHbvUvcs8xrjsOt0I1piOq28hkJmJkCQRqDEGg3FUK1R7oUSSAAJJJgADc1GvNfjnhsM4TDr+IIYrdIbKqgf6Wghz8tKDuMbgJ1z3R7qy/3ERUVeLZFqwVJkuRBgDQnVTl3JALdh0/OsLjXj091Ctm15UggyczEHTQj4WA12P8AzHmO5qv3rXlXHNxQwdS3xKe400IO+uxkiJMhqb2/2/71Y1XXWnWrGaaClKUoFKUoFKUoFKUoFKUoFKUoFKUoFKUoFTF4b8Pa/wACxNpMoZr5gscq6DDsZJ20BqHakflvjVhOX8ZYa6i3nuOUtlgHYEWIIHf4W+xoO74jxaxd4rdW1b/EYlcIEslVW7bt3C91iXJOVR1WpPuR7Vl4zg1sXrzPatG43DpuFUXKbim4C4BGnz3gD0qNvCXiti0uOt3r6WDeshbbucomLikg+ozKYGpj2ru8PzPgsy2/xlnKeHiyLhaBmU5TIOqmGBynXQ+lBl8u4ZETDlUVS3CwWKqBJ/K1Mbnfeos8HMVk4raExnS6h9/yywH3UVI3D+aMFb8lRi7LBOHmzmzZZcG2AIOoJCkwdaiHkTiK4fiOGuOQqLdXOzGAqt0sxPoASaCT+M3LeHwtlLyF7V3i19ntqucuiX70Ll/VLKmneYro8Zgi627l2ylsrjsI2FGRUupbNy0kPl2Yk3NJ2I9NOY5t5swn4/hvl37bWrd+5dvMrBlU3HWCY21LH5Gtpe5jwSm8RjbLm5jsLejPGVFOHDAE6MAEJkaD6Gg2C8POfHXbNu219sXh0LOqH8pbWFziX2GR7h+fvFeOLwViwuNe3YsGMVhSua2rAG4MIGI001dm07ma1t/juDxYx2H/ABNhc+Jw94NccC29tUwpcA7N/BdY9xWr5h4/gfwHE7WGuWVD3bfk20hM2VcMHZFESMyvqN8pNBueZeG27n/i1lbVvPkwlxDkXMC6hWIMafANvWsD/wAEt4jmdLa2wLeFRHYKoVQbaeYp6f53Sud8ELhbFYi02YpdsEE9pR1I1+Rau08Mry3+NcUvbmWVTuMou5P3yLQSZMN5bHRpKRIMCCy767z8q5rHctYnzLhwvk2S7MWxNwedf+AZAqlcq9WZdTCqBCyTO44+L2aybGXP5tsENt5eb80T26M32rapeUlgCJUww7gxMH6EH60Hz5c5R4vfuPcvWnD2Fz+ZdPU11WhfKdRJJjYdMLrEipX5Ct4/Ld/HLbC9ItFD1HLKuTBOh6SDPc1hc08BuY68LBe8bXxEInlW1MdJuXQ2Zh8UKomYmBE9pw/ALZtqiCAoA+wA+m21BGvj1xe9YwltLZypeLW7hESRE5PWCBr9u9RzwLwgx15lz2coZA4Z2AtwQSoYqZzaDpXUTqVqT/Hm0G4ckkhVv2iY9wy7d9CTXPYLmaE/DW7962MGtkJibcsoVzC+ZZP8RR0iRO+1BGr8nYlnZLeGvl0UeahtNKt3Gg2J29tdq0RQjQ9t/pvUv8d5tuXFS3c4hadSrnLhlvB7gO2drhCW1MdjOWYmRXCvwOFJymWAyBke2EUzFxs2ksFYgAnQzpEAOfwmEa6620Es0x7wCf6CruI8Lu4dst1GQ/zCJ9x61bg8UbV1bi7qQRU78S4Pb41woXUQ+bkZ7JK5Wzr8Sid1Oo00102oPn+lXOsGPSraBSlKBSlKBSlKBSlKBSlKDKwNhHIViwZmRVgAiGaGJk9htWwbla5NsFlBuXDbVWzBh1MoJAGnw7b9S+taWtvwLhounM14Wsr2xO7dbQWGogD1JiSJjegy7PJrnU3EAif1A6g5d1+IEdS/Eo1isbFctFAjeYhV2tqp6h/ERXmADoM3zI1A1qljgQZEbzFUtcZCGKyAA0GJ0MoRBI1ZOxmvX/Li5QTfUEiQCADJCkD4tAC2UnsUYQYmgsvcrXEdELJLC40CWIFsSdFBk9oE6ggxFXnlNwJNy2PQHPr0u5jp1XLbY5hoe01e/LaACL4nYaKAScmUfHIMNJkAj09K/wCV00BxCAw0/q+BiD8JnaDAnQMe0UFr8m3QJLKNXEak9DqkwAek5gZ7QZjSfM8rPnRBctnOLhBloi2JJ2nX03kEGIqmC5fDorteRA+WNiZa55cEZhtoSfQzV2H4Cj2luecqQhZwSrGQ1wEKJBnKqQDvJ10oKW+WGdyiXFMJZaTKj84LsSIIBMe/YbxZY5adi0Mpyu6SA7aouc6BZ1B0G5IPoay/8odxfSJYZtAnTmiDmk7CdNJnUCa8uI8sizbLm8p0BAjUzca3m0J6TlJDdx6dwqOULhMeZbJkAwWgE+X3yxEXVMj0NWf5UeBNxFYgHI2cETbNyCSsAwrAydCKyb3KtsCfPUBVlycpki46nKA/dVRhPxAzpsPBOXUzhTeSGD5XkKoKuEBMkmIM6e4BMGg8rnLbL54zKTYVWYiYM6ldRMwD9q2CclQVz3QAcgcgHdrzW+kEdS5VJB2JIg1iWuXUbOBeUMhuSWhQQiIyjKSGBLMVnUaemteo5TBDFL6sFMSABoLqWjMvpJYld8wXttQbngVzG4VWt4XFrat3GDRuestbRyWtztbb4dRA01rq/wDD1iB5+LUmWZFbN6gOZOuuuYGo8flAAE/iEgFxmAlWyn9MEkkDUiNIO8V2XgRxC0nEbiLmAu2mFsMQSSpVyCQANgx27UE+tbkg+m32iuJxfGPw/HEtz04qxlYfzWWzI3zhrgn5eldxUc85KlnjfDrrT1riEHcZsoC/UzH2oJGJqtY9jEi5qsFe5nv6Vetw5iCABpkOaS3rpGkfWZoOG8auHG7wx4XMUZXHsBox+xNcl4Er5/4priq7A2lLN8RRkZSvusW0rovFjn7DWcJew6XFe/cDWwikNlk5XLwemBOh7xXH/wCH/D3xiL90A+R5YR94LBpUDsSBP0aglDG8p4JWN44e0Lkzny5WBAyggj5Cop8RDcxGIy2SXOIuW1tW/wBbk2bfX6RssnYD3NSlz3xq3Yw+dnCbQZ1Ma6Dc/IVDXK3GsScemLtYO5iiqXFQIjZFd5UMCFjQdz6nvQdBgv8AD9eVbdxsRaN0MrXLOVskAglQ/cx/LH9a73kkixcxODysgtXDcsqwIHlXeqATocrlhA2EVyPDPGfE4fFvY4lhXQsUyKiw9vNGUZW+MGZmalNraX1R8rowkpnUpcU7ag/0OhoPmTxO4L+F4liFAhWbzEH8tzq/rNcpXf8AjNjrj4/JcNtjbRVDWwRMyeoEmG9q4CgUpSgUqsUy0FKVWlBSlKUF5stlzQcpMAxpI1ifWrKrmMROm8dp9apQKUpQKUpQKUpQKUpQXtdJABJIEwJ0E7x6UuXSxliSdpJk6bb1ZSgVueGYex5LPe3lwsHUkGyAAJjZnMmdtjEVpqUHQ3eC4dMx/EI4CPABHx+UCgEHUZydf5YO9e2GwGFYLN4Kp8q46F9DnZVa0RpqoFw5hr1LXMUoOlPCLDwgxBIVSdpVVVTcuPGaRIGggdRAPqfTlXii4Lidi6BCq9rOJmA6qLgk+mZvtXLVVd6D7VqH/wDEGrrbwt1WK5LjgEEhgSoIIj/pNSZyvfz4LDNM5rFkz6/lrXDePXCrl7Ao1sStlzcudoXKVn7ttQdRyLxm1dwdhUuK1xbNo3VkZ1LKD1xsxJ+pn3rO45lCMxg3PLcW/WSJyqR+okDT29qgfkziGItWjj7bBnQC1dVhOe3byCDl1DBQmu5A9daknmvkJsclq9h8d5Voq7jOM6t+I6nfOGB1EADsBpQcxZ8M8New2Gu3G/NxCXGuvmiGu22ui6fULkeB3muk5K4theH2TZW5byjzAW1TPdtuFXMGkK7oUBIMSjbVxHM/BL+B4eUXiNi+mZU8u2YuBNmtAhjNvSSO0H1NR0+OuZSuuUnMASSA2ksO0mP3oJkwyYfi3FbxxLj8Nh1W6LbkBXY9IzGYCAasNDmJG1Sdw3i+HcvasMhWwqZvLjykzyFQFekHpPSNtPUV8qcG429g3SCxe6jIdA0htWmamLw08K8Pc4cHxlljcvtnglrbIiki2BBESJbXXUelBz3i9zBbHFLFxEs3QtlcrtmKli7hWOUgMEYT3B1BqQW8RMPawPnXLlpcSLQd7OYBy50AUfqQtqCJBUg7VxPjHyLbwuDw72XcpYY2kRyGIW4WeM2hIBBgGYBqN+M8wvdw2Hwzwww4YKxAzAE/wwYnKPcn9qDXcV4k2IvXLrmWuMzN82M1iUpQVAplqlKCuWqxVtVmgUqlKBSlKCsVffuBmJChQTIVZgewkkxVGvExJJgZRJmBEAD2qjJpPY7fTegoBNXW1BIBMAkSTOgO509K97yqhXKwuCFY6EDMRqpn0rwuIQdQRoCJEaESDr2oPTHYcW7jIrrcVTAdJysPUZgD968QtXpZYgkAkLqxAJABMSfTWqBNNO5iKCluJ1mNdvWNP3iqEVWNf+Krb99qCyle/k99asyj3oPOlXEVSgpSr1QnYExVlApSlBfaIDAsJWRmAMEidRPar77LnYoCEk5QxkgToCQBJ+leNe9rC5kd8yjJlkFgGbMY6R+qO8bUH1L4X8WGI4VhWG6WxafvDWug/cAH/dW84zgFv2LlthKujKQf5gRUI+APNRt4h8E56LwL2va4iyw/3IPugqeXEiggfwUxyo+Jwt0wcyuinXqXMlwQR/0VLOE5VwoUqyC5bZg/l3OtFYaSFaQNu1RD4yckjB3UxmGDIrsfNg/DcmVYek6/Ue9abAc+8Wwyr+Y1xGUOmdc8oAeoMNY0bvuutBOPH+RcNiRBtqvplVVjf0AEak/OuI414cWAVsYVDcxDQQWJyWkn+I5Hwppp+pjIE9s3lG7xfiaC5fuphsOyqytatjzXVgYCFpC6a5jMSIHpIvCuEW8MmW2DqZdmYvcdojM7tJYwI122ECg5fkvwsw/DybjHz8Qw6rjgBVncIv6R7mT/AErsLl0L94HzNXs0VE/ip4pDDRYwrK17MCzfELcdiNpNB5eNvMtgW1sHquyWRZ0WVKF2j5mBUGX7WVishoJEqZUx3B7isrjAPnvnfzH3dwwuBnIliGGhE1hEUFKV627WomB85iPXTWvM0FKV74WxnJHsT9q9cPhdJKkzIULu0CWjTYDc0GKqE7CdzproNSaoKy7FvNqLZiYlcxgxPfQ6AmK8fIOaPnt7UHjSvb8I/wDpb7GlBZbSd9B3O9et+zlCmVkgGFJJGv6p2PyrKs4u4tq5ZRibbkNcEanIdH2kCscYJjsQR6g6UGMaysRgymRTuRm9obUfWKyE4avdp00EgSdorpLnD84tXBmULbNu6TEkjRGEnupCkx+n3oORxVhlOqkA/DPp2IjT61dh8M11gsqpCsQXbKCFWYzH5QB7xW/4jwjpC2zn+GSSM8mRA9REVgX+Cva1ZTsY1B+mlB44fD3LatDuLdxYuBToVBDQ4B2mDqO1eVxighFMbyQZ171sOF6sLdzpDQpJG0kQY9N67HlvgFqHvXbLXbag9SsyoCRCvI1B2In1oOATh5AJe24g5WIByggTqdZPtVv4VTtMRpGv11qQuN2Uw+CPljLmZY1zEzIJOuu29R/awxHUHHcanb50HhaBiBtrrFVu2AApGpIk94nYfMf3rLwSlyqkaOwjKRO+oj3rbcf5eFos+yNORQ0kaTm21URrtvQc4+IGQLlAKklSAJMxIY7kCNPST61bftGA0aVW3c2EDeQxGvyn09q2OFIBCGCMx95JoNdhMRl09atxAg7aHXYiujfhwtCcls6HRgTuIzaelYvEb3mFQqjNADSP1es0GgAqoFZC4Nm2GgMSKx1STFB6WkUE583wtGWD1R0zPaYmrMmm+upOnvWzxnAXt21aQ2aJC9prBw9r8xVYEjMAVneTsKD04Pj3sX7d22cr23V1PplM/avsXDX1uIrqZVgGUjYqwkH7EV8d4Hidyyzm2YLq1tpAMq266j2H2r6o8PrbLwzBh5DCxbkHQxHTP+2KDL5i4UmJsXLNwSrqVPtPf51DHKeP/AYnEcNxEPbZL4w7HUo7ISUBI2fLEf6gPU1OuISahHxa4GPNt3UJDEw5/wCnqDfST96DvPBjjH4jhVofqsFrLf7YZf8A4sB9K7ljUQeBfFraPiML5mZ3IvoNI0GW4BHf4T8h7VLziaCKPEvxW8lbmHwwY3YKm5sEJ3j/AFGPpqKg97atr+YSVliY/iTLfNY9wZNTn4g+HVu4buJWUy22OUQqlpzM5PynQ1CeNgRlLfPUD3/tQa9rTDsdvQ9xWRYwwOSYGY65iQpEnUxqAP717XEBtrGYTmzEmQYiBHtr963PHLb3jYdmGX8Pb8rYDIkqVMD4g4Ij2oOfxWKZzLtmgBZ9QugArb2uTblzDpfssrhg3ROW5mScwAOjRE6ax2rGwuFtPcSVKKdH1kz6hSdRPvUn8F4HhrdpVsOLifxLpdmBV1AhlTL0HbWQde9BzZ5VVbdsYdGe6vmJcYDd8qMza6ZRMD0rwxnKLIhuXc65AIRCs6wG11+JmOnz+sgW+HsFGfRs5YZdgTsxQkZzBHcgHtpXja5evYi21l2WS6nONcwO22oPSD7H1oOGwvLRbDucPbvNcuhdSUVFAIY5AIzHpjQaVzh4PdTpVGFwTnEdW0x7D+9T5heTNEur1EgBVj+FkkQsnSY1juPfTPtcuw4BgXHUsxiSCCFiR2iD9TvQfNTYG+NDaeRv0mlT5e8OgWJixqSdS86n2YD9qUEe8qckOylr1rr3tsrR2gho0rreDeFVm7HmBlI+JlOVidfQZT9q73gnDciLpoQI22itzbsAbUHH2PC7CW2VlsqWXKJOs5Z1IOkmdT7Vo18Mb5vNm8tsM1wzb8wqfKJMR0nUTIBPaKlClBwfA/CfD4e8WYtdQGURwMsggrm16u+kAbVteMcg4XFPL22WBIa2QgJJkggDU/P1rp6UEYDwkt28YLhzPZ6iiqfhylXAYnUyM4+gre8K5OdLNywXTyWCjpHx/mhy503KDJp2j0rsiKssWQihVEKogD0AoI05s8O7l64y2UtpaZVUMzE5CpkkL2B9ie/rWpTwKBa3N9isHz4ESf05Ae3rJ7e9TGyTSKD584vwG5wtltNh1bRymI6uuVyhAskhgY199qwbXCr1xGm8TchR0NIAdcwB7luxAr6Ou4dW+JQewkA7/wD4PtWDg+X7Flme3bVGcy2UAUECngmLFlBdw0qzhLdxR1LHSAQBEE966Tj/AAC9jMHhUs4LIbWUFlAUkAZTuAYPxazrUvYjh6XB1Cd4+u5javQYRR2/+7UEAYnlG9aUq6FB3YyBA1ymRrEE6fatjxHgIV7Fm35d8sGe5dty3SqwJOsGf6jQVNOLwqMuVrQuKSoKkKRv8RDaQN/WtbjuX7eZGtoLZVpJtqqkjKVg6RGvzoPmjD4cWmOpkhgNNiY3nsBOo2rUNbZWMbz/AFr6Bxnhsrwim45LsHuOVzrbZSSqEj4c0bDWTqK5i/4WmzlVBnvnQhgwQjWSkDpaN2bSdKDi+C27l9CpUhQGIYyikroSp3ZhmWQB7mvDlXhpbE3LRCtdazeNoMR/ERc66kaGFYj6VLPBfDe9aVYzSq3QEuMCgFzRgAukmAZHtVnK/g5lxK375yC2ZVLRysxBzLLLECTBgzAig5Lwk8OPxzG/ibf/AJZT0ZpBuMDqBBEoDoSfWB3j6GAivNLSrAAAAEAAAAAdhGwq7NQarmjmC3g8O127JAgALqSToAJNfOPOXPN7F3iSStsr0INIzATOnqNqkPxtwmKvZMtl/wANZZWZpU5nuHIgABzfOP8AUKjW3ybcPk3L5FizccK73DlCA2xeExJUsk5ZG+nrQarl3jb4HF2sQkhrThiNsy/rQ+zKSPrX1xw7HJftJdtmUuKrofUMJFQq3hFZxOPsthA34Dy8Pdvm45zMLmZsqyM0lFWdozVNmGwy2xlQBV0yqBAUQBAHYaUHlesSTJgH3H1Gu9cJxfwts/gcSiLndmu3sPAGZGKLCr6AlYj0NSGVmqkUEEcQ8McTcbDhUS3bNm2rt0tlcgm5KgTmzACf3rTXOWjcZcPbtsHVnUKLg1fTOEDn4TEx619IZaxjwqzObyreYHNORZmZmYmZ1oIK5a8JcRfYG5+WqOAQw1AVusREho2G2u9d1geS7+CS6qKL2Yg2SIWAp6Awc6sMxPp01IgFAgmY1MT9NqCMcNy9dvW1t3lIuBra3WkPmFqRqSIk5sug76eo7mzwlPLFpRl8vLlI0ykDQEjcgR+1bG7YDawCe3bXtt8hXndxflwCu+pjYTP32NBrLV65acqQ0nUlVzKxP6o0IJ7wax8ZxBEuJLN5pzFIF1th1AhgQBp2P0rcvxJYOpGkgx2kgke2m/uK83x6Fc2UnLABjXWdQd/00GIuNwpEk25OpkKTJ37UrKfgVgkk2lkkz0jf7VWgz1WBA0+VVoKUClKUClKUClKUA1aauNWmgVSq1Sgt8sVdFVpQKoRVaUFiprNVy1dSgUpSgUpSgtdAwggEHcHUGtYnBkW5C2UNpwzXCxzEOHZ0AQggiblzXtoNq2lVoLVQDYAbbCNtqupSgUpSgUpSgrNJqk1WgqDWLicQoYKVkkAzpsSR3+tZQq3yxMwJGgPeKDWfj7ZGlsRudF+hj5n96vOOtwfy9NSdF3B/cyf3rYgfvv8A0/oB9qrQeVq7KggRIHp/zSvWKUH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3796" name="CasellaDiTesto 8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rgbClr val="007434"/>
                </a:solidFill>
                <a:latin typeface="Calibri" pitchFamily="34" charset="0"/>
              </a:rPr>
              <a:t>FARE UN TAGLIANDO </a:t>
            </a:r>
            <a:r>
              <a:rPr lang="it-IT" sz="4000" b="1" dirty="0" err="1">
                <a:solidFill>
                  <a:srgbClr val="007434"/>
                </a:solidFill>
                <a:latin typeface="Calibri" pitchFamily="34" charset="0"/>
              </a:rPr>
              <a:t>DI</a:t>
            </a:r>
            <a:r>
              <a:rPr lang="it-IT" sz="4000" b="1" dirty="0">
                <a:solidFill>
                  <a:srgbClr val="007434"/>
                </a:solidFill>
                <a:latin typeface="Calibri" pitchFamily="34" charset="0"/>
              </a:rPr>
              <a:t> </a:t>
            </a:r>
            <a:r>
              <a:rPr lang="it-IT" sz="5400" b="1" dirty="0">
                <a:solidFill>
                  <a:srgbClr val="FF0000"/>
                </a:solidFill>
                <a:latin typeface="Calibri" pitchFamily="34" charset="0"/>
              </a:rPr>
              <a:t>MANUTENZIONE </a:t>
            </a:r>
          </a:p>
          <a:p>
            <a:pPr algn="ctr"/>
            <a:r>
              <a:rPr lang="it-IT" sz="4000" b="1" dirty="0">
                <a:solidFill>
                  <a:srgbClr val="007434"/>
                </a:solidFill>
                <a:latin typeface="Calibri" pitchFamily="34" charset="0"/>
              </a:rPr>
              <a:t>ALLE OPERE, AL  TERRITORIO</a:t>
            </a:r>
          </a:p>
          <a:p>
            <a:pPr algn="ctr"/>
            <a:r>
              <a:rPr lang="it-IT" sz="4000" b="1" dirty="0">
                <a:solidFill>
                  <a:srgbClr val="007434"/>
                </a:solidFill>
                <a:latin typeface="Calibri" pitchFamily="34" charset="0"/>
              </a:rPr>
              <a:t>AL COSTRUITO</a:t>
            </a:r>
          </a:p>
          <a:p>
            <a:pPr algn="ctr"/>
            <a:endParaRPr lang="it-IT" sz="4000" b="1" dirty="0">
              <a:solidFill>
                <a:srgbClr val="007434"/>
              </a:solidFill>
              <a:latin typeface="Calibri" pitchFamily="34" charset="0"/>
            </a:endParaRPr>
          </a:p>
          <a:p>
            <a:pPr algn="ctr"/>
            <a:endParaRPr lang="it-IT" sz="4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it-IT" sz="4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it-IT" sz="4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 sz="4000" b="1" i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it-IT" sz="4000" dirty="0">
                <a:latin typeface="Calibri" pitchFamily="34" charset="0"/>
              </a:rPr>
              <a:t> </a:t>
            </a:r>
            <a:r>
              <a:rPr lang="it-IT" sz="4000" b="1" i="1" dirty="0">
                <a:solidFill>
                  <a:srgbClr val="FF0000"/>
                </a:solidFill>
                <a:latin typeface="Calibri" pitchFamily="34" charset="0"/>
              </a:rPr>
              <a:t>cadenza? - A scadenza</a:t>
            </a:r>
            <a:r>
              <a:rPr lang="it-IT" sz="4000" b="1" i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it-IT" sz="4000" b="1" i="1" u="sng" dirty="0" smtClean="0">
                <a:solidFill>
                  <a:srgbClr val="FF0000"/>
                </a:solidFill>
                <a:latin typeface="Calibri" pitchFamily="34" charset="0"/>
              </a:rPr>
              <a:t>Per Prevenire ! </a:t>
            </a:r>
            <a:endParaRPr lang="it-IT" sz="4000" b="1" i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3797" name="Picture 43" descr="https://encrypted-tbn2.gstatic.com/images?q=tbn:ANd9GcRbHrpg9IAulotrU4YdnXmWRJs3wKDCL-VhqJosp4Gr-37JltS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50772">
            <a:off x="5884863" y="2881313"/>
            <a:ext cx="29273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http://schlu.com/images/prod/resize_cache/manutenzione_programmata1_ss-78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616">
            <a:off x="231775" y="2908300"/>
            <a:ext cx="3463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571500"/>
            <a:ext cx="666591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857250" y="2714625"/>
            <a:ext cx="12858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a sinistra 4"/>
          <p:cNvSpPr/>
          <p:nvPr/>
        </p:nvSpPr>
        <p:spPr>
          <a:xfrm>
            <a:off x="7143750" y="2643188"/>
            <a:ext cx="1428750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39" r="1332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4716463" y="2060575"/>
            <a:ext cx="42481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 smtClean="0">
                <a:solidFill>
                  <a:srgbClr val="00B050"/>
                </a:solidFill>
                <a:latin typeface="Calibri" pitchFamily="34" charset="0"/>
              </a:rPr>
              <a:t>DISCUSSIONE DIBATTITO</a:t>
            </a:r>
            <a:endParaRPr lang="it-IT" sz="4800" b="1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endParaRPr lang="it-IT" sz="2000" dirty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Modera Endro Martini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 (Alta Scuola,Sigea)</a:t>
            </a:r>
            <a:endParaRPr lang="it-IT" sz="2800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</a:rPr>
              <a:t>endromartini@gmail.com</a:t>
            </a:r>
            <a:endParaRPr lang="it-IT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0001.jpg"/>
          <p:cNvPicPr>
            <a:picLocks noChangeAspect="1" noChangeArrowheads="1"/>
          </p:cNvPicPr>
          <p:nvPr/>
        </p:nvPicPr>
        <p:blipFill>
          <a:blip r:embed="rId2" cstate="print"/>
          <a:srcRect b="92011"/>
          <a:stretch>
            <a:fillRect/>
          </a:stretch>
        </p:blipFill>
        <p:spPr bwMode="auto">
          <a:xfrm rot="18986730">
            <a:off x="-664399" y="2834548"/>
            <a:ext cx="6729533" cy="760054"/>
          </a:xfrm>
          <a:prstGeom prst="rect">
            <a:avLst/>
          </a:prstGeom>
          <a:noFill/>
        </p:spPr>
      </p:pic>
      <p:pic>
        <p:nvPicPr>
          <p:cNvPr id="4" name="Picture 2" descr="C:\Users\Pc\Desktop\0001.jpg"/>
          <p:cNvPicPr>
            <a:picLocks noChangeAspect="1" noChangeArrowheads="1"/>
          </p:cNvPicPr>
          <p:nvPr/>
        </p:nvPicPr>
        <p:blipFill>
          <a:blip r:embed="rId2" cstate="print"/>
          <a:srcRect l="47773" t="7531" b="29712"/>
          <a:stretch>
            <a:fillRect/>
          </a:stretch>
        </p:blipFill>
        <p:spPr bwMode="auto">
          <a:xfrm>
            <a:off x="5327576" y="374916"/>
            <a:ext cx="3816424" cy="6483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836712"/>
            <a:ext cx="69127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srgbClr val="0070C0"/>
                </a:solidFill>
              </a:rPr>
              <a:t>Piero </a:t>
            </a:r>
            <a:r>
              <a:rPr lang="it-IT" sz="8000" b="1" dirty="0" err="1" smtClean="0">
                <a:solidFill>
                  <a:srgbClr val="0070C0"/>
                </a:solidFill>
              </a:rPr>
              <a:t>Farabollini</a:t>
            </a:r>
            <a:r>
              <a:rPr lang="it-IT" sz="8000" b="1" dirty="0" smtClean="0">
                <a:solidFill>
                  <a:srgbClr val="0070C0"/>
                </a:solidFill>
              </a:rPr>
              <a:t> </a:t>
            </a:r>
            <a:r>
              <a:rPr lang="it-IT" sz="8000" b="1" dirty="0" smtClean="0">
                <a:solidFill>
                  <a:srgbClr val="FF0000"/>
                </a:solidFill>
              </a:rPr>
              <a:t>CONCLUSIONI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hlinkClick r:id="rId2"/>
              </a:rPr>
              <a:t>endromartini@gmail.com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hlinkClick r:id="rId3"/>
              </a:rPr>
              <a:t>www.altascula.org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309</Words>
  <Application>Microsoft Office PowerPoint</Application>
  <PresentationFormat>Presentazione su schermo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La Regione Umbria ed i Comuni di Orvieto e Todi,  istituirono nel 1999 la  "Scuola di Alta Specializzazione e Centro Studi per la Manutenzione e Conservazione dei Centri Storici in Territori Instabili"   Associazione Culturale  &amp; Scientifica  no-profit www.altascuola.org    </vt:lpstr>
      <vt:lpstr>Diapositiva 3</vt:lpstr>
      <vt:lpstr> .       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Regione Umbria ed i Comuni di Orvieto e Todi,  istituirono nel 1999 la  "Scuola di Alta Specializzazione e Centro Studi per la Manutenzione e Conservazione dei Centri Storici in Territori Instabili"   Associazione Culturale  &amp; Scientifica  no-profit www.altascuola.org</dc:title>
  <dc:creator>Pc</dc:creator>
  <cp:lastModifiedBy>Pc</cp:lastModifiedBy>
  <cp:revision>8</cp:revision>
  <dcterms:created xsi:type="dcterms:W3CDTF">2018-11-09T09:11:59Z</dcterms:created>
  <dcterms:modified xsi:type="dcterms:W3CDTF">2018-11-09T11:29:02Z</dcterms:modified>
</cp:coreProperties>
</file>