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46" r:id="rId2"/>
    <p:sldId id="923" r:id="rId3"/>
    <p:sldId id="924" r:id="rId4"/>
    <p:sldId id="925" r:id="rId5"/>
    <p:sldId id="926" r:id="rId6"/>
    <p:sldId id="927" r:id="rId7"/>
    <p:sldId id="928" r:id="rId8"/>
    <p:sldId id="929" r:id="rId9"/>
    <p:sldId id="930" r:id="rId10"/>
    <p:sldId id="931" r:id="rId11"/>
    <p:sldId id="935" r:id="rId12"/>
    <p:sldId id="936" r:id="rId13"/>
    <p:sldId id="932" r:id="rId14"/>
    <p:sldId id="941" r:id="rId15"/>
    <p:sldId id="942" r:id="rId16"/>
    <p:sldId id="943" r:id="rId17"/>
    <p:sldId id="933" r:id="rId18"/>
    <p:sldId id="934" r:id="rId19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99FF"/>
    <a:srgbClr val="66CCFF"/>
    <a:srgbClr val="0066FF"/>
    <a:srgbClr val="FF9933"/>
    <a:srgbClr val="FF9900"/>
    <a:srgbClr val="003399"/>
    <a:srgbClr val="FFFFFF"/>
    <a:srgbClr val="FF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3" autoAdjust="0"/>
  </p:normalViewPr>
  <p:slideViewPr>
    <p:cSldViewPr>
      <p:cViewPr>
        <p:scale>
          <a:sx n="70" d="100"/>
          <a:sy n="70" d="100"/>
        </p:scale>
        <p:origin x="-888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2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850" y="0"/>
            <a:ext cx="3062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62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850" y="9725025"/>
            <a:ext cx="3062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1671B25-0068-471A-B89A-9C2AF275E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72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0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00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0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FF48252-D92C-4C23-8C00-654D201D8B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047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474C-1FE5-48A3-8024-A42297ED00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1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09D6B-879B-4AAE-B0B2-FCF2836362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60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FBF7-FB86-41C4-9860-35B67627E2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76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CA0D-D712-4EEE-856B-60EE4D07F5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83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19086-2521-4D74-AD6E-C1C1309E8E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14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914F-DCE9-4D92-80D0-DBCC4C2F2E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9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1D33-CEF9-4F54-92ED-5DE036B3E6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74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50F2-4BC9-4C1A-A877-CCF3E1921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4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F4955-27A6-495D-9C4B-4567C8CEA7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92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DCD1-E2FF-42F1-B271-29B833A350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84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6A41B-B6F0-4DF8-AF1C-F4DAD6A5DB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21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pPr>
              <a:defRPr/>
            </a:pPr>
            <a:fld id="{BBA03B21-9A8B-4A4C-A91A-30168C23B9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r="1332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CasellaDiTesto 10"/>
          <p:cNvSpPr txBox="1">
            <a:spLocks noChangeArrowheads="1"/>
          </p:cNvSpPr>
          <p:nvPr/>
        </p:nvSpPr>
        <p:spPr bwMode="auto">
          <a:xfrm>
            <a:off x="4716463" y="2060575"/>
            <a:ext cx="42481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Microzonazione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sismica: </a:t>
            </a:r>
          </a:p>
          <a:p>
            <a:pPr lvl="0" algn="ctr"/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approcci, risultati e applicazioni dopo la sequenza sismica del 2016-2017 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Italia</a:t>
            </a:r>
          </a:p>
          <a:p>
            <a:pPr>
              <a:defRPr/>
            </a:pPr>
            <a:endParaRPr lang="it-IT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it-IT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it-IT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it-IT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Floriana </a:t>
            </a:r>
            <a:r>
              <a:rPr lang="it-IT" sz="2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Pergalani</a:t>
            </a:r>
            <a:endParaRPr lang="it-IT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1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Politecnico di Milano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Dipartimento </a:t>
            </a:r>
            <a:r>
              <a:rPr lang="it-IT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Ingegneria Civile e Ambientale</a:t>
            </a:r>
          </a:p>
          <a:p>
            <a:pPr>
              <a:defRPr/>
            </a:pPr>
            <a:endParaRPr lang="it-IT" sz="20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it-IT" sz="16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it-IT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</a:t>
            </a:r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loriana.pergalani@polimi.it</a:t>
            </a:r>
            <a:endParaRPr lang="it-IT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172405" y="1027543"/>
            <a:ext cx="5236086" cy="5166299"/>
            <a:chOff x="1765815" y="997716"/>
            <a:chExt cx="5236086" cy="51662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817" y="997716"/>
              <a:ext cx="5236084" cy="136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815" y="2404146"/>
              <a:ext cx="5236085" cy="1389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815" y="3846924"/>
              <a:ext cx="5236085" cy="13698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832" y="5280533"/>
              <a:ext cx="5232069" cy="8834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139"/>
          <a:stretch/>
        </p:blipFill>
        <p:spPr bwMode="auto">
          <a:xfrm>
            <a:off x="5594112" y="1110266"/>
            <a:ext cx="3399987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7"/>
          <a:stretch/>
        </p:blipFill>
        <p:spPr bwMode="auto">
          <a:xfrm>
            <a:off x="5585059" y="3714944"/>
            <a:ext cx="3315433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80754" y="-27384"/>
            <a:ext cx="863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9933"/>
                </a:solidFill>
              </a:rPr>
              <a:t>Modelli </a:t>
            </a:r>
            <a:r>
              <a:rPr lang="it-IT" sz="2800" b="1" dirty="0">
                <a:solidFill>
                  <a:srgbClr val="FF9933"/>
                </a:solidFill>
              </a:rPr>
              <a:t>geologici, geofisici e geotecnici e delle sezioni rappresentative</a:t>
            </a:r>
            <a:endParaRPr lang="it-IT" sz="28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pic>
        <p:nvPicPr>
          <p:cNvPr id="16" name="Immagin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52" y="1291854"/>
            <a:ext cx="2945219" cy="178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21" y="3325572"/>
            <a:ext cx="3014329" cy="215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7" y="1556792"/>
            <a:ext cx="5236084" cy="13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4" y="3709951"/>
            <a:ext cx="5236085" cy="138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66708" y="234226"/>
            <a:ext cx="863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9933"/>
                </a:solidFill>
              </a:rPr>
              <a:t>Definizione dei modelli</a:t>
            </a:r>
            <a:endParaRPr lang="it-IT" sz="28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232298" cy="190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3700130"/>
            <a:ext cx="3290774" cy="181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" y="1421970"/>
            <a:ext cx="5236085" cy="1369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" y="4005064"/>
            <a:ext cx="5232069" cy="883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66708" y="234226"/>
            <a:ext cx="863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9933"/>
                </a:solidFill>
              </a:rPr>
              <a:t>Definizione dei modelli</a:t>
            </a:r>
            <a:endParaRPr lang="it-IT" sz="28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</a:rPr>
              <a:t>Modellazione </a:t>
            </a:r>
            <a:r>
              <a:rPr lang="it-IT" sz="3200" b="1" dirty="0">
                <a:solidFill>
                  <a:srgbClr val="FF9933"/>
                </a:solidFill>
              </a:rPr>
              <a:t>numerica 1D e 2D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8366" y="1556792"/>
            <a:ext cx="8967267" cy="3557143"/>
            <a:chOff x="104614" y="1052736"/>
            <a:chExt cx="8967267" cy="355714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50"/>
            <a:stretch/>
          </p:blipFill>
          <p:spPr bwMode="auto">
            <a:xfrm>
              <a:off x="104614" y="1052736"/>
              <a:ext cx="8967267" cy="3554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Immagin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928" y="2621781"/>
              <a:ext cx="2995916" cy="194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1" t="27091" r="24823" b="36650"/>
            <a:stretch/>
          </p:blipFill>
          <p:spPr bwMode="auto">
            <a:xfrm>
              <a:off x="2267744" y="2575525"/>
              <a:ext cx="3159660" cy="2034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54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</a:rPr>
              <a:t>Modellazione </a:t>
            </a:r>
            <a:r>
              <a:rPr lang="it-IT" sz="3200" b="1" dirty="0">
                <a:solidFill>
                  <a:srgbClr val="FF9933"/>
                </a:solidFill>
              </a:rPr>
              <a:t>numerica 1D e 2D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07243" y="1484784"/>
            <a:ext cx="8786740" cy="3522037"/>
            <a:chOff x="180754" y="987083"/>
            <a:chExt cx="8786740" cy="352203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50"/>
            <a:stretch/>
          </p:blipFill>
          <p:spPr bwMode="auto">
            <a:xfrm>
              <a:off x="180754" y="987083"/>
              <a:ext cx="8786740" cy="3522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Immagine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510" y="2464051"/>
              <a:ext cx="3143225" cy="204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1" t="25475" r="25793" b="39250"/>
            <a:stretch/>
          </p:blipFill>
          <p:spPr bwMode="auto">
            <a:xfrm>
              <a:off x="2267744" y="2464051"/>
              <a:ext cx="3177766" cy="2045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0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</a:rPr>
              <a:t>Modellazione </a:t>
            </a:r>
            <a:r>
              <a:rPr lang="it-IT" sz="3200" b="1" dirty="0">
                <a:solidFill>
                  <a:srgbClr val="FF9933"/>
                </a:solidFill>
              </a:rPr>
              <a:t>numerica 1D e 2D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01936" y="1484784"/>
            <a:ext cx="8940128" cy="3384376"/>
            <a:chOff x="30549" y="1196752"/>
            <a:chExt cx="8940128" cy="33843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1" b="39283"/>
            <a:stretch/>
          </p:blipFill>
          <p:spPr bwMode="auto">
            <a:xfrm>
              <a:off x="30549" y="1196752"/>
              <a:ext cx="8940128" cy="338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Immagin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672" y="2573957"/>
              <a:ext cx="3027002" cy="196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3" t="25256" r="27412" b="39283"/>
            <a:stretch/>
          </p:blipFill>
          <p:spPr bwMode="auto">
            <a:xfrm>
              <a:off x="2051720" y="2563640"/>
              <a:ext cx="3177766" cy="20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7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</a:rPr>
              <a:t>Modellazione </a:t>
            </a:r>
            <a:r>
              <a:rPr lang="it-IT" sz="3200" b="1" dirty="0">
                <a:solidFill>
                  <a:srgbClr val="FF9933"/>
                </a:solidFill>
              </a:rPr>
              <a:t>numerica 1D e 2D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6212" y="1628800"/>
            <a:ext cx="8997861" cy="3456384"/>
            <a:chOff x="180753" y="1196752"/>
            <a:chExt cx="8997861" cy="345638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" b="38792"/>
            <a:stretch/>
          </p:blipFill>
          <p:spPr bwMode="auto">
            <a:xfrm>
              <a:off x="180753" y="1196752"/>
              <a:ext cx="8997861" cy="3456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Immagine 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626708"/>
              <a:ext cx="3003899" cy="195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1" t="25519" r="29044" b="38792"/>
            <a:stretch/>
          </p:blipFill>
          <p:spPr bwMode="auto">
            <a:xfrm>
              <a:off x="2195736" y="2606643"/>
              <a:ext cx="3159659" cy="2035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7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601943" y="987083"/>
            <a:ext cx="7925372" cy="5242126"/>
            <a:chOff x="601943" y="930509"/>
            <a:chExt cx="7925372" cy="5298700"/>
          </a:xfrm>
        </p:grpSpPr>
        <p:pic>
          <p:nvPicPr>
            <p:cNvPr id="9" name="Immagine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43" y="930509"/>
              <a:ext cx="7925372" cy="5298700"/>
            </a:xfrm>
            <a:prstGeom prst="rect">
              <a:avLst/>
            </a:prstGeom>
          </p:spPr>
        </p:pic>
        <p:pic>
          <p:nvPicPr>
            <p:cNvPr id="10" name="Immagine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044" y="4704026"/>
              <a:ext cx="1777667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1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044" y="3584749"/>
              <a:ext cx="1780041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magine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044" y="2498708"/>
              <a:ext cx="1780041" cy="993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magine 12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044" y="1398494"/>
              <a:ext cx="1777668" cy="1036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CasellaDiTesto 13"/>
          <p:cNvSpPr txBox="1"/>
          <p:nvPr/>
        </p:nvSpPr>
        <p:spPr>
          <a:xfrm>
            <a:off x="107504" y="4462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9933"/>
                </a:solidFill>
              </a:rPr>
              <a:t>Costruzione </a:t>
            </a:r>
            <a:r>
              <a:rPr lang="it-IT" sz="2800" b="1" dirty="0">
                <a:solidFill>
                  <a:srgbClr val="FF9933"/>
                </a:solidFill>
              </a:rPr>
              <a:t>delle mappe di </a:t>
            </a:r>
            <a:r>
              <a:rPr lang="it-IT" sz="2800" b="1" dirty="0" smtClean="0">
                <a:solidFill>
                  <a:srgbClr val="FF9933"/>
                </a:solidFill>
              </a:rPr>
              <a:t>MS3 e spettri di risposta</a:t>
            </a:r>
            <a:endParaRPr lang="it-IT" sz="28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07504" y="18864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9933"/>
                </a:solidFill>
              </a:rPr>
              <a:t>Uso dei risultati in fase </a:t>
            </a:r>
            <a:r>
              <a:rPr lang="it-IT" sz="2800" b="1" dirty="0" err="1" smtClean="0">
                <a:solidFill>
                  <a:srgbClr val="FF9933"/>
                </a:solidFill>
              </a:rPr>
              <a:t>pianificatoria</a:t>
            </a:r>
            <a:r>
              <a:rPr lang="it-IT" sz="2800" b="1" dirty="0" smtClean="0">
                <a:solidFill>
                  <a:srgbClr val="FF9933"/>
                </a:solidFill>
              </a:rPr>
              <a:t> e progettuale</a:t>
            </a:r>
            <a:endParaRPr lang="it-IT" sz="28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5516" y="112474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b="1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Pianificatoria</a:t>
            </a:r>
            <a:r>
              <a:rPr lang="it-IT" sz="1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just"/>
            <a:endParaRPr lang="it-IT" sz="12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Uso delle mappe di Fa per orientare le destinazioni di uso</a:t>
            </a:r>
          </a:p>
          <a:p>
            <a:pPr algn="just"/>
            <a:endParaRPr lang="it-IT" sz="12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endParaRPr lang="it-IT" sz="12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endParaRPr lang="it-IT" sz="12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sz="1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Progettuale:</a:t>
            </a:r>
          </a:p>
          <a:p>
            <a:pPr algn="just"/>
            <a:endParaRPr lang="it-IT" sz="12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Confronto tra lo spettro MS3 regolarizzato e NTC nell’area del manufatto, nei periodi di interesse del manufatto.</a:t>
            </a:r>
          </a:p>
          <a:p>
            <a:pPr algn="just"/>
            <a:endParaRPr lang="it-IT" sz="12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In 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questo intervallo dovranno essere valutate le seguenti due condizioni: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lo spettro di MS3 supera puntualmente in misura maggiore del 30% lo spettro semplificato di norma;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l’integrale dello spettro di MS3 è superiore del 20% rispetto al corrispondente integrale dello spettro semplificato di norma</a:t>
            </a:r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it-IT" sz="12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Se nessuna delle due condizioni è verificata, è possibile utilizzare l’approccio semplificato </a:t>
            </a:r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NTC. </a:t>
            </a:r>
          </a:p>
          <a:p>
            <a:pPr algn="just"/>
            <a:endParaRPr lang="it-IT" sz="12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In alternativa il 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progettista, utilizzando i risultati della MS3, dovrà procedere a definire gli approfondimenti geologici, geofisici e geotecnici necessari </a:t>
            </a:r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 dovrà 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valutare le condizioni di applicabilità dell’approccio semplificato della normativa e, nel caso, giustificarne </a:t>
            </a:r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l’adozione. </a:t>
            </a:r>
          </a:p>
          <a:p>
            <a:pPr algn="just"/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In 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caso contrario, il progettista dovrà necessariamente procedere con un’analisi di </a:t>
            </a:r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RSL monodimensionale 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(1D) o bidimensionale (2D), in base alle caratteristiche del sito. </a:t>
            </a:r>
            <a:endParaRPr lang="it-IT" sz="12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endParaRPr lang="it-IT" sz="12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Infine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gli 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spettri di risposta elastici prodotti dallo studio di MS3 </a:t>
            </a:r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regolarizzati possono 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essere usati nella progettazione qualora vengano ritenuti più affidabili di quelli risultanti dall’analisi di </a:t>
            </a:r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RSL 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condotti con metodi standard (</a:t>
            </a:r>
            <a:r>
              <a:rPr lang="it-IT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1D) </a:t>
            </a:r>
            <a:r>
              <a:rPr lang="it-IT" sz="1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e in ogni caso più conservativi di quelli dell’approccio semplificato. 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7942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3999" cy="96756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00"/>
                </a:solidFill>
                <a:cs typeface="Arial" panose="020B0604020202020204" pitchFamily="34" charset="0"/>
              </a:rPr>
              <a:t>Procedure e Metodologie</a:t>
            </a:r>
            <a:endParaRPr lang="it-IT" sz="3200" b="1" dirty="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0754" y="1196752"/>
            <a:ext cx="875059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Procedure finalizzate </a:t>
            </a:r>
            <a:r>
              <a:rPr lang="it-IT" sz="24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alla predisposizione di mappe di </a:t>
            </a:r>
            <a:r>
              <a:rPr lang="it-IT" sz="2400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Microzonazione</a:t>
            </a:r>
            <a:r>
              <a:rPr lang="it-IT" sz="24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Sismica di livello 3 (MS3) (ICMS, 2008).</a:t>
            </a:r>
          </a:p>
          <a:p>
            <a:pPr algn="just"/>
            <a:endParaRPr lang="it-IT" sz="10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sz="24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Il percorso metodologico ha previsto diversi passi che possono essere così </a:t>
            </a:r>
            <a:r>
              <a:rPr lang="it-IT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riassunti:</a:t>
            </a:r>
          </a:p>
          <a:p>
            <a:pPr algn="just"/>
            <a:endParaRPr lang="it-IT" sz="24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individuazione degli input sismici;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campagna </a:t>
            </a:r>
            <a:r>
              <a:rPr lang="it-IT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di rilievi geologici e </a:t>
            </a:r>
            <a:r>
              <a:rPr lang="it-IT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geomorfologici;</a:t>
            </a:r>
            <a:endParaRPr lang="it-IT" sz="20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campagna di misure geofisiche sia attive sia </a:t>
            </a:r>
            <a:r>
              <a:rPr lang="it-IT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passive;</a:t>
            </a:r>
            <a:endParaRPr lang="it-IT" sz="20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campagna di indagini geotecniche in situ e di </a:t>
            </a:r>
            <a:r>
              <a:rPr lang="it-IT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laboratorio;</a:t>
            </a:r>
            <a:endParaRPr lang="it-IT" sz="20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costruzione dei modelli geologici, geofisici e geotecnici e delle sezioni rappresentative;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modellazione </a:t>
            </a:r>
            <a:r>
              <a:rPr lang="it-IT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numerica 1D e 2D in corrispondenza delle sezioni </a:t>
            </a:r>
            <a:r>
              <a:rPr lang="it-IT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rappresentative </a:t>
            </a:r>
            <a:endParaRPr lang="it-IT" sz="20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costruzione delle mappe </a:t>
            </a:r>
            <a:r>
              <a:rPr lang="it-IT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MS3 e spettri di risposta in accelerazione.</a:t>
            </a:r>
            <a:endParaRPr lang="it-IT" sz="20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r="27639" b="67023"/>
          <a:stretch/>
        </p:blipFill>
        <p:spPr bwMode="auto">
          <a:xfrm>
            <a:off x="344030" y="1849063"/>
            <a:ext cx="3843644" cy="3076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9"/>
          <a:stretch/>
        </p:blipFill>
        <p:spPr bwMode="auto">
          <a:xfrm>
            <a:off x="4238778" y="1258432"/>
            <a:ext cx="4494164" cy="4590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9933"/>
                </a:solidFill>
              </a:rPr>
              <a:t>I</a:t>
            </a:r>
            <a:r>
              <a:rPr lang="it-IT" sz="3200" b="1" dirty="0" smtClean="0">
                <a:solidFill>
                  <a:srgbClr val="FF9933"/>
                </a:solidFill>
              </a:rPr>
              <a:t>nput </a:t>
            </a:r>
            <a:r>
              <a:rPr lang="it-IT" sz="3200" b="1" dirty="0">
                <a:solidFill>
                  <a:srgbClr val="FF9933"/>
                </a:solidFill>
              </a:rPr>
              <a:t>sismici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5" y="3025848"/>
            <a:ext cx="3558327" cy="2923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1" y="1281184"/>
            <a:ext cx="4238489" cy="1432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22" y="1255260"/>
            <a:ext cx="4199343" cy="1568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60" y="3121903"/>
            <a:ext cx="22606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86" y="3306053"/>
            <a:ext cx="2349500" cy="248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0754" y="99512"/>
            <a:ext cx="907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</a:rPr>
              <a:t>Rilievi </a:t>
            </a:r>
            <a:r>
              <a:rPr lang="it-IT" sz="3200" b="1" dirty="0">
                <a:solidFill>
                  <a:srgbClr val="FF9933"/>
                </a:solidFill>
              </a:rPr>
              <a:t>geologici e geomorfologici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5" y="1432297"/>
            <a:ext cx="6836732" cy="482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6271" y="930509"/>
            <a:ext cx="8424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</a:t>
            </a:r>
            <a:r>
              <a:rPr lang="it-IT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. 8 indagini HVSR, utilizzando sismometri a 3 componenti </a:t>
            </a:r>
            <a:r>
              <a:rPr lang="it-IT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Trillium</a:t>
            </a:r>
            <a:r>
              <a:rPr lang="it-IT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Compact della </a:t>
            </a:r>
            <a:r>
              <a:rPr lang="it-IT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Nanometrics</a:t>
            </a:r>
            <a:r>
              <a:rPr lang="it-IT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(20 s</a:t>
            </a:r>
            <a:r>
              <a:rPr lang="it-IT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)</a:t>
            </a:r>
            <a:endParaRPr lang="it-IT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magine 5" descr="Y:\Evento_sismico_24-08-2016\01MACROAREA3-AMATRICE\04GdL_CARATTERIZZAZIONE\02GdL_CAMPAGNA-GEOFISICA\03Campagna1\03-SCAI_28-09\HVSR\ip18\WP_20160928_0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15" y="1432297"/>
            <a:ext cx="1670685" cy="2228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Immagine 6" descr="Y:\Evento_sismico_24-08-2016\01MACROAREA3-AMATRICE\04GdL_CARATTERIZZAZIONE\02GdL_CAMPAGNA-GEOFISICA\03Campagna1\03-SCAI_28-09\HVSR\ip15\P_20160928_1329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15" y="3845573"/>
            <a:ext cx="1656080" cy="220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</a:rPr>
              <a:t>Misure </a:t>
            </a:r>
            <a:r>
              <a:rPr lang="it-IT" sz="3200" b="1" dirty="0">
                <a:solidFill>
                  <a:srgbClr val="FF9933"/>
                </a:solidFill>
              </a:rPr>
              <a:t>geofisiche sia attive sia passive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5" y="1351508"/>
            <a:ext cx="6336354" cy="346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80754" y="1028343"/>
            <a:ext cx="8825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</a:t>
            </a:r>
            <a:r>
              <a:rPr lang="it-IT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. 1 indagini di sismica a rifrazione in onde P, utilizzando 24 geofoni verticali, risonanza </a:t>
            </a:r>
            <a:r>
              <a:rPr lang="it-IT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4.5Hz</a:t>
            </a:r>
            <a:endParaRPr lang="it-IT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66080"/>
              </p:ext>
            </p:extLst>
          </p:nvPr>
        </p:nvGraphicFramePr>
        <p:xfrm>
          <a:off x="180754" y="4871763"/>
          <a:ext cx="6459220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180"/>
                <a:gridCol w="1889760"/>
                <a:gridCol w="1889760"/>
                <a:gridCol w="16205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Unità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Profondità (m)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Spessore (m)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</a:t>
                      </a:r>
                      <a:r>
                        <a:rPr lang="it-IT" sz="1200" baseline="-25000">
                          <a:effectLst/>
                        </a:rPr>
                        <a:t>P</a:t>
                      </a:r>
                      <a:r>
                        <a:rPr lang="it-IT" sz="1200">
                          <a:effectLst/>
                        </a:rPr>
                        <a:t> (m/s)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2 - 3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2 - 3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300-500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5 - 7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3 - 4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700-1000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9 - 12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4 - 5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1200-1600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15 - 18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6 - 7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1600-2200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&gt; 18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2200-2700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Immagine 6" descr="Y:\Evento_sismico_24-08-2016\01MACROAREA3-AMATRICE\04GdL_CARATTERIZZAZIONE\02GdL_CAMPAGNA-GEOFISICA\03Campagna1\03-SCAI_28-09\MASW\FOTO\WP_20160928_0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73" y="1747318"/>
            <a:ext cx="2297367" cy="2835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</a:rPr>
              <a:t>Misure </a:t>
            </a:r>
            <a:r>
              <a:rPr lang="it-IT" sz="3200" b="1" dirty="0">
                <a:solidFill>
                  <a:srgbClr val="FF9933"/>
                </a:solidFill>
              </a:rPr>
              <a:t>geofisiche sia attive sia passive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9" y="1463971"/>
            <a:ext cx="6462967" cy="3252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04038" y="1013158"/>
            <a:ext cx="710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</a:t>
            </a:r>
            <a:r>
              <a:rPr lang="it-IT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. 1 indagini MASW, utilizzando 24 geofoni verticali, risonanza </a:t>
            </a:r>
            <a:r>
              <a:rPr lang="it-IT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4.5Hz</a:t>
            </a:r>
            <a:endParaRPr lang="it-IT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04902"/>
              </p:ext>
            </p:extLst>
          </p:nvPr>
        </p:nvGraphicFramePr>
        <p:xfrm>
          <a:off x="171117" y="4947681"/>
          <a:ext cx="5196840" cy="1078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010"/>
                <a:gridCol w="1170305"/>
                <a:gridCol w="1169670"/>
                <a:gridCol w="1170305"/>
                <a:gridCol w="7175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Sismo-strato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Unità geofisica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Unità geologica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Spessore (m)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</a:t>
                      </a:r>
                      <a:r>
                        <a:rPr lang="it-IT" sz="1200" baseline="-25000">
                          <a:effectLst/>
                        </a:rPr>
                        <a:t>S</a:t>
                      </a:r>
                      <a:r>
                        <a:rPr lang="it-IT" sz="1200">
                          <a:effectLst/>
                        </a:rPr>
                        <a:t> (m/s)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U1a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UASs_1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190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U4a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LAGp_1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4.1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428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3-4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U4b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LAGp_2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12.0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664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U5a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LAGa_1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950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Immagine 6" descr="Y:\Evento_sismico_24-08-2016\01MACROAREA3-AMATRICE\04GdL_CARATTERIZZAZIONE\02GdL_CAMPAGNA-GEOFISICA\03Campagna1\03-SCAI_28-09\MASW\FOTO\WP_20160928_0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68" y="2634545"/>
            <a:ext cx="2463188" cy="3454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</a:rPr>
              <a:t>Misure </a:t>
            </a:r>
            <a:r>
              <a:rPr lang="it-IT" sz="3200" b="1" dirty="0">
                <a:solidFill>
                  <a:srgbClr val="FF9933"/>
                </a:solidFill>
              </a:rPr>
              <a:t>geofisiche sia attive sia passive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7" y="1050457"/>
            <a:ext cx="3552400" cy="5050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Y:\Evento_sismico_24-08-2016\01MACROAREA3-AMATRICE\05GDL_GEOTECNICA\DH\DH_CNR_IGAG\DH_SCAI\profilo_VS_SCA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0131"/>
            <a:ext cx="3511708" cy="50111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0754" y="99512"/>
            <a:ext cx="86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</a:rPr>
              <a:t>Indagini </a:t>
            </a:r>
            <a:r>
              <a:rPr lang="it-IT" sz="3200" b="1" dirty="0">
                <a:solidFill>
                  <a:srgbClr val="FF9933"/>
                </a:solidFill>
              </a:rPr>
              <a:t>geotecniche in situ e di laboratorio</a:t>
            </a:r>
            <a:endParaRPr lang="it-IT" sz="32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8"/>
            <a:ext cx="9143999" cy="9675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7161" r="-1545" b="1264"/>
          <a:stretch/>
        </p:blipFill>
        <p:spPr bwMode="auto">
          <a:xfrm>
            <a:off x="386201" y="996345"/>
            <a:ext cx="8638440" cy="5214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80754" y="-27384"/>
            <a:ext cx="863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9933"/>
                </a:solidFill>
              </a:rPr>
              <a:t>Modelli </a:t>
            </a:r>
            <a:r>
              <a:rPr lang="it-IT" sz="2800" b="1" dirty="0">
                <a:solidFill>
                  <a:srgbClr val="FF9933"/>
                </a:solidFill>
              </a:rPr>
              <a:t>geologici, geofisici e geotecnici e delle sezioni rappresentative</a:t>
            </a:r>
            <a:endParaRPr lang="it-IT" sz="2800" b="1" dirty="0"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0066"/>
      </a:dk1>
      <a:lt1>
        <a:srgbClr val="CCCCFF"/>
      </a:lt1>
      <a:dk2>
        <a:srgbClr val="000066"/>
      </a:dk2>
      <a:lt2>
        <a:srgbClr val="000066"/>
      </a:lt2>
      <a:accent1>
        <a:srgbClr val="00CC99"/>
      </a:accent1>
      <a:accent2>
        <a:srgbClr val="3333CC"/>
      </a:accent2>
      <a:accent3>
        <a:srgbClr val="E2E2FF"/>
      </a:accent3>
      <a:accent4>
        <a:srgbClr val="0000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8029</TotalTime>
  <Words>575</Words>
  <Application>Microsoft Office PowerPoint</Application>
  <PresentationFormat>Presentazione su schermo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DATI GEOLOGICI DI BASE PER LA VALUTAZIONE DELL’AMPLIFICAZIONE LOCALE</dc:title>
  <dc:creator>floriana</dc:creator>
  <cp:lastModifiedBy>floriana</cp:lastModifiedBy>
  <cp:revision>481</cp:revision>
  <cp:lastPrinted>2000-09-07T17:21:28Z</cp:lastPrinted>
  <dcterms:created xsi:type="dcterms:W3CDTF">2000-04-11T15:36:56Z</dcterms:created>
  <dcterms:modified xsi:type="dcterms:W3CDTF">2018-11-05T14:22:54Z</dcterms:modified>
</cp:coreProperties>
</file>