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handoutMasterIdLst>
    <p:handoutMasterId r:id="rId28"/>
  </p:handoutMasterIdLst>
  <p:sldIdLst>
    <p:sldId id="256" r:id="rId2"/>
    <p:sldId id="320" r:id="rId3"/>
    <p:sldId id="321" r:id="rId4"/>
    <p:sldId id="322" r:id="rId5"/>
    <p:sldId id="323" r:id="rId6"/>
    <p:sldId id="324" r:id="rId7"/>
    <p:sldId id="325"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3" r:id="rId25"/>
    <p:sldId id="342" r:id="rId26"/>
  </p:sldIdLst>
  <p:sldSz cx="9144000" cy="6858000" type="screen4x3"/>
  <p:notesSz cx="6797675" cy="9926638"/>
  <p:defaultTextStyle>
    <a:defPPr>
      <a:defRPr lang="it-IT"/>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DEDEDE"/>
    <a:srgbClr val="CDCDCD"/>
    <a:srgbClr val="BEBEBE"/>
    <a:srgbClr val="B2B2B2"/>
    <a:srgbClr val="A3A3A3"/>
    <a:srgbClr val="F8F8F8"/>
    <a:srgbClr val="B4B4B4"/>
    <a:srgbClr val="5F5F5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433" autoAdjust="0"/>
  </p:normalViewPr>
  <p:slideViewPr>
    <p:cSldViewPr>
      <p:cViewPr varScale="1">
        <p:scale>
          <a:sx n="104" d="100"/>
          <a:sy n="104" d="100"/>
        </p:scale>
        <p:origin x="996"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26532"/>
    </p:cViewPr>
  </p:sorterViewPr>
  <p:notesViewPr>
    <p:cSldViewPr>
      <p:cViewPr varScale="1">
        <p:scale>
          <a:sx n="73" d="100"/>
          <a:sy n="73" d="100"/>
        </p:scale>
        <p:origin x="3192"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bwMode="auto">
          <a:xfrm>
            <a:off x="0" y="0"/>
            <a:ext cx="2945862" cy="495793"/>
          </a:xfrm>
          <a:prstGeom prst="rect">
            <a:avLst/>
          </a:prstGeom>
          <a:noFill/>
          <a:ln w="9525">
            <a:noFill/>
            <a:miter lim="800000"/>
            <a:headEnd/>
            <a:tailEnd/>
          </a:ln>
          <a:effectLst/>
        </p:spPr>
        <p:txBody>
          <a:bodyPr vert="horz" wrap="square" lIns="90638" tIns="45320" rIns="90638" bIns="45320" numCol="1" anchor="t" anchorCtr="0" compatLnSpc="1">
            <a:prstTxWarp prst="textNoShape">
              <a:avLst/>
            </a:prstTxWarp>
          </a:bodyPr>
          <a:lstStyle>
            <a:lvl1pPr defTabSz="906719">
              <a:defRPr sz="1200"/>
            </a:lvl1pPr>
          </a:lstStyle>
          <a:p>
            <a:pPr>
              <a:defRPr/>
            </a:pPr>
            <a:endParaRPr lang="it-IT"/>
          </a:p>
        </p:txBody>
      </p:sp>
      <p:sp>
        <p:nvSpPr>
          <p:cNvPr id="110595" name="Rectangle 3"/>
          <p:cNvSpPr>
            <a:spLocks noGrp="1" noChangeArrowheads="1"/>
          </p:cNvSpPr>
          <p:nvPr>
            <p:ph type="dt" sz="quarter" idx="1"/>
          </p:nvPr>
        </p:nvSpPr>
        <p:spPr bwMode="auto">
          <a:xfrm>
            <a:off x="3851814" y="0"/>
            <a:ext cx="2945862" cy="495793"/>
          </a:xfrm>
          <a:prstGeom prst="rect">
            <a:avLst/>
          </a:prstGeom>
          <a:noFill/>
          <a:ln w="9525">
            <a:noFill/>
            <a:miter lim="800000"/>
            <a:headEnd/>
            <a:tailEnd/>
          </a:ln>
          <a:effectLst/>
        </p:spPr>
        <p:txBody>
          <a:bodyPr vert="horz" wrap="square" lIns="90638" tIns="45320" rIns="90638" bIns="45320" numCol="1" anchor="t" anchorCtr="0" compatLnSpc="1">
            <a:prstTxWarp prst="textNoShape">
              <a:avLst/>
            </a:prstTxWarp>
          </a:bodyPr>
          <a:lstStyle>
            <a:lvl1pPr algn="r" defTabSz="906719">
              <a:defRPr sz="1200"/>
            </a:lvl1pPr>
          </a:lstStyle>
          <a:p>
            <a:pPr>
              <a:defRPr/>
            </a:pPr>
            <a:endParaRPr lang="it-IT"/>
          </a:p>
        </p:txBody>
      </p:sp>
      <p:sp>
        <p:nvSpPr>
          <p:cNvPr id="110596" name="Rectangle 4"/>
          <p:cNvSpPr>
            <a:spLocks noGrp="1" noChangeArrowheads="1"/>
          </p:cNvSpPr>
          <p:nvPr>
            <p:ph type="ftr" sz="quarter" idx="2"/>
          </p:nvPr>
        </p:nvSpPr>
        <p:spPr bwMode="auto">
          <a:xfrm>
            <a:off x="0" y="9430845"/>
            <a:ext cx="2945862" cy="495793"/>
          </a:xfrm>
          <a:prstGeom prst="rect">
            <a:avLst/>
          </a:prstGeom>
          <a:noFill/>
          <a:ln w="9525">
            <a:noFill/>
            <a:miter lim="800000"/>
            <a:headEnd/>
            <a:tailEnd/>
          </a:ln>
          <a:effectLst/>
        </p:spPr>
        <p:txBody>
          <a:bodyPr vert="horz" wrap="square" lIns="90638" tIns="45320" rIns="90638" bIns="45320" numCol="1" anchor="b" anchorCtr="0" compatLnSpc="1">
            <a:prstTxWarp prst="textNoShape">
              <a:avLst/>
            </a:prstTxWarp>
          </a:bodyPr>
          <a:lstStyle>
            <a:lvl1pPr defTabSz="906719">
              <a:defRPr sz="1200"/>
            </a:lvl1pPr>
          </a:lstStyle>
          <a:p>
            <a:pPr>
              <a:defRPr/>
            </a:pPr>
            <a:endParaRPr lang="it-IT"/>
          </a:p>
        </p:txBody>
      </p:sp>
      <p:sp>
        <p:nvSpPr>
          <p:cNvPr id="110597" name="Rectangle 5"/>
          <p:cNvSpPr>
            <a:spLocks noGrp="1" noChangeArrowheads="1"/>
          </p:cNvSpPr>
          <p:nvPr>
            <p:ph type="sldNum" sz="quarter" idx="3"/>
          </p:nvPr>
        </p:nvSpPr>
        <p:spPr bwMode="auto">
          <a:xfrm>
            <a:off x="3851814" y="9430845"/>
            <a:ext cx="2945862" cy="495793"/>
          </a:xfrm>
          <a:prstGeom prst="rect">
            <a:avLst/>
          </a:prstGeom>
          <a:noFill/>
          <a:ln w="9525">
            <a:noFill/>
            <a:miter lim="800000"/>
            <a:headEnd/>
            <a:tailEnd/>
          </a:ln>
          <a:effectLst/>
        </p:spPr>
        <p:txBody>
          <a:bodyPr vert="horz" wrap="square" lIns="90638" tIns="45320" rIns="90638" bIns="45320" numCol="1" anchor="b" anchorCtr="0" compatLnSpc="1">
            <a:prstTxWarp prst="textNoShape">
              <a:avLst/>
            </a:prstTxWarp>
          </a:bodyPr>
          <a:lstStyle>
            <a:lvl1pPr algn="r" defTabSz="906719">
              <a:defRPr sz="1200"/>
            </a:lvl1pPr>
          </a:lstStyle>
          <a:p>
            <a:pPr>
              <a:defRPr/>
            </a:pPr>
            <a:fld id="{17AD6DC0-7987-48F4-B05E-6C3C4D8C822E}" type="slidenum">
              <a:rPr lang="it-IT"/>
              <a:pPr>
                <a:defRPr/>
              </a:pPr>
              <a:t>‹N›</a:t>
            </a:fld>
            <a:endParaRPr lang="it-IT"/>
          </a:p>
        </p:txBody>
      </p:sp>
    </p:spTree>
    <p:extLst>
      <p:ext uri="{BB962C8B-B14F-4D97-AF65-F5344CB8AC3E}">
        <p14:creationId xmlns:p14="http://schemas.microsoft.com/office/powerpoint/2010/main" val="22498887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45862" cy="495793"/>
          </a:xfrm>
          <a:prstGeom prst="rect">
            <a:avLst/>
          </a:prstGeom>
          <a:noFill/>
          <a:ln w="9525">
            <a:noFill/>
            <a:miter lim="800000"/>
            <a:headEnd/>
            <a:tailEnd/>
          </a:ln>
          <a:effectLst/>
        </p:spPr>
        <p:txBody>
          <a:bodyPr vert="horz" wrap="square" lIns="90638" tIns="45320" rIns="90638" bIns="45320" numCol="1" anchor="t" anchorCtr="0" compatLnSpc="1">
            <a:prstTxWarp prst="textNoShape">
              <a:avLst/>
            </a:prstTxWarp>
          </a:bodyPr>
          <a:lstStyle>
            <a:lvl1pPr defTabSz="906719">
              <a:defRPr sz="1200"/>
            </a:lvl1pPr>
          </a:lstStyle>
          <a:p>
            <a:pPr>
              <a:defRPr/>
            </a:pPr>
            <a:endParaRPr lang="it-IT"/>
          </a:p>
        </p:txBody>
      </p:sp>
      <p:sp>
        <p:nvSpPr>
          <p:cNvPr id="35843" name="Rectangle 3"/>
          <p:cNvSpPr>
            <a:spLocks noGrp="1" noChangeArrowheads="1"/>
          </p:cNvSpPr>
          <p:nvPr>
            <p:ph type="dt" idx="1"/>
          </p:nvPr>
        </p:nvSpPr>
        <p:spPr bwMode="auto">
          <a:xfrm>
            <a:off x="3851814" y="0"/>
            <a:ext cx="2945862" cy="495793"/>
          </a:xfrm>
          <a:prstGeom prst="rect">
            <a:avLst/>
          </a:prstGeom>
          <a:noFill/>
          <a:ln w="9525">
            <a:noFill/>
            <a:miter lim="800000"/>
            <a:headEnd/>
            <a:tailEnd/>
          </a:ln>
          <a:effectLst/>
        </p:spPr>
        <p:txBody>
          <a:bodyPr vert="horz" wrap="square" lIns="90638" tIns="45320" rIns="90638" bIns="45320" numCol="1" anchor="t" anchorCtr="0" compatLnSpc="1">
            <a:prstTxWarp prst="textNoShape">
              <a:avLst/>
            </a:prstTxWarp>
          </a:bodyPr>
          <a:lstStyle>
            <a:lvl1pPr algn="r" defTabSz="906719">
              <a:defRPr sz="1200"/>
            </a:lvl1pPr>
          </a:lstStyle>
          <a:p>
            <a:pPr>
              <a:defRPr/>
            </a:pPr>
            <a:endParaRPr lang="it-IT"/>
          </a:p>
        </p:txBody>
      </p:sp>
      <p:sp>
        <p:nvSpPr>
          <p:cNvPr id="23556"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905952" y="4716193"/>
            <a:ext cx="4985772" cy="4466755"/>
          </a:xfrm>
          <a:prstGeom prst="rect">
            <a:avLst/>
          </a:prstGeom>
          <a:noFill/>
          <a:ln w="9525">
            <a:noFill/>
            <a:miter lim="800000"/>
            <a:headEnd/>
            <a:tailEnd/>
          </a:ln>
          <a:effectLst/>
        </p:spPr>
        <p:txBody>
          <a:bodyPr vert="horz" wrap="square" lIns="90638" tIns="45320" rIns="90638" bIns="453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35846" name="Rectangle 6"/>
          <p:cNvSpPr>
            <a:spLocks noGrp="1" noChangeArrowheads="1"/>
          </p:cNvSpPr>
          <p:nvPr>
            <p:ph type="ftr" sz="quarter" idx="4"/>
          </p:nvPr>
        </p:nvSpPr>
        <p:spPr bwMode="auto">
          <a:xfrm>
            <a:off x="0" y="9430845"/>
            <a:ext cx="2945862" cy="495793"/>
          </a:xfrm>
          <a:prstGeom prst="rect">
            <a:avLst/>
          </a:prstGeom>
          <a:noFill/>
          <a:ln w="9525">
            <a:noFill/>
            <a:miter lim="800000"/>
            <a:headEnd/>
            <a:tailEnd/>
          </a:ln>
          <a:effectLst/>
        </p:spPr>
        <p:txBody>
          <a:bodyPr vert="horz" wrap="square" lIns="90638" tIns="45320" rIns="90638" bIns="45320" numCol="1" anchor="b" anchorCtr="0" compatLnSpc="1">
            <a:prstTxWarp prst="textNoShape">
              <a:avLst/>
            </a:prstTxWarp>
          </a:bodyPr>
          <a:lstStyle>
            <a:lvl1pPr defTabSz="906719">
              <a:defRPr sz="1200"/>
            </a:lvl1pPr>
          </a:lstStyle>
          <a:p>
            <a:pPr>
              <a:defRPr/>
            </a:pPr>
            <a:endParaRPr lang="it-IT"/>
          </a:p>
        </p:txBody>
      </p:sp>
      <p:sp>
        <p:nvSpPr>
          <p:cNvPr id="35847" name="Rectangle 7"/>
          <p:cNvSpPr>
            <a:spLocks noGrp="1" noChangeArrowheads="1"/>
          </p:cNvSpPr>
          <p:nvPr>
            <p:ph type="sldNum" sz="quarter" idx="5"/>
          </p:nvPr>
        </p:nvSpPr>
        <p:spPr bwMode="auto">
          <a:xfrm>
            <a:off x="3851814" y="9430845"/>
            <a:ext cx="2945862" cy="495793"/>
          </a:xfrm>
          <a:prstGeom prst="rect">
            <a:avLst/>
          </a:prstGeom>
          <a:noFill/>
          <a:ln w="9525">
            <a:noFill/>
            <a:miter lim="800000"/>
            <a:headEnd/>
            <a:tailEnd/>
          </a:ln>
          <a:effectLst/>
        </p:spPr>
        <p:txBody>
          <a:bodyPr vert="horz" wrap="square" lIns="90638" tIns="45320" rIns="90638" bIns="45320" numCol="1" anchor="b" anchorCtr="0" compatLnSpc="1">
            <a:prstTxWarp prst="textNoShape">
              <a:avLst/>
            </a:prstTxWarp>
          </a:bodyPr>
          <a:lstStyle>
            <a:lvl1pPr algn="r" defTabSz="906719">
              <a:defRPr sz="1200"/>
            </a:lvl1pPr>
          </a:lstStyle>
          <a:p>
            <a:pPr>
              <a:defRPr/>
            </a:pPr>
            <a:fld id="{32C894AD-2FD7-4DFA-A22B-813500FC9DBE}" type="slidenum">
              <a:rPr lang="it-IT"/>
              <a:pPr>
                <a:defRPr/>
              </a:pPr>
              <a:t>‹N›</a:t>
            </a:fld>
            <a:endParaRPr lang="it-IT"/>
          </a:p>
        </p:txBody>
      </p:sp>
    </p:spTree>
    <p:extLst>
      <p:ext uri="{BB962C8B-B14F-4D97-AF65-F5344CB8AC3E}">
        <p14:creationId xmlns:p14="http://schemas.microsoft.com/office/powerpoint/2010/main" val="2242742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1</a:t>
            </a:fld>
            <a:endParaRPr lang="it-IT"/>
          </a:p>
        </p:txBody>
      </p:sp>
    </p:spTree>
    <p:extLst>
      <p:ext uri="{BB962C8B-B14F-4D97-AF65-F5344CB8AC3E}">
        <p14:creationId xmlns:p14="http://schemas.microsoft.com/office/powerpoint/2010/main" val="2590006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10</a:t>
            </a:fld>
            <a:endParaRPr lang="it-IT"/>
          </a:p>
        </p:txBody>
      </p:sp>
    </p:spTree>
    <p:extLst>
      <p:ext uri="{BB962C8B-B14F-4D97-AF65-F5344CB8AC3E}">
        <p14:creationId xmlns:p14="http://schemas.microsoft.com/office/powerpoint/2010/main" val="667426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11</a:t>
            </a:fld>
            <a:endParaRPr lang="it-IT"/>
          </a:p>
        </p:txBody>
      </p:sp>
    </p:spTree>
    <p:extLst>
      <p:ext uri="{BB962C8B-B14F-4D97-AF65-F5344CB8AC3E}">
        <p14:creationId xmlns:p14="http://schemas.microsoft.com/office/powerpoint/2010/main" val="2458829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12</a:t>
            </a:fld>
            <a:endParaRPr lang="it-IT"/>
          </a:p>
        </p:txBody>
      </p:sp>
    </p:spTree>
    <p:extLst>
      <p:ext uri="{BB962C8B-B14F-4D97-AF65-F5344CB8AC3E}">
        <p14:creationId xmlns:p14="http://schemas.microsoft.com/office/powerpoint/2010/main" val="2710284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13</a:t>
            </a:fld>
            <a:endParaRPr lang="it-IT"/>
          </a:p>
        </p:txBody>
      </p:sp>
    </p:spTree>
    <p:extLst>
      <p:ext uri="{BB962C8B-B14F-4D97-AF65-F5344CB8AC3E}">
        <p14:creationId xmlns:p14="http://schemas.microsoft.com/office/powerpoint/2010/main" val="1879766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14</a:t>
            </a:fld>
            <a:endParaRPr lang="it-IT"/>
          </a:p>
        </p:txBody>
      </p:sp>
    </p:spTree>
    <p:extLst>
      <p:ext uri="{BB962C8B-B14F-4D97-AF65-F5344CB8AC3E}">
        <p14:creationId xmlns:p14="http://schemas.microsoft.com/office/powerpoint/2010/main" val="1848753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15</a:t>
            </a:fld>
            <a:endParaRPr lang="it-IT"/>
          </a:p>
        </p:txBody>
      </p:sp>
    </p:spTree>
    <p:extLst>
      <p:ext uri="{BB962C8B-B14F-4D97-AF65-F5344CB8AC3E}">
        <p14:creationId xmlns:p14="http://schemas.microsoft.com/office/powerpoint/2010/main" val="16473445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16</a:t>
            </a:fld>
            <a:endParaRPr lang="it-IT"/>
          </a:p>
        </p:txBody>
      </p:sp>
    </p:spTree>
    <p:extLst>
      <p:ext uri="{BB962C8B-B14F-4D97-AF65-F5344CB8AC3E}">
        <p14:creationId xmlns:p14="http://schemas.microsoft.com/office/powerpoint/2010/main" val="6018846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17</a:t>
            </a:fld>
            <a:endParaRPr lang="it-IT"/>
          </a:p>
        </p:txBody>
      </p:sp>
    </p:spTree>
    <p:extLst>
      <p:ext uri="{BB962C8B-B14F-4D97-AF65-F5344CB8AC3E}">
        <p14:creationId xmlns:p14="http://schemas.microsoft.com/office/powerpoint/2010/main" val="35092389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18</a:t>
            </a:fld>
            <a:endParaRPr lang="it-IT"/>
          </a:p>
        </p:txBody>
      </p:sp>
    </p:spTree>
    <p:extLst>
      <p:ext uri="{BB962C8B-B14F-4D97-AF65-F5344CB8AC3E}">
        <p14:creationId xmlns:p14="http://schemas.microsoft.com/office/powerpoint/2010/main" val="39085918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19</a:t>
            </a:fld>
            <a:endParaRPr lang="it-IT"/>
          </a:p>
        </p:txBody>
      </p:sp>
    </p:spTree>
    <p:extLst>
      <p:ext uri="{BB962C8B-B14F-4D97-AF65-F5344CB8AC3E}">
        <p14:creationId xmlns:p14="http://schemas.microsoft.com/office/powerpoint/2010/main" val="1111864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2</a:t>
            </a:fld>
            <a:endParaRPr lang="it-IT"/>
          </a:p>
        </p:txBody>
      </p:sp>
    </p:spTree>
    <p:extLst>
      <p:ext uri="{BB962C8B-B14F-4D97-AF65-F5344CB8AC3E}">
        <p14:creationId xmlns:p14="http://schemas.microsoft.com/office/powerpoint/2010/main" val="26209781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20</a:t>
            </a:fld>
            <a:endParaRPr lang="it-IT"/>
          </a:p>
        </p:txBody>
      </p:sp>
    </p:spTree>
    <p:extLst>
      <p:ext uri="{BB962C8B-B14F-4D97-AF65-F5344CB8AC3E}">
        <p14:creationId xmlns:p14="http://schemas.microsoft.com/office/powerpoint/2010/main" val="1822066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21</a:t>
            </a:fld>
            <a:endParaRPr lang="it-IT"/>
          </a:p>
        </p:txBody>
      </p:sp>
    </p:spTree>
    <p:extLst>
      <p:ext uri="{BB962C8B-B14F-4D97-AF65-F5344CB8AC3E}">
        <p14:creationId xmlns:p14="http://schemas.microsoft.com/office/powerpoint/2010/main" val="41252537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22</a:t>
            </a:fld>
            <a:endParaRPr lang="it-IT"/>
          </a:p>
        </p:txBody>
      </p:sp>
    </p:spTree>
    <p:extLst>
      <p:ext uri="{BB962C8B-B14F-4D97-AF65-F5344CB8AC3E}">
        <p14:creationId xmlns:p14="http://schemas.microsoft.com/office/powerpoint/2010/main" val="33186306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23</a:t>
            </a:fld>
            <a:endParaRPr lang="it-IT"/>
          </a:p>
        </p:txBody>
      </p:sp>
    </p:spTree>
    <p:extLst>
      <p:ext uri="{BB962C8B-B14F-4D97-AF65-F5344CB8AC3E}">
        <p14:creationId xmlns:p14="http://schemas.microsoft.com/office/powerpoint/2010/main" val="42273878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24</a:t>
            </a:fld>
            <a:endParaRPr lang="it-IT"/>
          </a:p>
        </p:txBody>
      </p:sp>
    </p:spTree>
    <p:extLst>
      <p:ext uri="{BB962C8B-B14F-4D97-AF65-F5344CB8AC3E}">
        <p14:creationId xmlns:p14="http://schemas.microsoft.com/office/powerpoint/2010/main" val="17298428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25</a:t>
            </a:fld>
            <a:endParaRPr lang="it-IT"/>
          </a:p>
        </p:txBody>
      </p:sp>
    </p:spTree>
    <p:extLst>
      <p:ext uri="{BB962C8B-B14F-4D97-AF65-F5344CB8AC3E}">
        <p14:creationId xmlns:p14="http://schemas.microsoft.com/office/powerpoint/2010/main" val="1710567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3</a:t>
            </a:fld>
            <a:endParaRPr lang="it-IT"/>
          </a:p>
        </p:txBody>
      </p:sp>
    </p:spTree>
    <p:extLst>
      <p:ext uri="{BB962C8B-B14F-4D97-AF65-F5344CB8AC3E}">
        <p14:creationId xmlns:p14="http://schemas.microsoft.com/office/powerpoint/2010/main" val="3111606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4</a:t>
            </a:fld>
            <a:endParaRPr lang="it-IT"/>
          </a:p>
        </p:txBody>
      </p:sp>
    </p:spTree>
    <p:extLst>
      <p:ext uri="{BB962C8B-B14F-4D97-AF65-F5344CB8AC3E}">
        <p14:creationId xmlns:p14="http://schemas.microsoft.com/office/powerpoint/2010/main" val="328197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5</a:t>
            </a:fld>
            <a:endParaRPr lang="it-IT"/>
          </a:p>
        </p:txBody>
      </p:sp>
    </p:spTree>
    <p:extLst>
      <p:ext uri="{BB962C8B-B14F-4D97-AF65-F5344CB8AC3E}">
        <p14:creationId xmlns:p14="http://schemas.microsoft.com/office/powerpoint/2010/main" val="2078401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6</a:t>
            </a:fld>
            <a:endParaRPr lang="it-IT"/>
          </a:p>
        </p:txBody>
      </p:sp>
    </p:spTree>
    <p:extLst>
      <p:ext uri="{BB962C8B-B14F-4D97-AF65-F5344CB8AC3E}">
        <p14:creationId xmlns:p14="http://schemas.microsoft.com/office/powerpoint/2010/main" val="2752535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7</a:t>
            </a:fld>
            <a:endParaRPr lang="it-IT"/>
          </a:p>
        </p:txBody>
      </p:sp>
    </p:spTree>
    <p:extLst>
      <p:ext uri="{BB962C8B-B14F-4D97-AF65-F5344CB8AC3E}">
        <p14:creationId xmlns:p14="http://schemas.microsoft.com/office/powerpoint/2010/main" val="2389115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8</a:t>
            </a:fld>
            <a:endParaRPr lang="it-IT"/>
          </a:p>
        </p:txBody>
      </p:sp>
    </p:spTree>
    <p:extLst>
      <p:ext uri="{BB962C8B-B14F-4D97-AF65-F5344CB8AC3E}">
        <p14:creationId xmlns:p14="http://schemas.microsoft.com/office/powerpoint/2010/main" val="3200838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2C894AD-2FD7-4DFA-A22B-813500FC9DBE}" type="slidenum">
              <a:rPr lang="it-IT" smtClean="0"/>
              <a:pPr>
                <a:defRPr/>
              </a:pPr>
              <a:t>9</a:t>
            </a:fld>
            <a:endParaRPr lang="it-IT"/>
          </a:p>
        </p:txBody>
      </p:sp>
    </p:spTree>
    <p:extLst>
      <p:ext uri="{BB962C8B-B14F-4D97-AF65-F5344CB8AC3E}">
        <p14:creationId xmlns:p14="http://schemas.microsoft.com/office/powerpoint/2010/main" val="32437658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pic>
        <p:nvPicPr>
          <p:cNvPr id="3" name="Immagine 2"/>
          <p:cNvPicPr>
            <a:picLocks noChangeAspect="1"/>
          </p:cNvPicPr>
          <p:nvPr userDrawn="1"/>
        </p:nvPicPr>
        <p:blipFill>
          <a:blip r:embed="rId2">
            <a:lum bright="70000" contrast="-70000"/>
          </a:blip>
          <a:stretch>
            <a:fillRect/>
          </a:stretch>
        </p:blipFill>
        <p:spPr>
          <a:xfrm>
            <a:off x="5571645" y="2751255"/>
            <a:ext cx="3564000" cy="3535488"/>
          </a:xfrm>
          <a:prstGeom prst="rect">
            <a:avLst/>
          </a:prstGeom>
        </p:spPr>
      </p:pic>
      <p:sp>
        <p:nvSpPr>
          <p:cNvPr id="11" name="Rectangle 6"/>
          <p:cNvSpPr>
            <a:spLocks noChangeArrowheads="1"/>
          </p:cNvSpPr>
          <p:nvPr userDrawn="1"/>
        </p:nvSpPr>
        <p:spPr bwMode="auto">
          <a:xfrm>
            <a:off x="384175" y="260350"/>
            <a:ext cx="2460625" cy="1368425"/>
          </a:xfrm>
          <a:prstGeom prst="rect">
            <a:avLst/>
          </a:prstGeom>
          <a:noFill/>
          <a:ln w="9525">
            <a:noFill/>
            <a:miter lim="800000"/>
            <a:headEnd/>
            <a:tailEnd/>
          </a:ln>
        </p:spPr>
        <p:txBody>
          <a:bodyPr wrap="none" lIns="92075" tIns="46038" rIns="92075" bIns="46038" anchor="ctr"/>
          <a:lstStyle/>
          <a:p>
            <a:endParaRPr lang="it-IT"/>
          </a:p>
        </p:txBody>
      </p:sp>
      <p:sp>
        <p:nvSpPr>
          <p:cNvPr id="12" name="Rectangle 1"/>
          <p:cNvSpPr>
            <a:spLocks noChangeArrowheads="1"/>
          </p:cNvSpPr>
          <p:nvPr userDrawn="1"/>
        </p:nvSpPr>
        <p:spPr bwMode="auto">
          <a:xfrm>
            <a:off x="384175" y="260350"/>
            <a:ext cx="246062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14" name="Line 8"/>
          <p:cNvSpPr>
            <a:spLocks noChangeShapeType="1"/>
          </p:cNvSpPr>
          <p:nvPr userDrawn="1"/>
        </p:nvSpPr>
        <p:spPr bwMode="auto">
          <a:xfrm>
            <a:off x="467544" y="3429000"/>
            <a:ext cx="8496300" cy="1588"/>
          </a:xfrm>
          <a:prstGeom prst="line">
            <a:avLst/>
          </a:prstGeom>
          <a:noFill/>
          <a:ln w="34925">
            <a:solidFill>
              <a:srgbClr val="CC0000"/>
            </a:solidFill>
            <a:miter lim="800000"/>
            <a:headEnd/>
            <a:tailEnd/>
          </a:ln>
          <a:extLst/>
        </p:spPr>
        <p:txBody>
          <a:bodyPr/>
          <a:lstStyle/>
          <a:p>
            <a:pPr eaLnBrk="1" hangingPunct="1">
              <a:buClr>
                <a:srgbClr val="000000"/>
              </a:buClr>
              <a:buSzPct val="100000"/>
              <a:buFont typeface="Times New Roman" panose="02020603050405020304" pitchFamily="18" charset="0"/>
              <a:buNone/>
              <a:defRPr/>
            </a:pPr>
            <a:endParaRPr lang="it-IT">
              <a:ea typeface="ＭＳ Ｐゴシック" panose="020B0600070205080204" pitchFamily="34" charset="-128"/>
            </a:endParaRPr>
          </a:p>
        </p:txBody>
      </p:sp>
      <p:pic>
        <p:nvPicPr>
          <p:cNvPr id="4" name="Immagine 3"/>
          <p:cNvPicPr>
            <a:picLocks noChangeAspect="1"/>
          </p:cNvPicPr>
          <p:nvPr userDrawn="1"/>
        </p:nvPicPr>
        <p:blipFill>
          <a:blip r:embed="rId3"/>
          <a:stretch>
            <a:fillRect/>
          </a:stretch>
        </p:blipFill>
        <p:spPr>
          <a:xfrm>
            <a:off x="10675" y="120131"/>
            <a:ext cx="2880000" cy="977611"/>
          </a:xfrm>
          <a:prstGeom prst="rect">
            <a:avLst/>
          </a:prstGeom>
        </p:spPr>
      </p:pic>
      <p:cxnSp>
        <p:nvCxnSpPr>
          <p:cNvPr id="17" name="AutoShape 6"/>
          <p:cNvCxnSpPr>
            <a:cxnSpLocks noChangeShapeType="1"/>
          </p:cNvCxnSpPr>
          <p:nvPr userDrawn="1"/>
        </p:nvCxnSpPr>
        <p:spPr bwMode="auto">
          <a:xfrm>
            <a:off x="175915" y="1148538"/>
            <a:ext cx="0" cy="5148000"/>
          </a:xfrm>
          <a:prstGeom prst="straightConnector1">
            <a:avLst/>
          </a:prstGeom>
          <a:noFill/>
          <a:ln w="228600">
            <a:solidFill>
              <a:srgbClr val="CC0000"/>
            </a:solidFill>
            <a:round/>
            <a:headEnd/>
            <a:tailEnd/>
          </a:ln>
          <a:effectLst>
            <a:outerShdw dist="107763" dir="18900000" algn="ctr" rotWithShape="0">
              <a:srgbClr val="808080">
                <a:alpha val="50000"/>
              </a:srgbClr>
            </a:outerShdw>
          </a:effectLst>
          <a:extLst>
            <a:ext uri="{909E8E84-426E-40DD-AFC4-6F175D3DCCD1}">
              <a14:hiddenFill xmlns:a14="http://schemas.microsoft.com/office/drawing/2010/main">
                <a:noFill/>
              </a14:hiddenFill>
            </a:ext>
          </a:extLst>
        </p:spPr>
      </p:cxnSp>
      <p:cxnSp>
        <p:nvCxnSpPr>
          <p:cNvPr id="10" name="AutoShape 6"/>
          <p:cNvCxnSpPr>
            <a:cxnSpLocks noChangeShapeType="1"/>
          </p:cNvCxnSpPr>
          <p:nvPr userDrawn="1"/>
        </p:nvCxnSpPr>
        <p:spPr bwMode="auto">
          <a:xfrm>
            <a:off x="2699792" y="1196752"/>
            <a:ext cx="6336704" cy="0"/>
          </a:xfrm>
          <a:prstGeom prst="straightConnector1">
            <a:avLst/>
          </a:prstGeom>
          <a:noFill/>
          <a:ln w="228600">
            <a:solidFill>
              <a:srgbClr val="CC0000"/>
            </a:solidFill>
            <a:round/>
            <a:headEnd/>
            <a:tailEnd/>
          </a:ln>
          <a:effectLst>
            <a:outerShdw dist="107763" dir="18900000" algn="ctr" rotWithShape="0">
              <a:srgbClr val="808080">
                <a:alpha val="50000"/>
              </a:srgbClr>
            </a:outerShdw>
          </a:effectLst>
          <a:extLst>
            <a:ext uri="{909E8E84-426E-40DD-AFC4-6F175D3DCCD1}">
              <a14:hiddenFill xmlns:a14="http://schemas.microsoft.com/office/drawing/2010/main">
                <a:noFill/>
              </a14:hiddenFill>
            </a:ext>
          </a:extLst>
        </p:spPr>
      </p:cxnSp>
      <p:grpSp>
        <p:nvGrpSpPr>
          <p:cNvPr id="13" name="Gruppo 12"/>
          <p:cNvGrpSpPr/>
          <p:nvPr userDrawn="1"/>
        </p:nvGrpSpPr>
        <p:grpSpPr>
          <a:xfrm>
            <a:off x="375708" y="6225440"/>
            <a:ext cx="8388000" cy="72008"/>
            <a:chOff x="3059832" y="404664"/>
            <a:chExt cx="4536504" cy="72008"/>
          </a:xfrm>
        </p:grpSpPr>
        <p:cxnSp>
          <p:nvCxnSpPr>
            <p:cNvPr id="15" name="Connettore 1 14"/>
            <p:cNvCxnSpPr/>
            <p:nvPr/>
          </p:nvCxnSpPr>
          <p:spPr>
            <a:xfrm>
              <a:off x="3059832" y="476672"/>
              <a:ext cx="446449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Connettore 1 18"/>
            <p:cNvCxnSpPr/>
            <p:nvPr/>
          </p:nvCxnSpPr>
          <p:spPr>
            <a:xfrm>
              <a:off x="3131840" y="404664"/>
              <a:ext cx="4464496" cy="0"/>
            </a:xfrm>
            <a:prstGeom prst="line">
              <a:avLst/>
            </a:prstGeom>
            <a:ln w="28575">
              <a:solidFill>
                <a:srgbClr val="DEDEDE"/>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69823" y="980728"/>
            <a:ext cx="77724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685800" y="1981200"/>
            <a:ext cx="7772400" cy="4114800"/>
          </a:xfrm>
          <a:prstGeom prst="rect">
            <a:avLst/>
          </a:prstGeom>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1993190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45" name="Immagine 44"/>
          <p:cNvPicPr>
            <a:picLocks noChangeAspect="1"/>
          </p:cNvPicPr>
          <p:nvPr userDrawn="1"/>
        </p:nvPicPr>
        <p:blipFill>
          <a:blip r:embed="rId5">
            <a:lum bright="70000" contrast="-70000"/>
          </a:blip>
          <a:stretch>
            <a:fillRect/>
          </a:stretch>
        </p:blipFill>
        <p:spPr>
          <a:xfrm>
            <a:off x="7853061" y="5577388"/>
            <a:ext cx="1290939" cy="1280612"/>
          </a:xfrm>
          <a:prstGeom prst="rect">
            <a:avLst/>
          </a:prstGeom>
        </p:spPr>
      </p:pic>
      <p:sp>
        <p:nvSpPr>
          <p:cNvPr id="11" name="Rectangle 2"/>
          <p:cNvSpPr>
            <a:spLocks noChangeArrowheads="1"/>
          </p:cNvSpPr>
          <p:nvPr userDrawn="1"/>
        </p:nvSpPr>
        <p:spPr bwMode="auto">
          <a:xfrm>
            <a:off x="323850" y="6308725"/>
            <a:ext cx="82804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12" name="Rectangle 3"/>
          <p:cNvSpPr>
            <a:spLocks noChangeArrowheads="1"/>
          </p:cNvSpPr>
          <p:nvPr userDrawn="1"/>
        </p:nvSpPr>
        <p:spPr bwMode="auto">
          <a:xfrm>
            <a:off x="8505825" y="6354763"/>
            <a:ext cx="234950" cy="184150"/>
          </a:xfrm>
          <a:prstGeom prst="rect">
            <a:avLst/>
          </a:prstGeom>
          <a:noFill/>
          <a:ln>
            <a:noFill/>
          </a:ln>
          <a:effectLst/>
          <a:extLst/>
        </p:spPr>
        <p:txBody>
          <a:bodyPr wrap="none"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buSzPct val="100000"/>
              <a:defRPr/>
            </a:pPr>
            <a:fld id="{B919DF52-D113-4D84-BA25-B63D20A07793}" type="slidenum">
              <a:rPr lang="it-IT" altLang="it-IT" sz="1200" b="1" smtClean="0">
                <a:solidFill>
                  <a:srgbClr val="FFFFFF"/>
                </a:solidFill>
              </a:rPr>
              <a:pPr algn="ctr" eaLnBrk="1" hangingPunct="1">
                <a:buSzPct val="100000"/>
                <a:defRPr/>
              </a:pPr>
              <a:t>‹N›</a:t>
            </a:fld>
            <a:endParaRPr lang="it-IT" altLang="it-IT" sz="1200" b="1">
              <a:solidFill>
                <a:srgbClr val="FFFFFF"/>
              </a:solidFill>
            </a:endParaRPr>
          </a:p>
        </p:txBody>
      </p:sp>
      <p:sp>
        <p:nvSpPr>
          <p:cNvPr id="13" name="Rectangle 4"/>
          <p:cNvSpPr>
            <a:spLocks noChangeArrowheads="1"/>
          </p:cNvSpPr>
          <p:nvPr userDrawn="1"/>
        </p:nvSpPr>
        <p:spPr bwMode="auto">
          <a:xfrm>
            <a:off x="8676456" y="6506999"/>
            <a:ext cx="234950" cy="184150"/>
          </a:xfrm>
          <a:prstGeom prst="rect">
            <a:avLst/>
          </a:prstGeom>
          <a:noFill/>
          <a:ln>
            <a:noFill/>
          </a:ln>
          <a:effectLst/>
          <a:extLst/>
        </p:spPr>
        <p:txBody>
          <a:bodyPr wrap="none"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buSzPct val="100000"/>
              <a:defRPr/>
            </a:pPr>
            <a:fld id="{3BA98FF2-2050-4543-8FEE-0408431E7E13}" type="slidenum">
              <a:rPr lang="it-IT" altLang="it-IT" sz="1400" b="0" smtClean="0">
                <a:solidFill>
                  <a:srgbClr val="5F5F5F"/>
                </a:solidFill>
              </a:rPr>
              <a:pPr algn="ctr" eaLnBrk="1" hangingPunct="1">
                <a:buSzPct val="100000"/>
                <a:defRPr/>
              </a:pPr>
              <a:t>‹N›</a:t>
            </a:fld>
            <a:endParaRPr lang="it-IT" altLang="it-IT" sz="1400" b="0" dirty="0">
              <a:solidFill>
                <a:srgbClr val="5F5F5F"/>
              </a:solidFill>
            </a:endParaRPr>
          </a:p>
        </p:txBody>
      </p:sp>
      <p:sp>
        <p:nvSpPr>
          <p:cNvPr id="15" name="Rectangle 8"/>
          <p:cNvSpPr>
            <a:spLocks noChangeArrowheads="1"/>
          </p:cNvSpPr>
          <p:nvPr userDrawn="1"/>
        </p:nvSpPr>
        <p:spPr bwMode="auto">
          <a:xfrm>
            <a:off x="8505825" y="6354763"/>
            <a:ext cx="234950" cy="184150"/>
          </a:xfrm>
          <a:prstGeom prst="rect">
            <a:avLst/>
          </a:prstGeom>
          <a:noFill/>
          <a:ln>
            <a:noFill/>
          </a:ln>
          <a:effectLst/>
          <a:extLst/>
        </p:spPr>
        <p:txBody>
          <a:bodyPr wrap="none"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buSzPct val="100000"/>
              <a:defRPr/>
            </a:pPr>
            <a:fld id="{1193AB92-0479-421B-A840-6ADFBEBFA38E}" type="slidenum">
              <a:rPr lang="it-IT" altLang="it-IT" sz="1200" b="1" smtClean="0">
                <a:solidFill>
                  <a:srgbClr val="FFFFFF"/>
                </a:solidFill>
              </a:rPr>
              <a:pPr algn="ctr" eaLnBrk="1" hangingPunct="1">
                <a:buSzPct val="100000"/>
                <a:defRPr/>
              </a:pPr>
              <a:t>‹N›</a:t>
            </a:fld>
            <a:endParaRPr lang="it-IT" altLang="it-IT" sz="1200" b="1">
              <a:solidFill>
                <a:srgbClr val="FFFFFF"/>
              </a:solidFill>
            </a:endParaRPr>
          </a:p>
        </p:txBody>
      </p:sp>
      <p:sp>
        <p:nvSpPr>
          <p:cNvPr id="16" name="Rectangle 4"/>
          <p:cNvSpPr>
            <a:spLocks noChangeArrowheads="1"/>
          </p:cNvSpPr>
          <p:nvPr userDrawn="1"/>
        </p:nvSpPr>
        <p:spPr bwMode="auto">
          <a:xfrm>
            <a:off x="8505825" y="6354763"/>
            <a:ext cx="234950" cy="184150"/>
          </a:xfrm>
          <a:prstGeom prst="rect">
            <a:avLst/>
          </a:prstGeom>
          <a:noFill/>
          <a:ln>
            <a:noFill/>
          </a:ln>
          <a:effectLst/>
          <a:extLst/>
        </p:spPr>
        <p:txBody>
          <a:bodyPr wrap="none"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buClr>
                <a:srgbClr val="000000"/>
              </a:buClr>
              <a:buSzPct val="100000"/>
              <a:buFont typeface="Times New Roman" panose="02020603050405020304" pitchFamily="18" charset="0"/>
              <a:buNone/>
              <a:defRPr/>
            </a:pPr>
            <a:fld id="{02FF2777-1C52-43B4-B5AA-7AB289B0766E}" type="slidenum">
              <a:rPr lang="it-IT" altLang="it-IT" sz="1200" b="1" smtClean="0">
                <a:solidFill>
                  <a:srgbClr val="FFFFFF"/>
                </a:solidFill>
                <a:ea typeface="MS PGothic" panose="020B0600070205080204" pitchFamily="34" charset="-128"/>
              </a:rPr>
              <a:pPr algn="ctr" eaLnBrk="1" hangingPunct="1">
                <a:buClr>
                  <a:srgbClr val="000000"/>
                </a:buClr>
                <a:buSzPct val="100000"/>
                <a:buFont typeface="Times New Roman" panose="02020603050405020304" pitchFamily="18" charset="0"/>
                <a:buNone/>
                <a:defRPr/>
              </a:pPr>
              <a:t>‹N›</a:t>
            </a:fld>
            <a:endParaRPr lang="it-IT" altLang="it-IT" sz="1200" b="1" dirty="0">
              <a:solidFill>
                <a:srgbClr val="FFFFFF"/>
              </a:solidFill>
              <a:ea typeface="MS PGothic" panose="020B0600070205080204" pitchFamily="34" charset="-128"/>
            </a:endParaRPr>
          </a:p>
        </p:txBody>
      </p:sp>
      <p:pic>
        <p:nvPicPr>
          <p:cNvPr id="22" name="Immagine 0" descr="logo_con scritta_laterale.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0947" y="44624"/>
            <a:ext cx="1692000" cy="608632"/>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AutoShape 6"/>
          <p:cNvCxnSpPr>
            <a:cxnSpLocks noChangeShapeType="1"/>
          </p:cNvCxnSpPr>
          <p:nvPr userDrawn="1"/>
        </p:nvCxnSpPr>
        <p:spPr bwMode="auto">
          <a:xfrm>
            <a:off x="100947" y="767057"/>
            <a:ext cx="0" cy="5616000"/>
          </a:xfrm>
          <a:prstGeom prst="straightConnector1">
            <a:avLst/>
          </a:prstGeom>
          <a:noFill/>
          <a:ln w="228600">
            <a:solidFill>
              <a:srgbClr val="CC0000"/>
            </a:solidFill>
            <a:round/>
            <a:headEnd/>
            <a:tailEnd/>
          </a:ln>
          <a:effectLst>
            <a:outerShdw dist="107763" dir="18900000" algn="ctr" rotWithShape="0">
              <a:srgbClr val="808080">
                <a:alpha val="50000"/>
              </a:srgbClr>
            </a:outerShdw>
          </a:effectLst>
          <a:extLst>
            <a:ext uri="{909E8E84-426E-40DD-AFC4-6F175D3DCCD1}">
              <a14:hiddenFill xmlns:a14="http://schemas.microsoft.com/office/drawing/2010/main">
                <a:noFill/>
              </a14:hiddenFill>
            </a:ext>
          </a:extLst>
        </p:spPr>
      </p:cxnSp>
      <p:grpSp>
        <p:nvGrpSpPr>
          <p:cNvPr id="33" name="Gruppo 32"/>
          <p:cNvGrpSpPr/>
          <p:nvPr userDrawn="1"/>
        </p:nvGrpSpPr>
        <p:grpSpPr>
          <a:xfrm>
            <a:off x="255268" y="6318759"/>
            <a:ext cx="8388000" cy="72008"/>
            <a:chOff x="3059832" y="404664"/>
            <a:chExt cx="4536504" cy="72008"/>
          </a:xfrm>
        </p:grpSpPr>
        <p:cxnSp>
          <p:nvCxnSpPr>
            <p:cNvPr id="34" name="Connettore 1 33"/>
            <p:cNvCxnSpPr/>
            <p:nvPr/>
          </p:nvCxnSpPr>
          <p:spPr>
            <a:xfrm>
              <a:off x="3059832" y="476672"/>
              <a:ext cx="446449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Connettore 1 34"/>
            <p:cNvCxnSpPr/>
            <p:nvPr/>
          </p:nvCxnSpPr>
          <p:spPr>
            <a:xfrm>
              <a:off x="3131840" y="404664"/>
              <a:ext cx="4464496" cy="0"/>
            </a:xfrm>
            <a:prstGeom prst="line">
              <a:avLst/>
            </a:prstGeom>
            <a:ln w="28575">
              <a:solidFill>
                <a:srgbClr val="DEDEDE"/>
              </a:solidFill>
            </a:ln>
          </p:spPr>
          <p:style>
            <a:lnRef idx="1">
              <a:schemeClr val="accent1"/>
            </a:lnRef>
            <a:fillRef idx="0">
              <a:schemeClr val="accent1"/>
            </a:fillRef>
            <a:effectRef idx="0">
              <a:schemeClr val="accent1"/>
            </a:effectRef>
            <a:fontRef idx="minor">
              <a:schemeClr val="tx1"/>
            </a:fontRef>
          </p:style>
        </p:cxnSp>
      </p:grpSp>
      <p:grpSp>
        <p:nvGrpSpPr>
          <p:cNvPr id="36" name="Gruppo 35"/>
          <p:cNvGrpSpPr/>
          <p:nvPr userDrawn="1"/>
        </p:nvGrpSpPr>
        <p:grpSpPr>
          <a:xfrm>
            <a:off x="388411" y="701116"/>
            <a:ext cx="8100000" cy="72008"/>
            <a:chOff x="3059832" y="404664"/>
            <a:chExt cx="4536504" cy="72008"/>
          </a:xfrm>
        </p:grpSpPr>
        <p:cxnSp>
          <p:nvCxnSpPr>
            <p:cNvPr id="37" name="Connettore 1 36"/>
            <p:cNvCxnSpPr/>
            <p:nvPr/>
          </p:nvCxnSpPr>
          <p:spPr>
            <a:xfrm>
              <a:off x="3059832" y="476672"/>
              <a:ext cx="446449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8" name="Connettore 1 37"/>
            <p:cNvCxnSpPr/>
            <p:nvPr/>
          </p:nvCxnSpPr>
          <p:spPr>
            <a:xfrm>
              <a:off x="3131840" y="404664"/>
              <a:ext cx="4464496" cy="0"/>
            </a:xfrm>
            <a:prstGeom prst="line">
              <a:avLst/>
            </a:prstGeom>
            <a:ln w="28575">
              <a:solidFill>
                <a:srgbClr val="DEDEDE"/>
              </a:solidFill>
            </a:ln>
          </p:spPr>
          <p:style>
            <a:lnRef idx="1">
              <a:schemeClr val="accent1"/>
            </a:lnRef>
            <a:fillRef idx="0">
              <a:schemeClr val="accent1"/>
            </a:fillRef>
            <a:effectRef idx="0">
              <a:schemeClr val="accent1"/>
            </a:effectRef>
            <a:fontRef idx="minor">
              <a:schemeClr val="tx1"/>
            </a:fontRef>
          </p:style>
        </p:cxnSp>
      </p:grpSp>
      <p:grpSp>
        <p:nvGrpSpPr>
          <p:cNvPr id="39" name="Gruppo 38"/>
          <p:cNvGrpSpPr/>
          <p:nvPr userDrawn="1"/>
        </p:nvGrpSpPr>
        <p:grpSpPr>
          <a:xfrm rot="4911997">
            <a:off x="5852391" y="2887934"/>
            <a:ext cx="5652000" cy="61206"/>
            <a:chOff x="3059832" y="404664"/>
            <a:chExt cx="4536506" cy="72008"/>
          </a:xfrm>
        </p:grpSpPr>
        <p:cxnSp>
          <p:nvCxnSpPr>
            <p:cNvPr id="40" name="Connettore 1 39"/>
            <p:cNvCxnSpPr/>
            <p:nvPr/>
          </p:nvCxnSpPr>
          <p:spPr>
            <a:xfrm>
              <a:off x="3059832" y="476672"/>
              <a:ext cx="4464496"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1" name="Connettore 1 40"/>
            <p:cNvCxnSpPr/>
            <p:nvPr/>
          </p:nvCxnSpPr>
          <p:spPr>
            <a:xfrm>
              <a:off x="3131841" y="404664"/>
              <a:ext cx="4464497" cy="0"/>
            </a:xfrm>
            <a:prstGeom prst="line">
              <a:avLst/>
            </a:prstGeom>
            <a:ln w="22225">
              <a:solidFill>
                <a:srgbClr val="DEDEDE"/>
              </a:solidFill>
            </a:ln>
          </p:spPr>
          <p:style>
            <a:lnRef idx="1">
              <a:schemeClr val="accent1"/>
            </a:lnRef>
            <a:fillRef idx="0">
              <a:schemeClr val="accent1"/>
            </a:fillRef>
            <a:effectRef idx="0">
              <a:schemeClr val="accent1"/>
            </a:effectRef>
            <a:fontRef idx="minor">
              <a:schemeClr val="tx1"/>
            </a:fontRef>
          </p:style>
        </p:cxnSp>
      </p:grpSp>
      <p:grpSp>
        <p:nvGrpSpPr>
          <p:cNvPr id="42" name="Gruppo 41"/>
          <p:cNvGrpSpPr/>
          <p:nvPr userDrawn="1"/>
        </p:nvGrpSpPr>
        <p:grpSpPr>
          <a:xfrm rot="4480829">
            <a:off x="1717854" y="462640"/>
            <a:ext cx="792000" cy="61206"/>
            <a:chOff x="3059832" y="404664"/>
            <a:chExt cx="4536506" cy="72008"/>
          </a:xfrm>
        </p:grpSpPr>
        <p:cxnSp>
          <p:nvCxnSpPr>
            <p:cNvPr id="43" name="Connettore 1 42"/>
            <p:cNvCxnSpPr/>
            <p:nvPr/>
          </p:nvCxnSpPr>
          <p:spPr>
            <a:xfrm>
              <a:off x="3059832" y="476672"/>
              <a:ext cx="4464496"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4" name="Connettore 1 43"/>
            <p:cNvCxnSpPr/>
            <p:nvPr/>
          </p:nvCxnSpPr>
          <p:spPr>
            <a:xfrm>
              <a:off x="3131841" y="404664"/>
              <a:ext cx="4464497" cy="0"/>
            </a:xfrm>
            <a:prstGeom prst="line">
              <a:avLst/>
            </a:prstGeom>
            <a:ln w="22225">
              <a:solidFill>
                <a:srgbClr val="DEDEDE"/>
              </a:solidFill>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713" r:id="rId1"/>
    <p:sldLayoutId id="2147483703" r:id="rId2"/>
    <p:sldLayoutId id="2147483714" r:id="rId3"/>
  </p:sldLayoutIdLst>
  <p:transition spd="med"/>
  <p:txStyles>
    <p:title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Verdana" pitchFamily="34" charset="0"/>
        </a:defRPr>
      </a:lvl2pPr>
      <a:lvl3pPr algn="l" rtl="0" eaLnBrk="0" fontAlgn="base" hangingPunct="0">
        <a:spcBef>
          <a:spcPct val="0"/>
        </a:spcBef>
        <a:spcAft>
          <a:spcPct val="0"/>
        </a:spcAft>
        <a:defRPr sz="2400" b="1">
          <a:solidFill>
            <a:srgbClr val="CC0000"/>
          </a:solidFill>
          <a:latin typeface="Verdana" pitchFamily="34" charset="0"/>
        </a:defRPr>
      </a:lvl3pPr>
      <a:lvl4pPr algn="l" rtl="0" eaLnBrk="0" fontAlgn="base" hangingPunct="0">
        <a:spcBef>
          <a:spcPct val="0"/>
        </a:spcBef>
        <a:spcAft>
          <a:spcPct val="0"/>
        </a:spcAft>
        <a:defRPr sz="2400" b="1">
          <a:solidFill>
            <a:srgbClr val="CC0000"/>
          </a:solidFill>
          <a:latin typeface="Verdana" pitchFamily="34" charset="0"/>
        </a:defRPr>
      </a:lvl4pPr>
      <a:lvl5pPr algn="l" rtl="0" eaLnBrk="0" fontAlgn="base" hangingPunct="0">
        <a:spcBef>
          <a:spcPct val="0"/>
        </a:spcBef>
        <a:spcAft>
          <a:spcPct val="0"/>
        </a:spcAft>
        <a:defRPr sz="2400" b="1">
          <a:solidFill>
            <a:srgbClr val="CC0000"/>
          </a:solidFill>
          <a:latin typeface="Verdana" pitchFamily="34" charset="0"/>
        </a:defRPr>
      </a:lvl5pPr>
      <a:lvl6pPr marL="457200" algn="l" rtl="0" fontAlgn="base">
        <a:spcBef>
          <a:spcPct val="0"/>
        </a:spcBef>
        <a:spcAft>
          <a:spcPct val="0"/>
        </a:spcAft>
        <a:defRPr sz="2400" b="1">
          <a:solidFill>
            <a:srgbClr val="CC0000"/>
          </a:solidFill>
          <a:latin typeface="Verdana" pitchFamily="34" charset="0"/>
        </a:defRPr>
      </a:lvl6pPr>
      <a:lvl7pPr marL="914400" algn="l" rtl="0" fontAlgn="base">
        <a:spcBef>
          <a:spcPct val="0"/>
        </a:spcBef>
        <a:spcAft>
          <a:spcPct val="0"/>
        </a:spcAft>
        <a:defRPr sz="2400" b="1">
          <a:solidFill>
            <a:srgbClr val="CC0000"/>
          </a:solidFill>
          <a:latin typeface="Verdana" pitchFamily="34" charset="0"/>
        </a:defRPr>
      </a:lvl7pPr>
      <a:lvl8pPr marL="1371600" algn="l" rtl="0" fontAlgn="base">
        <a:spcBef>
          <a:spcPct val="0"/>
        </a:spcBef>
        <a:spcAft>
          <a:spcPct val="0"/>
        </a:spcAft>
        <a:defRPr sz="2400" b="1">
          <a:solidFill>
            <a:srgbClr val="CC0000"/>
          </a:solidFill>
          <a:latin typeface="Verdana" pitchFamily="34" charset="0"/>
        </a:defRPr>
      </a:lvl8pPr>
      <a:lvl9pPr marL="1828800" algn="l" rtl="0" fontAlgn="base">
        <a:spcBef>
          <a:spcPct val="0"/>
        </a:spcBef>
        <a:spcAft>
          <a:spcPct val="0"/>
        </a:spcAft>
        <a:defRPr sz="2400" b="1">
          <a:solidFill>
            <a:srgbClr val="CC0000"/>
          </a:solidFill>
          <a:latin typeface="Verdana" pitchFamily="34" charset="0"/>
        </a:defRPr>
      </a:lvl9pPr>
    </p:titleStyle>
    <p:bodyStyle>
      <a:lvl1pPr marL="342900" indent="-342900" algn="l" rtl="0" eaLnBrk="0" fontAlgn="base" hangingPunct="0">
        <a:spcBef>
          <a:spcPct val="20000"/>
        </a:spcBef>
        <a:spcAft>
          <a:spcPct val="0"/>
        </a:spcAft>
        <a:buClr>
          <a:srgbClr val="000066"/>
        </a:buClr>
        <a:buSzPct val="65000"/>
        <a:buFont typeface="Wingdings" pitchFamily="2" charset="2"/>
        <a:defRPr sz="1600" b="1">
          <a:solidFill>
            <a:srgbClr val="09386A"/>
          </a:solidFill>
          <a:latin typeface="+mn-lt"/>
          <a:ea typeface="+mn-ea"/>
          <a:cs typeface="+mn-cs"/>
        </a:defRPr>
      </a:lvl1pPr>
      <a:lvl2pPr marL="742950" indent="-285750" algn="l" rtl="0" eaLnBrk="0" fontAlgn="base" hangingPunct="0">
        <a:spcBef>
          <a:spcPct val="20000"/>
        </a:spcBef>
        <a:spcAft>
          <a:spcPct val="0"/>
        </a:spcAft>
        <a:buClr>
          <a:srgbClr val="09386A"/>
        </a:buClr>
        <a:buFont typeface="Wingdings" pitchFamily="2" charset="2"/>
        <a:buChar char="q"/>
        <a:defRPr sz="1400">
          <a:solidFill>
            <a:srgbClr val="09386A"/>
          </a:solidFill>
          <a:latin typeface="+mj-lt"/>
        </a:defRPr>
      </a:lvl2pPr>
      <a:lvl3pPr marL="1143000" indent="-228600" algn="l" rtl="0" eaLnBrk="0" fontAlgn="base" hangingPunct="0">
        <a:spcBef>
          <a:spcPct val="20000"/>
        </a:spcBef>
        <a:spcAft>
          <a:spcPct val="0"/>
        </a:spcAft>
        <a:buClr>
          <a:srgbClr val="000066"/>
        </a:buClr>
        <a:buSzPct val="80000"/>
        <a:buFont typeface="Wingdings" pitchFamily="2" charset="2"/>
        <a:buChar char="v"/>
        <a:defRPr sz="1200">
          <a:solidFill>
            <a:srgbClr val="09386A"/>
          </a:solidFill>
          <a:latin typeface="+mj-lt"/>
        </a:defRPr>
      </a:lvl3pPr>
      <a:lvl4pPr marL="1600200" indent="-228600" algn="l" rtl="0" eaLnBrk="0" fontAlgn="base" hangingPunct="0">
        <a:spcBef>
          <a:spcPct val="20000"/>
        </a:spcBef>
        <a:spcAft>
          <a:spcPct val="0"/>
        </a:spcAft>
        <a:buClr>
          <a:srgbClr val="000066"/>
        </a:buClr>
        <a:buSzPct val="75000"/>
        <a:buFont typeface="Wingdings" pitchFamily="2" charset="2"/>
        <a:buChar char="§"/>
        <a:defRPr sz="1200">
          <a:solidFill>
            <a:srgbClr val="09386A"/>
          </a:solidFill>
          <a:latin typeface="+mj-lt"/>
        </a:defRPr>
      </a:lvl4pPr>
      <a:lvl5pPr marL="2057400" indent="-228600" algn="l" rtl="0" eaLnBrk="0" fontAlgn="base" hangingPunct="0">
        <a:spcBef>
          <a:spcPct val="20000"/>
        </a:spcBef>
        <a:spcAft>
          <a:spcPct val="0"/>
        </a:spcAft>
        <a:buClr>
          <a:srgbClr val="000066"/>
        </a:buClr>
        <a:buSzPct val="75000"/>
        <a:buFont typeface="Wingdings" pitchFamily="2" charset="2"/>
        <a:buChar char="§"/>
        <a:defRPr sz="1200">
          <a:solidFill>
            <a:srgbClr val="09386A"/>
          </a:solidFill>
          <a:latin typeface="+mj-lt"/>
        </a:defRPr>
      </a:lvl5pPr>
      <a:lvl6pPr marL="2514600" indent="-228600" algn="l" rtl="0" fontAlgn="base">
        <a:spcBef>
          <a:spcPct val="20000"/>
        </a:spcBef>
        <a:spcAft>
          <a:spcPct val="0"/>
        </a:spcAft>
        <a:buClr>
          <a:srgbClr val="000066"/>
        </a:buClr>
        <a:buSzPct val="75000"/>
        <a:buFont typeface="Wingdings" pitchFamily="2" charset="2"/>
        <a:buChar char="§"/>
        <a:defRPr sz="1200">
          <a:solidFill>
            <a:srgbClr val="09386A"/>
          </a:solidFill>
          <a:latin typeface="+mj-lt"/>
        </a:defRPr>
      </a:lvl6pPr>
      <a:lvl7pPr marL="2971800" indent="-228600" algn="l" rtl="0" fontAlgn="base">
        <a:spcBef>
          <a:spcPct val="20000"/>
        </a:spcBef>
        <a:spcAft>
          <a:spcPct val="0"/>
        </a:spcAft>
        <a:buClr>
          <a:srgbClr val="000066"/>
        </a:buClr>
        <a:buSzPct val="75000"/>
        <a:buFont typeface="Wingdings" pitchFamily="2" charset="2"/>
        <a:buChar char="§"/>
        <a:defRPr sz="1200">
          <a:solidFill>
            <a:srgbClr val="09386A"/>
          </a:solidFill>
          <a:latin typeface="+mj-lt"/>
        </a:defRPr>
      </a:lvl7pPr>
      <a:lvl8pPr marL="3429000" indent="-228600" algn="l" rtl="0" fontAlgn="base">
        <a:spcBef>
          <a:spcPct val="20000"/>
        </a:spcBef>
        <a:spcAft>
          <a:spcPct val="0"/>
        </a:spcAft>
        <a:buClr>
          <a:srgbClr val="000066"/>
        </a:buClr>
        <a:buSzPct val="75000"/>
        <a:buFont typeface="Wingdings" pitchFamily="2" charset="2"/>
        <a:buChar char="§"/>
        <a:defRPr sz="1200">
          <a:solidFill>
            <a:srgbClr val="09386A"/>
          </a:solidFill>
          <a:latin typeface="+mj-lt"/>
        </a:defRPr>
      </a:lvl8pPr>
      <a:lvl9pPr marL="3886200" indent="-228600" algn="l" rtl="0" fontAlgn="base">
        <a:spcBef>
          <a:spcPct val="20000"/>
        </a:spcBef>
        <a:spcAft>
          <a:spcPct val="0"/>
        </a:spcAft>
        <a:buClr>
          <a:srgbClr val="000066"/>
        </a:buClr>
        <a:buSzPct val="75000"/>
        <a:buFont typeface="Wingdings" pitchFamily="2" charset="2"/>
        <a:buChar char="§"/>
        <a:defRPr sz="1200">
          <a:solidFill>
            <a:srgbClr val="09386A"/>
          </a:solidFill>
          <a:latin typeface="+mj-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22"/>
          <p:cNvSpPr txBox="1">
            <a:spLocks noChangeArrowheads="1"/>
          </p:cNvSpPr>
          <p:nvPr/>
        </p:nvSpPr>
        <p:spPr bwMode="auto">
          <a:xfrm>
            <a:off x="397071" y="1870403"/>
            <a:ext cx="8676457" cy="646973"/>
          </a:xfrm>
          <a:prstGeom prst="rect">
            <a:avLst/>
          </a:prstGeom>
          <a:noFill/>
          <a:ln w="9525">
            <a:noFill/>
            <a:miter lim="800000"/>
            <a:headEnd/>
            <a:tailEnd/>
          </a:ln>
        </p:spPr>
        <p:txBody>
          <a:bodyPr wrap="square" lIns="92075" tIns="46038" rIns="92075" bIns="46038">
            <a:spAutoFit/>
          </a:bodyPr>
          <a:lstStyle/>
          <a:p>
            <a:pPr algn="ctr">
              <a:spcBef>
                <a:spcPct val="20000"/>
              </a:spcBef>
              <a:buClr>
                <a:srgbClr val="000066"/>
              </a:buClr>
              <a:buSzPct val="65000"/>
              <a:defRPr/>
            </a:pPr>
            <a:r>
              <a:rPr lang="it-IT" altLang="it-IT" sz="3600" b="1" cap="small" dirty="0" smtClean="0">
                <a:solidFill>
                  <a:srgbClr val="CC0000"/>
                </a:solidFill>
                <a:effectLst>
                  <a:outerShdw blurRad="38100" dist="38100" dir="2700000" algn="tl">
                    <a:srgbClr val="000000">
                      <a:alpha val="43137"/>
                    </a:srgbClr>
                  </a:outerShdw>
                </a:effectLst>
                <a:latin typeface="+mn-lt"/>
              </a:rPr>
              <a:t>LA FATTURAZIONE ELETTRONICA</a:t>
            </a:r>
            <a:endParaRPr lang="it-IT" sz="3600" b="1" dirty="0">
              <a:solidFill>
                <a:srgbClr val="CC0000"/>
              </a:solidFill>
              <a:effectLst>
                <a:outerShdw blurRad="38100" dist="38100" dir="2700000" algn="tl">
                  <a:srgbClr val="000000">
                    <a:alpha val="43137"/>
                  </a:srgbClr>
                </a:outerShdw>
              </a:effectLst>
              <a:latin typeface="Verdana" pitchFamily="34" charset="0"/>
            </a:endParaRPr>
          </a:p>
        </p:txBody>
      </p:sp>
      <p:sp>
        <p:nvSpPr>
          <p:cNvPr id="3075" name="Text Box 29"/>
          <p:cNvSpPr txBox="1">
            <a:spLocks noChangeArrowheads="1"/>
          </p:cNvSpPr>
          <p:nvPr/>
        </p:nvSpPr>
        <p:spPr bwMode="auto">
          <a:xfrm>
            <a:off x="416001" y="3992667"/>
            <a:ext cx="8353425" cy="1176349"/>
          </a:xfrm>
          <a:prstGeom prst="rect">
            <a:avLst/>
          </a:prstGeom>
          <a:noFill/>
          <a:ln w="9525">
            <a:noFill/>
            <a:miter lim="800000"/>
            <a:headEnd/>
            <a:tailEnd/>
          </a:ln>
        </p:spPr>
        <p:txBody>
          <a:bodyPr lIns="92075" tIns="46038" rIns="92075" bIns="46038">
            <a:spAutoFit/>
          </a:bodyPr>
          <a:lstStyle/>
          <a:p>
            <a:pPr algn="ctr">
              <a:spcBef>
                <a:spcPct val="20000"/>
              </a:spcBef>
              <a:buClr>
                <a:srgbClr val="000066"/>
              </a:buClr>
              <a:buSzPct val="65000"/>
              <a:buFont typeface="Wingdings" pitchFamily="2" charset="2"/>
              <a:buNone/>
            </a:pPr>
            <a:r>
              <a:rPr lang="it-IT" sz="3200" b="1" dirty="0" smtClean="0">
                <a:solidFill>
                  <a:srgbClr val="000066"/>
                </a:solidFill>
                <a:latin typeface="Bodoni MT" panose="02070603080606020203" pitchFamily="18" charset="0"/>
              </a:rPr>
              <a:t>DOTT.SSA SERENELLA SPACCAPANICCIA</a:t>
            </a:r>
          </a:p>
          <a:p>
            <a:pPr algn="ctr">
              <a:spcBef>
                <a:spcPct val="20000"/>
              </a:spcBef>
              <a:buClr>
                <a:srgbClr val="000066"/>
              </a:buClr>
              <a:buSzPct val="65000"/>
              <a:buFont typeface="Wingdings" pitchFamily="2" charset="2"/>
              <a:buNone/>
            </a:pPr>
            <a:r>
              <a:rPr lang="it-IT" sz="3200" b="1" dirty="0" smtClean="0">
                <a:solidFill>
                  <a:srgbClr val="000066"/>
                </a:solidFill>
                <a:latin typeface="Calibri" panose="020F0502020204030204" pitchFamily="34" charset="0"/>
              </a:rPr>
              <a:t>Dottore Commercialista ODCEC Ancona</a:t>
            </a:r>
            <a:endParaRPr lang="it-IT" sz="2400" b="1" dirty="0">
              <a:solidFill>
                <a:srgbClr val="000066"/>
              </a:solidFill>
              <a:latin typeface="Calibri" panose="020F0502020204030204" pitchFamily="34" charset="0"/>
            </a:endParaRPr>
          </a:p>
        </p:txBody>
      </p:sp>
      <p:sp>
        <p:nvSpPr>
          <p:cNvPr id="7" name="Line 8"/>
          <p:cNvSpPr>
            <a:spLocks noChangeShapeType="1"/>
          </p:cNvSpPr>
          <p:nvPr/>
        </p:nvSpPr>
        <p:spPr bwMode="auto">
          <a:xfrm>
            <a:off x="419970" y="3429000"/>
            <a:ext cx="8496300" cy="1588"/>
          </a:xfrm>
          <a:prstGeom prst="line">
            <a:avLst/>
          </a:prstGeom>
          <a:noFill/>
          <a:ln w="101520">
            <a:solidFill>
              <a:srgbClr val="606060"/>
            </a:solidFill>
            <a:miter lim="800000"/>
            <a:headEnd/>
            <a:tailEnd/>
          </a:ln>
          <a:extLst/>
        </p:spPr>
        <p:txBody>
          <a:bodyPr/>
          <a:lstStyle/>
          <a:p>
            <a:pPr eaLnBrk="1" hangingPunct="1">
              <a:buClr>
                <a:srgbClr val="000000"/>
              </a:buClr>
              <a:buSzPct val="100000"/>
              <a:buFont typeface="Times New Roman" panose="02020603050405020304" pitchFamily="18" charset="0"/>
              <a:buNone/>
              <a:defRPr/>
            </a:pPr>
            <a:endParaRPr lang="it-IT">
              <a:ea typeface="ＭＳ Ｐゴシック" panose="020B0600070205080204" pitchFamily="34" charset="-128"/>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just"/>
            <a:r>
              <a:rPr lang="it-IT" sz="2800" dirty="0" smtClean="0">
                <a:solidFill>
                  <a:srgbClr val="333333"/>
                </a:solidFill>
                <a:latin typeface="Calibri Light" panose="020F0302020204030204" pitchFamily="34" charset="0"/>
                <a:cs typeface="Calibri Light" panose="020F0302020204030204" pitchFamily="34" charset="0"/>
              </a:rPr>
              <a:t>Con la FATTURA ELETTRONICA  </a:t>
            </a:r>
          </a:p>
          <a:p>
            <a:pPr marL="0" indent="0" algn="just"/>
            <a:r>
              <a:rPr lang="it-IT" sz="2800" dirty="0" smtClean="0">
                <a:solidFill>
                  <a:srgbClr val="333333"/>
                </a:solidFill>
                <a:latin typeface="Calibri Light" panose="020F0302020204030204" pitchFamily="34" charset="0"/>
                <a:cs typeface="Calibri Light" panose="020F0302020204030204" pitchFamily="34" charset="0"/>
              </a:rPr>
              <a:t>devono essere documentate:</a:t>
            </a:r>
          </a:p>
          <a:p>
            <a:pPr marL="0" indent="0" algn="just"/>
            <a:endParaRPr lang="it-IT" sz="2800" dirty="0" smtClean="0">
              <a:solidFill>
                <a:srgbClr val="333333"/>
              </a:solidFill>
              <a:latin typeface="Calibri Light" panose="020F0302020204030204" pitchFamily="34" charset="0"/>
              <a:cs typeface="Calibri Light" panose="020F0302020204030204" pitchFamily="34" charset="0"/>
            </a:endParaRPr>
          </a:p>
          <a:p>
            <a:pPr marL="457200" indent="-457200" algn="just">
              <a:buFont typeface="Wingdings" panose="05000000000000000000" pitchFamily="2" charset="2"/>
              <a:buChar char="q"/>
            </a:pPr>
            <a:r>
              <a:rPr lang="it-IT" sz="2800" dirty="0" smtClean="0">
                <a:solidFill>
                  <a:srgbClr val="333333"/>
                </a:solidFill>
                <a:latin typeface="Calibri Light" panose="020F0302020204030204" pitchFamily="34" charset="0"/>
                <a:cs typeface="Calibri Light" panose="020F0302020204030204" pitchFamily="34" charset="0"/>
              </a:rPr>
              <a:t>Cessioni di beni</a:t>
            </a:r>
          </a:p>
          <a:p>
            <a:pPr marL="457200" indent="-457200" algn="just">
              <a:buFont typeface="Wingdings" panose="05000000000000000000" pitchFamily="2" charset="2"/>
              <a:buChar char="q"/>
            </a:pPr>
            <a:endParaRPr lang="it-IT" sz="2800" dirty="0" smtClean="0">
              <a:solidFill>
                <a:srgbClr val="333333"/>
              </a:solidFill>
              <a:latin typeface="Calibri Light" panose="020F0302020204030204" pitchFamily="34" charset="0"/>
              <a:cs typeface="Calibri Light" panose="020F0302020204030204" pitchFamily="34" charset="0"/>
            </a:endParaRPr>
          </a:p>
          <a:p>
            <a:pPr marL="457200" indent="-457200" algn="just">
              <a:buFont typeface="Wingdings" panose="05000000000000000000" pitchFamily="2" charset="2"/>
              <a:buChar char="q"/>
            </a:pPr>
            <a:r>
              <a:rPr lang="it-IT" sz="2800" dirty="0" smtClean="0">
                <a:solidFill>
                  <a:srgbClr val="333333"/>
                </a:solidFill>
                <a:latin typeface="Calibri Light" panose="020F0302020204030204" pitchFamily="34" charset="0"/>
                <a:cs typeface="Calibri Light" panose="020F0302020204030204" pitchFamily="34" charset="0"/>
              </a:rPr>
              <a:t>Prestazioni di servizi</a:t>
            </a:r>
          </a:p>
          <a:p>
            <a:pPr marL="457200" indent="-457200" algn="just">
              <a:buFont typeface="Wingdings" panose="05000000000000000000" pitchFamily="2" charset="2"/>
              <a:buChar char="q"/>
            </a:pPr>
            <a:endParaRPr lang="it-IT" sz="2800" dirty="0" smtClean="0">
              <a:solidFill>
                <a:srgbClr val="333333"/>
              </a:solidFill>
              <a:latin typeface="Calibri Light" panose="020F0302020204030204" pitchFamily="34" charset="0"/>
              <a:cs typeface="Calibri Light" panose="020F0302020204030204" pitchFamily="34" charset="0"/>
            </a:endParaRPr>
          </a:p>
          <a:p>
            <a:pPr marL="457200" indent="-457200" algn="just">
              <a:buFont typeface="Wingdings" panose="05000000000000000000" pitchFamily="2" charset="2"/>
              <a:buChar char="q"/>
            </a:pPr>
            <a:r>
              <a:rPr lang="it-IT" sz="2800" dirty="0" smtClean="0">
                <a:solidFill>
                  <a:srgbClr val="333333"/>
                </a:solidFill>
                <a:latin typeface="Calibri Light" panose="020F0302020204030204" pitchFamily="34" charset="0"/>
                <a:cs typeface="Calibri Light" panose="020F0302020204030204" pitchFamily="34" charset="0"/>
              </a:rPr>
              <a:t>Prestazioni professionali</a:t>
            </a:r>
            <a:endParaRPr lang="it-IT" sz="2800" dirty="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754850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just"/>
            <a:r>
              <a:rPr lang="it-IT" sz="2800" dirty="0" smtClean="0">
                <a:solidFill>
                  <a:srgbClr val="333333"/>
                </a:solidFill>
                <a:latin typeface="Calibri Light" panose="020F0302020204030204" pitchFamily="34" charset="0"/>
                <a:cs typeface="Calibri Light" panose="020F0302020204030204" pitchFamily="34" charset="0"/>
              </a:rPr>
              <a:t>Agenzia delle Entrate con provv.n.89757 del 30.4.18</a:t>
            </a:r>
          </a:p>
          <a:p>
            <a:pPr marL="0" indent="0"/>
            <a:r>
              <a:rPr lang="it-IT" sz="2800" dirty="0" smtClean="0">
                <a:solidFill>
                  <a:srgbClr val="333333"/>
                </a:solidFill>
                <a:latin typeface="Calibri Light" panose="020F0302020204030204" pitchFamily="34" charset="0"/>
                <a:cs typeface="Calibri Light" panose="020F0302020204030204" pitchFamily="34" charset="0"/>
              </a:rPr>
              <a:t>Definisce la </a:t>
            </a:r>
            <a:r>
              <a:rPr lang="it-IT" sz="2800" u="sng" dirty="0" smtClean="0">
                <a:solidFill>
                  <a:srgbClr val="333333"/>
                </a:solidFill>
                <a:latin typeface="Calibri Light" panose="020F0302020204030204" pitchFamily="34" charset="0"/>
                <a:cs typeface="Calibri Light" panose="020F0302020204030204" pitchFamily="34" charset="0"/>
              </a:rPr>
              <a:t>FATTURA ELETTRONICA </a:t>
            </a:r>
            <a:r>
              <a:rPr lang="it-IT" sz="2800" b="0" dirty="0" smtClean="0">
                <a:solidFill>
                  <a:srgbClr val="333333"/>
                </a:solidFill>
                <a:latin typeface="Calibri Light" panose="020F0302020204030204" pitchFamily="34" charset="0"/>
                <a:cs typeface="Calibri Light" panose="020F0302020204030204" pitchFamily="34" charset="0"/>
              </a:rPr>
              <a:t>come «documento informatico»:</a:t>
            </a:r>
          </a:p>
          <a:p>
            <a:pPr marL="457200" indent="-457200">
              <a:buFont typeface="Wingdings" panose="05000000000000000000" pitchFamily="2" charset="2"/>
              <a:buChar char="§"/>
            </a:pPr>
            <a:r>
              <a:rPr lang="it-IT" sz="2800" b="0" dirty="0" smtClean="0">
                <a:solidFill>
                  <a:srgbClr val="333333"/>
                </a:solidFill>
                <a:latin typeface="Calibri Light" panose="020F0302020204030204" pitchFamily="34" charset="0"/>
                <a:cs typeface="Calibri Light" panose="020F0302020204030204" pitchFamily="34" charset="0"/>
              </a:rPr>
              <a:t>Emesso in formato XML (</a:t>
            </a:r>
            <a:r>
              <a:rPr lang="it-IT" sz="2800" b="0" dirty="0" err="1" smtClean="0">
                <a:solidFill>
                  <a:srgbClr val="333333"/>
                </a:solidFill>
                <a:latin typeface="Calibri Light" panose="020F0302020204030204" pitchFamily="34" charset="0"/>
                <a:cs typeface="Calibri Light" panose="020F0302020204030204" pitchFamily="34" charset="0"/>
              </a:rPr>
              <a:t>extensible</a:t>
            </a:r>
            <a:r>
              <a:rPr lang="it-IT" sz="2800" b="0" dirty="0" smtClean="0">
                <a:solidFill>
                  <a:srgbClr val="333333"/>
                </a:solidFill>
                <a:latin typeface="Calibri Light" panose="020F0302020204030204" pitchFamily="34" charset="0"/>
                <a:cs typeface="Calibri Light" panose="020F0302020204030204" pitchFamily="34" charset="0"/>
              </a:rPr>
              <a:t> </a:t>
            </a:r>
            <a:r>
              <a:rPr lang="it-IT" sz="2800" b="0" dirty="0" err="1" smtClean="0">
                <a:solidFill>
                  <a:srgbClr val="333333"/>
                </a:solidFill>
                <a:latin typeface="Calibri Light" panose="020F0302020204030204" pitchFamily="34" charset="0"/>
                <a:cs typeface="Calibri Light" panose="020F0302020204030204" pitchFamily="34" charset="0"/>
              </a:rPr>
              <a:t>makup</a:t>
            </a:r>
            <a:r>
              <a:rPr lang="it-IT" sz="2800" b="0" dirty="0" smtClean="0">
                <a:solidFill>
                  <a:srgbClr val="333333"/>
                </a:solidFill>
                <a:latin typeface="Calibri Light" panose="020F0302020204030204" pitchFamily="34" charset="0"/>
                <a:cs typeface="Calibri Light" panose="020F0302020204030204" pitchFamily="34" charset="0"/>
              </a:rPr>
              <a:t> </a:t>
            </a:r>
            <a:r>
              <a:rPr lang="it-IT" sz="2800" b="0" dirty="0" err="1" smtClean="0">
                <a:solidFill>
                  <a:srgbClr val="333333"/>
                </a:solidFill>
                <a:latin typeface="Calibri Light" panose="020F0302020204030204" pitchFamily="34" charset="0"/>
                <a:cs typeface="Calibri Light" panose="020F0302020204030204" pitchFamily="34" charset="0"/>
              </a:rPr>
              <a:t>language</a:t>
            </a:r>
            <a:r>
              <a:rPr lang="it-IT" sz="2800" b="0" dirty="0" smtClean="0">
                <a:solidFill>
                  <a:srgbClr val="333333"/>
                </a:solidFill>
                <a:latin typeface="Calibri Light" panose="020F0302020204030204" pitchFamily="34" charset="0"/>
                <a:cs typeface="Calibri Light" panose="020F0302020204030204" pitchFamily="34" charset="0"/>
              </a:rPr>
              <a:t>)</a:t>
            </a:r>
          </a:p>
          <a:p>
            <a:pPr marL="457200" indent="-457200">
              <a:buFont typeface="Wingdings" panose="05000000000000000000" pitchFamily="2" charset="2"/>
              <a:buChar char="§"/>
            </a:pPr>
            <a:r>
              <a:rPr lang="it-IT" sz="2800" b="0" dirty="0" smtClean="0">
                <a:solidFill>
                  <a:srgbClr val="333333"/>
                </a:solidFill>
                <a:latin typeface="Calibri Light" panose="020F0302020204030204" pitchFamily="34" charset="0"/>
                <a:cs typeface="Calibri Light" panose="020F0302020204030204" pitchFamily="34" charset="0"/>
              </a:rPr>
              <a:t>Trasmesso per via telematica al Sistema di Interscambio (</a:t>
            </a:r>
            <a:r>
              <a:rPr lang="it-IT" sz="2800" b="0" dirty="0" err="1" smtClean="0">
                <a:solidFill>
                  <a:srgbClr val="333333"/>
                </a:solidFill>
                <a:latin typeface="Calibri Light" panose="020F0302020204030204" pitchFamily="34" charset="0"/>
                <a:cs typeface="Calibri Light" panose="020F0302020204030204" pitchFamily="34" charset="0"/>
              </a:rPr>
              <a:t>SdI</a:t>
            </a:r>
            <a:r>
              <a:rPr lang="it-IT" sz="2800" b="0" dirty="0" smtClean="0">
                <a:solidFill>
                  <a:srgbClr val="333333"/>
                </a:solidFill>
                <a:latin typeface="Calibri Light" panose="020F0302020204030204" pitchFamily="34" charset="0"/>
                <a:cs typeface="Calibri Light" panose="020F0302020204030204" pitchFamily="34" charset="0"/>
              </a:rPr>
              <a:t>)</a:t>
            </a:r>
          </a:p>
          <a:p>
            <a:pPr marL="457200" indent="-457200">
              <a:buFont typeface="Wingdings" panose="05000000000000000000" pitchFamily="2" charset="2"/>
              <a:buChar char="§"/>
            </a:pPr>
            <a:r>
              <a:rPr lang="it-IT" sz="2800" b="0" dirty="0" smtClean="0">
                <a:solidFill>
                  <a:srgbClr val="333333"/>
                </a:solidFill>
                <a:latin typeface="Calibri Light" panose="020F0302020204030204" pitchFamily="34" charset="0"/>
                <a:cs typeface="Calibri Light" panose="020F0302020204030204" pitchFamily="34" charset="0"/>
              </a:rPr>
              <a:t>Recapitato dal </a:t>
            </a:r>
            <a:r>
              <a:rPr lang="it-IT" sz="2800" b="0" dirty="0" err="1" smtClean="0">
                <a:solidFill>
                  <a:srgbClr val="333333"/>
                </a:solidFill>
                <a:latin typeface="Calibri Light" panose="020F0302020204030204" pitchFamily="34" charset="0"/>
                <a:cs typeface="Calibri Light" panose="020F0302020204030204" pitchFamily="34" charset="0"/>
              </a:rPr>
              <a:t>SdI</a:t>
            </a:r>
            <a:r>
              <a:rPr lang="it-IT" sz="2800" b="0" dirty="0" smtClean="0">
                <a:solidFill>
                  <a:srgbClr val="333333"/>
                </a:solidFill>
                <a:latin typeface="Calibri Light" panose="020F0302020204030204" pitchFamily="34" charset="0"/>
                <a:cs typeface="Calibri Light" panose="020F0302020204030204" pitchFamily="34" charset="0"/>
              </a:rPr>
              <a:t> al soggetto ricevente</a:t>
            </a:r>
          </a:p>
        </p:txBody>
      </p:sp>
    </p:spTree>
    <p:extLst>
      <p:ext uri="{BB962C8B-B14F-4D97-AF65-F5344CB8AC3E}">
        <p14:creationId xmlns:p14="http://schemas.microsoft.com/office/powerpoint/2010/main" val="3094476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IMPORTANTE</a:t>
            </a:r>
          </a:p>
          <a:p>
            <a:pPr marL="0" indent="0" algn="ctr"/>
            <a:endParaRPr lang="it-IT" sz="2800" dirty="0" smtClean="0">
              <a:solidFill>
                <a:srgbClr val="FF0000"/>
              </a:solidFill>
              <a:latin typeface="Calibri Light" panose="020F0302020204030204" pitchFamily="34" charset="0"/>
              <a:cs typeface="Calibri Light" panose="020F0302020204030204" pitchFamily="34" charset="0"/>
            </a:endParaRPr>
          </a:p>
          <a:p>
            <a:pPr marL="0" indent="0" algn="just"/>
            <a:r>
              <a:rPr lang="it-IT" sz="2800" b="0" dirty="0" smtClean="0">
                <a:solidFill>
                  <a:srgbClr val="333333"/>
                </a:solidFill>
                <a:latin typeface="Calibri Light" panose="020F0302020204030204" pitchFamily="34" charset="0"/>
                <a:cs typeface="Calibri Light" panose="020F0302020204030204" pitchFamily="34" charset="0"/>
              </a:rPr>
              <a:t>Il file della fattura non deve contenere macroistruzioni o codici eseguibili tali da attivare funzionalità che possano modificare gli atti, i fatti o i dati rappresentati.</a:t>
            </a:r>
          </a:p>
          <a:p>
            <a:pPr marL="0" indent="0" algn="just"/>
            <a:endParaRPr lang="it-IT" sz="2800" b="0" dirty="0">
              <a:solidFill>
                <a:srgbClr val="333333"/>
              </a:solidFill>
              <a:latin typeface="Calibri Light" panose="020F0302020204030204" pitchFamily="34" charset="0"/>
              <a:cs typeface="Calibri Light" panose="020F0302020204030204" pitchFamily="34" charset="0"/>
            </a:endParaRPr>
          </a:p>
          <a:p>
            <a:pPr marL="0" indent="0" algn="ctr"/>
            <a:r>
              <a:rPr lang="it-IT" sz="2800" b="0" dirty="0" smtClean="0">
                <a:solidFill>
                  <a:srgbClr val="333333"/>
                </a:solidFill>
                <a:latin typeface="Calibri Light" panose="020F0302020204030204" pitchFamily="34" charset="0"/>
                <a:cs typeface="Calibri Light" panose="020F0302020204030204" pitchFamily="34" charset="0"/>
              </a:rPr>
              <a:t>In mancanza di tali requisiti la fattura di considera </a:t>
            </a:r>
            <a:r>
              <a:rPr lang="it-IT" sz="2800" u="sng" dirty="0" smtClean="0">
                <a:solidFill>
                  <a:srgbClr val="333333"/>
                </a:solidFill>
                <a:latin typeface="Calibri Light" panose="020F0302020204030204" pitchFamily="34" charset="0"/>
                <a:cs typeface="Calibri Light" panose="020F0302020204030204" pitchFamily="34" charset="0"/>
              </a:rPr>
              <a:t>non emessa</a:t>
            </a:r>
          </a:p>
        </p:txBody>
      </p:sp>
    </p:spTree>
    <p:extLst>
      <p:ext uri="{BB962C8B-B14F-4D97-AF65-F5344CB8AC3E}">
        <p14:creationId xmlns:p14="http://schemas.microsoft.com/office/powerpoint/2010/main" val="2179669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Dati obbligatori per la trasmissione al </a:t>
            </a:r>
            <a:r>
              <a:rPr lang="it-IT" sz="2800" dirty="0" err="1" smtClean="0">
                <a:solidFill>
                  <a:srgbClr val="FF0000"/>
                </a:solidFill>
                <a:latin typeface="Calibri Light" panose="020F0302020204030204" pitchFamily="34" charset="0"/>
                <a:cs typeface="Calibri Light" panose="020F0302020204030204" pitchFamily="34" charset="0"/>
              </a:rPr>
              <a:t>SdI</a:t>
            </a:r>
            <a:endParaRPr lang="it-IT" sz="2800" dirty="0" smtClean="0">
              <a:solidFill>
                <a:srgbClr val="FF0000"/>
              </a:solidFill>
              <a:latin typeface="Calibri Light" panose="020F0302020204030204" pitchFamily="34" charset="0"/>
              <a:cs typeface="Calibri Light" panose="020F0302020204030204" pitchFamily="34" charset="0"/>
            </a:endParaRPr>
          </a:p>
          <a:p>
            <a:pPr>
              <a:buFont typeface="Arial" panose="020B0604020202020204" pitchFamily="34" charset="0"/>
              <a:buChar char="•"/>
            </a:pPr>
            <a:r>
              <a:rPr lang="it-IT" sz="2400" b="0" dirty="0">
                <a:solidFill>
                  <a:srgbClr val="333333"/>
                </a:solidFill>
                <a:latin typeface="Calibri Light" panose="020F0302020204030204" pitchFamily="34" charset="0"/>
                <a:cs typeface="Calibri Light" panose="020F0302020204030204" pitchFamily="34" charset="0"/>
              </a:rPr>
              <a:t>T</a:t>
            </a:r>
            <a:r>
              <a:rPr lang="it-IT" sz="2400" b="0" dirty="0" smtClean="0">
                <a:solidFill>
                  <a:srgbClr val="333333"/>
                </a:solidFill>
                <a:latin typeface="Calibri Light" panose="020F0302020204030204" pitchFamily="34" charset="0"/>
                <a:cs typeface="Calibri Light" panose="020F0302020204030204" pitchFamily="34" charset="0"/>
              </a:rPr>
              <a:t>ipo documento emesso (</a:t>
            </a:r>
            <a:r>
              <a:rPr lang="it-IT" sz="2400" b="0" dirty="0" err="1" smtClean="0">
                <a:solidFill>
                  <a:srgbClr val="333333"/>
                </a:solidFill>
                <a:latin typeface="Calibri Light" panose="020F0302020204030204" pitchFamily="34" charset="0"/>
                <a:cs typeface="Calibri Light" panose="020F0302020204030204" pitchFamily="34" charset="0"/>
              </a:rPr>
              <a:t>fatt</a:t>
            </a:r>
            <a:r>
              <a:rPr lang="it-IT" sz="2400" b="0" dirty="0" smtClean="0">
                <a:solidFill>
                  <a:srgbClr val="333333"/>
                </a:solidFill>
                <a:latin typeface="Calibri Light" panose="020F0302020204030204" pitchFamily="34" charset="0"/>
                <a:cs typeface="Calibri Light" panose="020F0302020204030204" pitchFamily="34" charset="0"/>
              </a:rPr>
              <a:t>/parcella/autofattura/</a:t>
            </a:r>
            <a:r>
              <a:rPr lang="it-IT" sz="2400" b="0" dirty="0" err="1" smtClean="0">
                <a:solidFill>
                  <a:srgbClr val="333333"/>
                </a:solidFill>
                <a:latin typeface="Calibri Light" panose="020F0302020204030204" pitchFamily="34" charset="0"/>
                <a:cs typeface="Calibri Light" panose="020F0302020204030204" pitchFamily="34" charset="0"/>
              </a:rPr>
              <a:t>nc</a:t>
            </a:r>
            <a:r>
              <a:rPr lang="it-IT" sz="2400" b="0" dirty="0" smtClean="0">
                <a:solidFill>
                  <a:srgbClr val="333333"/>
                </a:solidFill>
                <a:latin typeface="Calibri Light" panose="020F0302020204030204" pitchFamily="34" charset="0"/>
                <a:cs typeface="Calibri Light" panose="020F0302020204030204" pitchFamily="34" charset="0"/>
              </a:rPr>
              <a:t>/</a:t>
            </a:r>
            <a:r>
              <a:rPr lang="it-IT" sz="2400" b="0" dirty="0" err="1" smtClean="0">
                <a:solidFill>
                  <a:srgbClr val="333333"/>
                </a:solidFill>
                <a:latin typeface="Calibri Light" panose="020F0302020204030204" pitchFamily="34" charset="0"/>
                <a:cs typeface="Calibri Light" panose="020F0302020204030204" pitchFamily="34" charset="0"/>
              </a:rPr>
              <a:t>nd</a:t>
            </a:r>
            <a:r>
              <a:rPr lang="it-IT" sz="2400" b="0" dirty="0" smtClean="0">
                <a:solidFill>
                  <a:srgbClr val="333333"/>
                </a:solidFill>
                <a:latin typeface="Calibri Light" panose="020F0302020204030204" pitchFamily="34" charset="0"/>
                <a:cs typeface="Calibri Light" panose="020F0302020204030204" pitchFamily="34" charset="0"/>
              </a:rPr>
              <a:t>)</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Regime fiscale del cedente o prestatore</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Eventuale applicazione ritenute, cassa, bollo</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Dati DDT emesso in caso di fatturazione differita</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Natura dell’operazione in caso di esclusione, esenzione non imponibilità iva)</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Identificativo fiscale del soggetto trasmittente</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Numero progressivo attribuito per l’invio al </a:t>
            </a:r>
            <a:r>
              <a:rPr lang="it-IT" sz="2400" b="0" dirty="0" err="1" smtClean="0">
                <a:solidFill>
                  <a:srgbClr val="333333"/>
                </a:solidFill>
                <a:latin typeface="Calibri Light" panose="020F0302020204030204" pitchFamily="34" charset="0"/>
                <a:cs typeface="Calibri Light" panose="020F0302020204030204" pitchFamily="34" charset="0"/>
              </a:rPr>
              <a:t>SdI</a:t>
            </a:r>
            <a:endParaRPr lang="it-IT" sz="2400" b="0" dirty="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140318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Dati facoltativi per la trasmissione al </a:t>
            </a:r>
            <a:r>
              <a:rPr lang="it-IT" sz="2800" dirty="0" err="1" smtClean="0">
                <a:solidFill>
                  <a:srgbClr val="FF0000"/>
                </a:solidFill>
                <a:latin typeface="Calibri Light" panose="020F0302020204030204" pitchFamily="34" charset="0"/>
                <a:cs typeface="Calibri Light" panose="020F0302020204030204" pitchFamily="34" charset="0"/>
              </a:rPr>
              <a:t>SdI</a:t>
            </a:r>
            <a:endParaRPr lang="it-IT" sz="2800" dirty="0" smtClean="0">
              <a:solidFill>
                <a:srgbClr val="FF0000"/>
              </a:solidFill>
              <a:latin typeface="Calibri Light" panose="020F0302020204030204" pitchFamily="34" charset="0"/>
              <a:cs typeface="Calibri Light" panose="020F0302020204030204" pitchFamily="34" charset="0"/>
            </a:endParaRP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r>
              <a:rPr lang="it-IT" sz="2400" b="0" dirty="0" smtClean="0">
                <a:solidFill>
                  <a:srgbClr val="333333"/>
                </a:solidFill>
                <a:latin typeface="Calibri Light" panose="020F0302020204030204" pitchFamily="34" charset="0"/>
                <a:cs typeface="Calibri Light" panose="020F0302020204030204" pitchFamily="34" charset="0"/>
              </a:rPr>
              <a:t>Dati funzionali alle esigenze informative proprie dei rapporti tra cliente e fornitore, ad esempio:</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Dati relativi all’ordine di acquisto</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Dati relativi al trasporto dei beni</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Dati per il pagamento</a:t>
            </a:r>
            <a:endParaRPr lang="it-IT" sz="2400" b="0" dirty="0">
              <a:solidFill>
                <a:srgbClr val="333333"/>
              </a:solidFill>
              <a:latin typeface="Calibri Light" panose="020F0302020204030204" pitchFamily="34" charset="0"/>
              <a:cs typeface="Calibri Light" panose="020F0302020204030204" pitchFamily="34" charset="0"/>
            </a:endParaRP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Incarico all’origine della prestazione</a:t>
            </a:r>
          </a:p>
        </p:txBody>
      </p:sp>
    </p:spTree>
    <p:extLst>
      <p:ext uri="{BB962C8B-B14F-4D97-AF65-F5344CB8AC3E}">
        <p14:creationId xmlns:p14="http://schemas.microsoft.com/office/powerpoint/2010/main" val="729255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Trasmissione della Fattura Elettronica</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Il soggetto trasmittente invia il </a:t>
            </a:r>
            <a:r>
              <a:rPr lang="it-IT" sz="2400" b="0" dirty="0" err="1" smtClean="0">
                <a:solidFill>
                  <a:srgbClr val="333333"/>
                </a:solidFill>
                <a:latin typeface="Calibri Light" panose="020F0302020204030204" pitchFamily="34" charset="0"/>
                <a:cs typeface="Calibri Light" panose="020F0302020204030204" pitchFamily="34" charset="0"/>
              </a:rPr>
              <a:t>docuemento</a:t>
            </a:r>
            <a:r>
              <a:rPr lang="it-IT" sz="2400" b="0" dirty="0" smtClean="0">
                <a:solidFill>
                  <a:srgbClr val="333333"/>
                </a:solidFill>
                <a:latin typeface="Calibri Light" panose="020F0302020204030204" pitchFamily="34" charset="0"/>
                <a:cs typeface="Calibri Light" panose="020F0302020204030204" pitchFamily="34" charset="0"/>
              </a:rPr>
              <a:t> elettronico al </a:t>
            </a:r>
            <a:r>
              <a:rPr lang="it-IT" sz="2400" b="0" dirty="0" err="1" smtClean="0">
                <a:solidFill>
                  <a:srgbClr val="333333"/>
                </a:solidFill>
                <a:latin typeface="Calibri Light" panose="020F0302020204030204" pitchFamily="34" charset="0"/>
                <a:cs typeface="Calibri Light" panose="020F0302020204030204" pitchFamily="34" charset="0"/>
              </a:rPr>
              <a:t>SdI</a:t>
            </a:r>
            <a:r>
              <a:rPr lang="it-IT" sz="2400" b="0" dirty="0" smtClean="0">
                <a:solidFill>
                  <a:srgbClr val="333333"/>
                </a:solidFill>
                <a:latin typeface="Calibri Light" panose="020F0302020204030204" pitchFamily="34" charset="0"/>
                <a:cs typeface="Calibri Light" panose="020F0302020204030204" pitchFamily="34" charset="0"/>
              </a:rPr>
              <a:t> mediante canali appositi (Agenzia entrate/Software di mercato)</a:t>
            </a:r>
            <a:endParaRPr lang="it-IT" sz="2400" b="0" dirty="0">
              <a:solidFill>
                <a:srgbClr val="333333"/>
              </a:solidFill>
              <a:latin typeface="Calibri Light" panose="020F0302020204030204" pitchFamily="34" charset="0"/>
              <a:cs typeface="Calibri Light" panose="020F0302020204030204" pitchFamily="34" charset="0"/>
            </a:endParaRP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Il </a:t>
            </a:r>
            <a:r>
              <a:rPr lang="it-IT" sz="2400" b="0" dirty="0" err="1" smtClean="0">
                <a:solidFill>
                  <a:srgbClr val="333333"/>
                </a:solidFill>
                <a:latin typeface="Calibri Light" panose="020F0302020204030204" pitchFamily="34" charset="0"/>
                <a:cs typeface="Calibri Light" panose="020F0302020204030204" pitchFamily="34" charset="0"/>
              </a:rPr>
              <a:t>SdI</a:t>
            </a:r>
            <a:r>
              <a:rPr lang="it-IT" sz="2400" b="0" dirty="0" smtClean="0">
                <a:solidFill>
                  <a:srgbClr val="333333"/>
                </a:solidFill>
                <a:latin typeface="Calibri Light" panose="020F0302020204030204" pitchFamily="34" charset="0"/>
                <a:cs typeface="Calibri Light" panose="020F0302020204030204" pitchFamily="34" charset="0"/>
              </a:rPr>
              <a:t> recapita la fattura al destinatario</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Il destinatario può riceverla  attraverso un apposito canale di ricezione di cui si è dotata, ovvero su un’area autenticata del sito dell’AE se il proprio canale di ricezione dovesse risultare inattivo o non funzionante.</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Si può trasmettere una singola fattura oppure un lotto di più fatture</a:t>
            </a:r>
          </a:p>
        </p:txBody>
      </p:sp>
    </p:spTree>
    <p:extLst>
      <p:ext uri="{BB962C8B-B14F-4D97-AF65-F5344CB8AC3E}">
        <p14:creationId xmlns:p14="http://schemas.microsoft.com/office/powerpoint/2010/main" val="1856780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Modalità di Trasmissione della Fattura Elettronica</a:t>
            </a:r>
          </a:p>
          <a:p>
            <a:pPr marL="0" indent="0" algn="ctr"/>
            <a:endParaRPr lang="it-IT" sz="2800" dirty="0" smtClean="0">
              <a:solidFill>
                <a:srgbClr val="FF0000"/>
              </a:solidFill>
              <a:latin typeface="Calibri Light" panose="020F0302020204030204" pitchFamily="34" charset="0"/>
              <a:cs typeface="Calibri Light" panose="020F0302020204030204" pitchFamily="34" charset="0"/>
            </a:endParaRP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Attraverso i servizi informatici messi a disposizione dall’Agenzia delle Entrate</a:t>
            </a:r>
          </a:p>
          <a:p>
            <a:pPr>
              <a:buFont typeface="Arial" panose="020B0604020202020204" pitchFamily="34" charset="0"/>
              <a:buChar char="•"/>
            </a:pPr>
            <a:endParaRPr lang="it-IT" sz="2400" b="0" dirty="0" smtClean="0">
              <a:solidFill>
                <a:srgbClr val="333333"/>
              </a:solidFill>
              <a:latin typeface="Calibri Light" panose="020F0302020204030204" pitchFamily="34" charset="0"/>
              <a:cs typeface="Calibri Light" panose="020F0302020204030204" pitchFamily="34" charset="0"/>
            </a:endParaRP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Attraverso PEC (molto sconsigliato!!!)</a:t>
            </a:r>
          </a:p>
          <a:p>
            <a:pPr>
              <a:buFont typeface="Arial" panose="020B0604020202020204" pitchFamily="34" charset="0"/>
              <a:buChar char="•"/>
            </a:pPr>
            <a:endParaRPr lang="it-IT" sz="2400" b="0" dirty="0" smtClean="0">
              <a:solidFill>
                <a:srgbClr val="333333"/>
              </a:solidFill>
              <a:latin typeface="Calibri Light" panose="020F0302020204030204" pitchFamily="34" charset="0"/>
              <a:cs typeface="Calibri Light" panose="020F0302020204030204" pitchFamily="34" charset="0"/>
            </a:endParaRP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Attraverso gli specifici canali di </a:t>
            </a:r>
            <a:r>
              <a:rPr lang="it-IT" sz="2400" b="0" dirty="0" err="1" smtClean="0">
                <a:solidFill>
                  <a:srgbClr val="333333"/>
                </a:solidFill>
                <a:latin typeface="Calibri Light" panose="020F0302020204030204" pitchFamily="34" charset="0"/>
                <a:cs typeface="Calibri Light" panose="020F0302020204030204" pitchFamily="34" charset="0"/>
              </a:rPr>
              <a:t>SdI</a:t>
            </a:r>
            <a:r>
              <a:rPr lang="it-IT" sz="2400" b="0" dirty="0" smtClean="0">
                <a:solidFill>
                  <a:srgbClr val="333333"/>
                </a:solidFill>
                <a:latin typeface="Calibri Light" panose="020F0302020204030204" pitchFamily="34" charset="0"/>
                <a:cs typeface="Calibri Light" panose="020F0302020204030204" pitchFamily="34" charset="0"/>
              </a:rPr>
              <a:t> predisposti ed accreditati dall’AE </a:t>
            </a:r>
          </a:p>
        </p:txBody>
      </p:sp>
    </p:spTree>
    <p:extLst>
      <p:ext uri="{BB962C8B-B14F-4D97-AF65-F5344CB8AC3E}">
        <p14:creationId xmlns:p14="http://schemas.microsoft.com/office/powerpoint/2010/main" val="785113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Termini di Trasmissione della Fattura Elettronica</a:t>
            </a: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r>
              <a:rPr lang="it-IT" sz="2400" b="0" dirty="0" smtClean="0">
                <a:solidFill>
                  <a:srgbClr val="333333"/>
                </a:solidFill>
                <a:latin typeface="Calibri Light" panose="020F0302020204030204" pitchFamily="34" charset="0"/>
                <a:cs typeface="Calibri Light" panose="020F0302020204030204" pitchFamily="34" charset="0"/>
              </a:rPr>
              <a:t>Ai sensi dell’art.21 DPR633/72 la fattura deve essere emessa al momento dell’effettuazione dell’operazione oppure al momento dell’incasso per i professionisti</a:t>
            </a: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r>
              <a:rPr lang="it-IT" sz="2400" b="0" dirty="0" smtClean="0">
                <a:solidFill>
                  <a:srgbClr val="333333"/>
                </a:solidFill>
                <a:latin typeface="Calibri Light" panose="020F0302020204030204" pitchFamily="34" charset="0"/>
                <a:cs typeface="Calibri Light" panose="020F0302020204030204" pitchFamily="34" charset="0"/>
              </a:rPr>
              <a:t>La fattura elettronica deve essere trasmessa al </a:t>
            </a:r>
            <a:r>
              <a:rPr lang="it-IT" sz="2400" b="0" dirty="0" err="1" smtClean="0">
                <a:solidFill>
                  <a:srgbClr val="333333"/>
                </a:solidFill>
                <a:latin typeface="Calibri Light" panose="020F0302020204030204" pitchFamily="34" charset="0"/>
                <a:cs typeface="Calibri Light" panose="020F0302020204030204" pitchFamily="34" charset="0"/>
              </a:rPr>
              <a:t>SdI</a:t>
            </a:r>
            <a:r>
              <a:rPr lang="it-IT" sz="2400" b="0" dirty="0" smtClean="0">
                <a:solidFill>
                  <a:srgbClr val="333333"/>
                </a:solidFill>
                <a:latin typeface="Calibri Light" panose="020F0302020204030204" pitchFamily="34" charset="0"/>
                <a:cs typeface="Calibri Light" panose="020F0302020204030204" pitchFamily="34" charset="0"/>
              </a:rPr>
              <a:t> al momento dell’effettuazione dell’operazione o dell’incasso!</a:t>
            </a: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519678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Termini di Trasmissione della Fattura Elettronica</a:t>
            </a:r>
          </a:p>
          <a:p>
            <a:pPr marL="0" indent="0"/>
            <a:r>
              <a:rPr lang="it-IT" sz="2400" b="0" dirty="0" smtClean="0">
                <a:solidFill>
                  <a:srgbClr val="333333"/>
                </a:solidFill>
                <a:latin typeface="Calibri Light" panose="020F0302020204030204" pitchFamily="34" charset="0"/>
                <a:cs typeface="Calibri Light" panose="020F0302020204030204" pitchFamily="34" charset="0"/>
              </a:rPr>
              <a:t>Dal </a:t>
            </a:r>
            <a:r>
              <a:rPr lang="it-IT" sz="2400" b="0" dirty="0">
                <a:solidFill>
                  <a:srgbClr val="333333"/>
                </a:solidFill>
                <a:latin typeface="Calibri Light" panose="020F0302020204030204" pitchFamily="34" charset="0"/>
                <a:cs typeface="Calibri Light" panose="020F0302020204030204" pitchFamily="34" charset="0"/>
              </a:rPr>
              <a:t>1 gennaio 2019 al 30 luglio 2019 per i soggetti trimestrali</a:t>
            </a:r>
          </a:p>
          <a:p>
            <a:pPr marL="0" indent="0"/>
            <a:r>
              <a:rPr lang="it-IT" sz="2400" b="0" dirty="0">
                <a:solidFill>
                  <a:srgbClr val="333333"/>
                </a:solidFill>
                <a:latin typeface="Calibri Light" panose="020F0302020204030204" pitchFamily="34" charset="0"/>
                <a:cs typeface="Calibri Light" panose="020F0302020204030204" pitchFamily="34" charset="0"/>
              </a:rPr>
              <a:t>e fino al 30 settembre 2019 per i </a:t>
            </a:r>
            <a:r>
              <a:rPr lang="it-IT" sz="2400" b="0" dirty="0" smtClean="0">
                <a:solidFill>
                  <a:srgbClr val="333333"/>
                </a:solidFill>
                <a:latin typeface="Calibri Light" panose="020F0302020204030204" pitchFamily="34" charset="0"/>
                <a:cs typeface="Calibri Light" panose="020F0302020204030204" pitchFamily="34" charset="0"/>
              </a:rPr>
              <a:t>mensili:</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L’invio in ritardo ma entro il termine della liquidazione relativo a quello di effettuazione dell’operazione </a:t>
            </a:r>
            <a:r>
              <a:rPr lang="it-IT" sz="2400" b="0" u="sng" dirty="0" smtClean="0">
                <a:solidFill>
                  <a:srgbClr val="333333"/>
                </a:solidFill>
                <a:latin typeface="Calibri Light" panose="020F0302020204030204" pitchFamily="34" charset="0"/>
                <a:cs typeface="Calibri Light" panose="020F0302020204030204" pitchFamily="34" charset="0"/>
              </a:rPr>
              <a:t>non è sanzionato </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L’invio in ritardo ma entro il termine della seconda liquidazione successiva a quella di effettuazione dell’operazione </a:t>
            </a:r>
            <a:r>
              <a:rPr lang="it-IT" sz="2400" b="0" u="sng" dirty="0" smtClean="0">
                <a:solidFill>
                  <a:srgbClr val="333333"/>
                </a:solidFill>
                <a:latin typeface="Calibri Light" panose="020F0302020204030204" pitchFamily="34" charset="0"/>
                <a:cs typeface="Calibri Light" panose="020F0302020204030204" pitchFamily="34" charset="0"/>
              </a:rPr>
              <a:t>è punito con la sanzione ridotta del 20% </a:t>
            </a:r>
          </a:p>
          <a:p>
            <a:pPr marL="0" indent="0"/>
            <a:r>
              <a:rPr lang="it-IT" sz="2400" b="0" dirty="0" smtClean="0">
                <a:solidFill>
                  <a:srgbClr val="333333"/>
                </a:solidFill>
                <a:latin typeface="Calibri Light" panose="020F0302020204030204" pitchFamily="34" charset="0"/>
                <a:cs typeface="Calibri Light" panose="020F0302020204030204" pitchFamily="34" charset="0"/>
              </a:rPr>
              <a:t>A REGIME </a:t>
            </a:r>
            <a:r>
              <a:rPr lang="it-IT" sz="2400" u="sng" dirty="0" smtClean="0">
                <a:solidFill>
                  <a:srgbClr val="333333"/>
                </a:solidFill>
                <a:latin typeface="Calibri Light" panose="020F0302020204030204" pitchFamily="34" charset="0"/>
                <a:cs typeface="Calibri Light" panose="020F0302020204030204" pitchFamily="34" charset="0"/>
              </a:rPr>
              <a:t>la fattura si può emettere entro 10gg </a:t>
            </a:r>
            <a:r>
              <a:rPr lang="it-IT" sz="2400" b="0" dirty="0" smtClean="0">
                <a:solidFill>
                  <a:srgbClr val="333333"/>
                </a:solidFill>
                <a:latin typeface="Calibri Light" panose="020F0302020204030204" pitchFamily="34" charset="0"/>
                <a:cs typeface="Calibri Light" panose="020F0302020204030204" pitchFamily="34" charset="0"/>
              </a:rPr>
              <a:t>ma indicando la data dell’effettuazione della prestazione o incasso</a:t>
            </a:r>
            <a:endParaRPr lang="it-IT" sz="2400" b="0" dirty="0">
              <a:solidFill>
                <a:srgbClr val="333333"/>
              </a:solidFill>
              <a:latin typeface="Calibri Light" panose="020F0302020204030204" pitchFamily="34" charset="0"/>
              <a:cs typeface="Calibri Light" panose="020F0302020204030204" pitchFamily="34" charset="0"/>
            </a:endParaRP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273947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Controlli del </a:t>
            </a:r>
            <a:r>
              <a:rPr lang="it-IT" sz="2800" dirty="0" err="1" smtClean="0">
                <a:solidFill>
                  <a:srgbClr val="FF0000"/>
                </a:solidFill>
                <a:latin typeface="Calibri Light" panose="020F0302020204030204" pitchFamily="34" charset="0"/>
                <a:cs typeface="Calibri Light" panose="020F0302020204030204" pitchFamily="34" charset="0"/>
              </a:rPr>
              <a:t>SdI</a:t>
            </a:r>
            <a:endParaRPr lang="it-IT" sz="2800" dirty="0" smtClean="0">
              <a:solidFill>
                <a:srgbClr val="FF0000"/>
              </a:solidFill>
              <a:latin typeface="Calibri Light" panose="020F0302020204030204" pitchFamily="34" charset="0"/>
              <a:cs typeface="Calibri Light" panose="020F0302020204030204" pitchFamily="34" charset="0"/>
            </a:endParaRPr>
          </a:p>
          <a:p>
            <a:pPr marL="0" indent="0" algn="ctr"/>
            <a:endParaRPr lang="it-IT" sz="2800" dirty="0" smtClean="0">
              <a:solidFill>
                <a:srgbClr val="FF0000"/>
              </a:solidFill>
              <a:latin typeface="Calibri Light" panose="020F0302020204030204" pitchFamily="34" charset="0"/>
              <a:cs typeface="Calibri Light" panose="020F0302020204030204" pitchFamily="34" charset="0"/>
            </a:endParaRP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Controlla dimensione del file</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Controlla l’esatta compilazione dai campi obbligatori</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Controlla la validità di dati con l’Anagrafe Tributaria come ad esempio la partita iva</a:t>
            </a:r>
          </a:p>
          <a:p>
            <a:pPr>
              <a:buFont typeface="Arial" panose="020B0604020202020204" pitchFamily="34" charset="0"/>
              <a:buChar char="•"/>
            </a:pPr>
            <a:r>
              <a:rPr lang="it-IT" sz="2400" b="0" dirty="0" smtClean="0">
                <a:solidFill>
                  <a:srgbClr val="333333"/>
                </a:solidFill>
                <a:latin typeface="Calibri Light" panose="020F0302020204030204" pitchFamily="34" charset="0"/>
                <a:cs typeface="Calibri Light" panose="020F0302020204030204" pitchFamily="34" charset="0"/>
              </a:rPr>
              <a:t>Controlla la coerenza dei dati riportati (base imponibile, imposta, aliquota, </a:t>
            </a:r>
            <a:r>
              <a:rPr lang="it-IT" sz="2400" b="0" dirty="0" err="1" smtClean="0">
                <a:solidFill>
                  <a:srgbClr val="333333"/>
                </a:solidFill>
                <a:latin typeface="Calibri Light" panose="020F0302020204030204" pitchFamily="34" charset="0"/>
                <a:cs typeface="Calibri Light" panose="020F0302020204030204" pitchFamily="34" charset="0"/>
              </a:rPr>
              <a:t>etc</a:t>
            </a:r>
            <a:endParaRPr lang="it-IT" sz="2400" b="0" dirty="0">
              <a:solidFill>
                <a:srgbClr val="333333"/>
              </a:solidFill>
              <a:latin typeface="Calibri Light" panose="020F0302020204030204" pitchFamily="34" charset="0"/>
              <a:cs typeface="Calibri Light" panose="020F0302020204030204" pitchFamily="34" charset="0"/>
            </a:endParaRP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700817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196752"/>
            <a:ext cx="7773987" cy="4535487"/>
          </a:xfrm>
        </p:spPr>
        <p:txBody>
          <a:bodyPr/>
          <a:lstStyle/>
          <a:p>
            <a:pPr marL="0" indent="0" eaLnBrk="1" hangingPunct="1"/>
            <a:r>
              <a:rPr lang="it-IT" altLang="it-IT" sz="2400" dirty="0">
                <a:solidFill>
                  <a:schemeClr val="bg1">
                    <a:lumMod val="10000"/>
                  </a:schemeClr>
                </a:solidFill>
                <a:latin typeface="Calibri Light" panose="020F0302020204030204" pitchFamily="34" charset="0"/>
                <a:ea typeface="Calibri Light" panose="020F0302020204030204" pitchFamily="34" charset="0"/>
                <a:cs typeface="Calibri Light" panose="020F0302020204030204" pitchFamily="34" charset="0"/>
                <a:sym typeface="Arial" panose="020B0604020202020204" pitchFamily="34" charset="0"/>
              </a:rPr>
              <a:t>LA </a:t>
            </a:r>
            <a:r>
              <a:rPr lang="it-IT" altLang="it-IT" sz="2400" dirty="0" smtClean="0">
                <a:solidFill>
                  <a:schemeClr val="bg1">
                    <a:lumMod val="10000"/>
                  </a:schemeClr>
                </a:solidFill>
                <a:latin typeface="Calibri Light" panose="020F0302020204030204" pitchFamily="34" charset="0"/>
                <a:ea typeface="Calibri Light" panose="020F0302020204030204" pitchFamily="34" charset="0"/>
                <a:cs typeface="Calibri Light" panose="020F0302020204030204" pitchFamily="34" charset="0"/>
                <a:sym typeface="Arial" panose="020B0604020202020204" pitchFamily="34" charset="0"/>
              </a:rPr>
              <a:t>NORMATIVA</a:t>
            </a:r>
          </a:p>
          <a:p>
            <a:pPr marL="0" indent="0" eaLnBrk="1" hangingPunct="1"/>
            <a:endParaRPr lang="it-IT" altLang="it-IT" dirty="0">
              <a:solidFill>
                <a:srgbClr val="7F7F7F"/>
              </a:solidFill>
              <a:latin typeface="Calibri Light" panose="020F0302020204030204" pitchFamily="34" charset="0"/>
              <a:ea typeface="Calibri Light" panose="020F0302020204030204" pitchFamily="34" charset="0"/>
              <a:cs typeface="Calibri Light" panose="020F0302020204030204" pitchFamily="34" charset="0"/>
              <a:sym typeface="Arial" panose="020B0604020202020204" pitchFamily="34" charset="0"/>
            </a:endParaRPr>
          </a:p>
          <a:p>
            <a:pPr marL="285750" indent="-285750" eaLnBrk="1" hangingPunct="1">
              <a:buFont typeface="Arial" panose="020B0604020202020204" pitchFamily="34" charset="0"/>
              <a:buChar char="•"/>
            </a:pPr>
            <a:r>
              <a:rPr lang="it-IT" sz="2000" b="0" dirty="0"/>
              <a:t>Decreto Legislativo n. 127 del 5 agosto </a:t>
            </a:r>
            <a:r>
              <a:rPr lang="it-IT" sz="2000" b="0" dirty="0" smtClean="0"/>
              <a:t>2015</a:t>
            </a:r>
          </a:p>
          <a:p>
            <a:pPr marL="285750" indent="-285750" eaLnBrk="1" hangingPunct="1">
              <a:buFont typeface="Arial" panose="020B0604020202020204" pitchFamily="34" charset="0"/>
              <a:buChar char="•"/>
            </a:pPr>
            <a:endParaRPr lang="it-IT" sz="2000" b="0" dirty="0" smtClean="0"/>
          </a:p>
          <a:p>
            <a:pPr marL="285750" indent="-285750">
              <a:buFont typeface="Arial" panose="020B0604020202020204" pitchFamily="34" charset="0"/>
              <a:buChar char="•"/>
            </a:pPr>
            <a:r>
              <a:rPr lang="it-IT" sz="2000" b="0" dirty="0" smtClean="0"/>
              <a:t>Legge 205/2017 </a:t>
            </a:r>
            <a:r>
              <a:rPr lang="it-IT" sz="2000" b="0" i="1" dirty="0" smtClean="0"/>
              <a:t>(estende obbligo fatturazione elettronica al B2B)</a:t>
            </a:r>
          </a:p>
          <a:p>
            <a:pPr marL="285750" indent="-285750">
              <a:buFont typeface="Arial" panose="020B0604020202020204" pitchFamily="34" charset="0"/>
              <a:buChar char="•"/>
            </a:pPr>
            <a:endParaRPr lang="it-IT" sz="2000" b="0" i="1" dirty="0" smtClean="0"/>
          </a:p>
          <a:p>
            <a:pPr marL="285750" indent="-285750">
              <a:buFont typeface="Arial" panose="020B0604020202020204" pitchFamily="34" charset="0"/>
              <a:buChar char="•"/>
            </a:pPr>
            <a:r>
              <a:rPr lang="it-IT" sz="2000" b="0" dirty="0" smtClean="0"/>
              <a:t>Provvedimento </a:t>
            </a:r>
            <a:r>
              <a:rPr lang="it-IT" sz="2000" b="0" dirty="0"/>
              <a:t>del Direttore dell’Agenzia delle Entrate del 30 aprile 2018 (</a:t>
            </a:r>
            <a:r>
              <a:rPr lang="it-IT" sz="2000" b="0" i="1" dirty="0" smtClean="0"/>
              <a:t>regole tecniche </a:t>
            </a:r>
            <a:r>
              <a:rPr lang="it-IT" sz="2000" b="0" i="1" dirty="0"/>
              <a:t>per l’emissione e la ricezione delle fatture elettroniche</a:t>
            </a:r>
            <a:r>
              <a:rPr lang="it-IT" b="0" i="1" dirty="0"/>
              <a:t>) </a:t>
            </a:r>
            <a:endParaRPr lang="it-IT" b="0" i="1" dirty="0" smtClean="0"/>
          </a:p>
          <a:p>
            <a:pPr marL="0" indent="0"/>
            <a:endParaRPr lang="it-IT" b="0" i="1" dirty="0"/>
          </a:p>
          <a:p>
            <a:pPr marL="285750" indent="-285750">
              <a:buFont typeface="Arial" panose="020B0604020202020204" pitchFamily="34" charset="0"/>
              <a:buChar char="•"/>
            </a:pPr>
            <a:r>
              <a:rPr lang="it-IT" sz="2000" b="0" dirty="0" smtClean="0"/>
              <a:t>Circolare </a:t>
            </a:r>
            <a:r>
              <a:rPr lang="it-IT" sz="2000" b="0" dirty="0"/>
              <a:t>13/E del 2 luglio 2018</a:t>
            </a:r>
          </a:p>
          <a:p>
            <a:pPr eaLnBrk="1" hangingPunct="1">
              <a:lnSpc>
                <a:spcPct val="90000"/>
              </a:lnSpc>
              <a:spcBef>
                <a:spcPts val="1000"/>
              </a:spcBef>
              <a:buClr>
                <a:srgbClr val="0E594D"/>
              </a:buClr>
              <a:buSzPct val="100000"/>
            </a:pPr>
            <a:endParaRPr lang="it-IT" dirty="0"/>
          </a:p>
          <a:p>
            <a:pPr eaLnBrk="1" hangingPunct="1">
              <a:lnSpc>
                <a:spcPct val="90000"/>
              </a:lnSpc>
              <a:spcBef>
                <a:spcPts val="1000"/>
              </a:spcBef>
              <a:buClr>
                <a:srgbClr val="0E594D"/>
              </a:buClr>
              <a:buSzPct val="100000"/>
              <a:buFont typeface="Arial" panose="020B0604020202020204" pitchFamily="34" charset="0"/>
              <a:buNone/>
            </a:pPr>
            <a:r>
              <a:rPr lang="it-IT" dirty="0" smtClean="0"/>
              <a:t>.</a:t>
            </a:r>
            <a:endParaRPr lang="it-IT" altLang="it-IT" dirty="0">
              <a:solidFill>
                <a:srgbClr val="000000"/>
              </a:solidFill>
              <a:latin typeface="Calibri Light" panose="020F0302020204030204" pitchFamily="34" charset="0"/>
            </a:endParaRPr>
          </a:p>
          <a:p>
            <a:pPr marL="0" indent="0" eaLnBrk="1" hangingPunct="1"/>
            <a:endParaRPr lang="it-IT" altLang="it-IT" b="0" dirty="0">
              <a:solidFill>
                <a:srgbClr val="C00000"/>
              </a:solidFill>
              <a:latin typeface="Calibri" panose="020F0502020204030204" pitchFamily="34" charset="0"/>
            </a:endParaRPr>
          </a:p>
        </p:txBody>
      </p:sp>
    </p:spTree>
    <p:extLst>
      <p:ext uri="{BB962C8B-B14F-4D97-AF65-F5344CB8AC3E}">
        <p14:creationId xmlns:p14="http://schemas.microsoft.com/office/powerpoint/2010/main" val="3426561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Firma Digitale</a:t>
            </a:r>
          </a:p>
          <a:p>
            <a:pPr marL="0" indent="0" algn="ctr"/>
            <a:endParaRPr lang="it-IT" sz="2400" b="0" dirty="0">
              <a:solidFill>
                <a:srgbClr val="333333"/>
              </a:solidFill>
              <a:latin typeface="Calibri Light" panose="020F0302020204030204" pitchFamily="34" charset="0"/>
              <a:cs typeface="Calibri Light" panose="020F0302020204030204" pitchFamily="34" charset="0"/>
            </a:endParaRPr>
          </a:p>
          <a:p>
            <a:pPr marL="0" indent="0"/>
            <a:r>
              <a:rPr lang="it-IT" sz="2400" b="0" dirty="0" smtClean="0">
                <a:solidFill>
                  <a:srgbClr val="333333"/>
                </a:solidFill>
                <a:latin typeface="Calibri Light" panose="020F0302020204030204" pitchFamily="34" charset="0"/>
                <a:cs typeface="Calibri Light" panose="020F0302020204030204" pitchFamily="34" charset="0"/>
              </a:rPr>
              <a:t>Non è obbligatoria ma se apposta garantisce autenticità del documento</a:t>
            </a:r>
          </a:p>
          <a:p>
            <a:pPr marL="0" indent="0"/>
            <a:endParaRPr lang="it-IT" sz="2400" b="0" dirty="0">
              <a:solidFill>
                <a:srgbClr val="333333"/>
              </a:solidFill>
              <a:latin typeface="Calibri Light" panose="020F0302020204030204" pitchFamily="34" charset="0"/>
              <a:cs typeface="Calibri Light" panose="020F0302020204030204" pitchFamily="34" charset="0"/>
            </a:endParaRPr>
          </a:p>
          <a:p>
            <a:pPr marL="0" indent="0"/>
            <a:r>
              <a:rPr lang="it-IT" sz="2400" b="0" dirty="0" smtClean="0">
                <a:solidFill>
                  <a:srgbClr val="333333"/>
                </a:solidFill>
                <a:latin typeface="Calibri Light" panose="020F0302020204030204" pitchFamily="34" charset="0"/>
                <a:cs typeface="Calibri Light" panose="020F0302020204030204" pitchFamily="34" charset="0"/>
              </a:rPr>
              <a:t>Il </a:t>
            </a:r>
            <a:r>
              <a:rPr lang="it-IT" sz="2400" b="0" dirty="0" err="1" smtClean="0">
                <a:solidFill>
                  <a:srgbClr val="333333"/>
                </a:solidFill>
                <a:latin typeface="Calibri Light" panose="020F0302020204030204" pitchFamily="34" charset="0"/>
                <a:cs typeface="Calibri Light" panose="020F0302020204030204" pitchFamily="34" charset="0"/>
              </a:rPr>
              <a:t>SdI</a:t>
            </a:r>
            <a:r>
              <a:rPr lang="it-IT" sz="2400" b="0" dirty="0" smtClean="0">
                <a:solidFill>
                  <a:srgbClr val="333333"/>
                </a:solidFill>
                <a:latin typeface="Calibri Light" panose="020F0302020204030204" pitchFamily="34" charset="0"/>
                <a:cs typeface="Calibri Light" panose="020F0302020204030204" pitchFamily="34" charset="0"/>
              </a:rPr>
              <a:t> verifica la validità del certificato ed, in caso di esito negativo, il file viene scartato.</a:t>
            </a: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143813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Ricevuta di Consegna</a:t>
            </a:r>
          </a:p>
          <a:p>
            <a:pPr marL="0" indent="0" algn="ctr"/>
            <a:endParaRPr lang="it-IT" sz="2400" b="0" dirty="0">
              <a:solidFill>
                <a:srgbClr val="333333"/>
              </a:solidFill>
              <a:latin typeface="Calibri Light" panose="020F0302020204030204" pitchFamily="34" charset="0"/>
              <a:cs typeface="Calibri Light" panose="020F0302020204030204" pitchFamily="34" charset="0"/>
            </a:endParaRPr>
          </a:p>
          <a:p>
            <a:pPr marL="0" indent="0"/>
            <a:r>
              <a:rPr lang="it-IT" sz="2400" b="0" dirty="0" smtClean="0">
                <a:solidFill>
                  <a:srgbClr val="333333"/>
                </a:solidFill>
                <a:latin typeface="Calibri Light" panose="020F0302020204030204" pitchFamily="34" charset="0"/>
                <a:cs typeface="Calibri Light" panose="020F0302020204030204" pitchFamily="34" charset="0"/>
              </a:rPr>
              <a:t>In caso di controlli con esito positivo la Fattura viene consegnata  ed entro 5gg il sistema rilascia una ricevuta di consegna</a:t>
            </a:r>
          </a:p>
          <a:p>
            <a:pPr marL="0" indent="0"/>
            <a:r>
              <a:rPr lang="it-IT" sz="2400" b="0" dirty="0" smtClean="0">
                <a:solidFill>
                  <a:srgbClr val="333333"/>
                </a:solidFill>
                <a:latin typeface="Calibri Light" panose="020F0302020204030204" pitchFamily="34" charset="0"/>
                <a:cs typeface="Calibri Light" panose="020F0302020204030204" pitchFamily="34" charset="0"/>
              </a:rPr>
              <a:t>Se  la fattura non venisse recapitata per cause tecniche, pur in presenza di controlli positivi, la ricevuta rilasciata dal sistema specifica l’impossibilità del recapito: la FATTURA E’ EMESSA!!!</a:t>
            </a:r>
            <a:endParaRPr lang="it-IT" sz="2400" b="0" dirty="0">
              <a:solidFill>
                <a:srgbClr val="333333"/>
              </a:solidFill>
              <a:latin typeface="Calibri Light" panose="020F0302020204030204" pitchFamily="34" charset="0"/>
              <a:cs typeface="Calibri Light" panose="020F0302020204030204" pitchFamily="34" charset="0"/>
            </a:endParaRP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497428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Scarto della Fattura</a:t>
            </a:r>
          </a:p>
          <a:p>
            <a:pPr marL="0" indent="0" algn="ctr"/>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lgn="ctr"/>
            <a:endParaRPr lang="it-IT" sz="2400" b="0" dirty="0">
              <a:solidFill>
                <a:srgbClr val="333333"/>
              </a:solidFill>
              <a:latin typeface="Calibri Light" panose="020F0302020204030204" pitchFamily="34" charset="0"/>
              <a:cs typeface="Calibri Light" panose="020F0302020204030204" pitchFamily="34" charset="0"/>
            </a:endParaRPr>
          </a:p>
          <a:p>
            <a:pPr marL="0" indent="0"/>
            <a:r>
              <a:rPr lang="it-IT" sz="2400" b="0" dirty="0" smtClean="0">
                <a:solidFill>
                  <a:srgbClr val="333333"/>
                </a:solidFill>
                <a:latin typeface="Calibri Light" panose="020F0302020204030204" pitchFamily="34" charset="0"/>
                <a:cs typeface="Calibri Light" panose="020F0302020204030204" pitchFamily="34" charset="0"/>
              </a:rPr>
              <a:t>In caso di controlli con esito negativo entro 5gg il sistema rilascia una ricevuta di SCARTO</a:t>
            </a: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r>
              <a:rPr lang="it-IT" sz="2400" b="0" dirty="0" smtClean="0">
                <a:solidFill>
                  <a:srgbClr val="333333"/>
                </a:solidFill>
                <a:latin typeface="Calibri Light" panose="020F0302020204030204" pitchFamily="34" charset="0"/>
                <a:cs typeface="Calibri Light" panose="020F0302020204030204" pitchFamily="34" charset="0"/>
              </a:rPr>
              <a:t>In tal caso la FATTURA si considera NON EMESSA!!!</a:t>
            </a:r>
          </a:p>
          <a:p>
            <a:pPr marL="0" indent="0"/>
            <a:endParaRPr lang="it-IT" sz="2400" b="0" dirty="0">
              <a:solidFill>
                <a:srgbClr val="333333"/>
              </a:solidFill>
              <a:latin typeface="Calibri Light" panose="020F0302020204030204" pitchFamily="34" charset="0"/>
              <a:cs typeface="Calibri Light" panose="020F0302020204030204" pitchFamily="34" charset="0"/>
            </a:endParaRP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393927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Consultazione delle Fatture Elettroniche</a:t>
            </a:r>
          </a:p>
          <a:p>
            <a:pPr marL="0" indent="0" algn="ctr"/>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lgn="ctr"/>
            <a:endParaRPr lang="it-IT" sz="2400" b="0" dirty="0">
              <a:solidFill>
                <a:srgbClr val="333333"/>
              </a:solidFill>
              <a:latin typeface="Calibri Light" panose="020F0302020204030204" pitchFamily="34" charset="0"/>
              <a:cs typeface="Calibri Light" panose="020F0302020204030204" pitchFamily="34" charset="0"/>
            </a:endParaRPr>
          </a:p>
          <a:p>
            <a:pPr marL="0" indent="0"/>
            <a:r>
              <a:rPr lang="it-IT" sz="2400" b="0" dirty="0" smtClean="0">
                <a:solidFill>
                  <a:srgbClr val="333333"/>
                </a:solidFill>
                <a:latin typeface="Calibri Light" panose="020F0302020204030204" pitchFamily="34" charset="0"/>
                <a:cs typeface="Calibri Light" panose="020F0302020204030204" pitchFamily="34" charset="0"/>
              </a:rPr>
              <a:t>Attraverso il portale «FATTURE ELETTRONICHE – CORRISPETTIVI» messo a disposizione dell’Agenzia delle Entrate dove saranno disponibili fino al 31.12 dell’anno successivo a quello di ricezione dello </a:t>
            </a:r>
            <a:r>
              <a:rPr lang="it-IT" sz="2400" b="0" dirty="0" err="1" smtClean="0">
                <a:solidFill>
                  <a:srgbClr val="333333"/>
                </a:solidFill>
                <a:latin typeface="Calibri Light" panose="020F0302020204030204" pitchFamily="34" charset="0"/>
                <a:cs typeface="Calibri Light" panose="020F0302020204030204" pitchFamily="34" charset="0"/>
              </a:rPr>
              <a:t>SdI</a:t>
            </a:r>
            <a:r>
              <a:rPr lang="it-IT" sz="2400" b="0" dirty="0" smtClean="0">
                <a:solidFill>
                  <a:srgbClr val="333333"/>
                </a:solidFill>
                <a:latin typeface="Calibri Light" panose="020F0302020204030204" pitchFamily="34" charset="0"/>
                <a:cs typeface="Calibri Light" panose="020F0302020204030204" pitchFamily="34" charset="0"/>
              </a:rPr>
              <a:t>:</a:t>
            </a:r>
          </a:p>
          <a:p>
            <a:pPr>
              <a:buFontTx/>
              <a:buChar char="-"/>
            </a:pPr>
            <a:r>
              <a:rPr lang="it-IT" sz="2400" b="0" dirty="0" smtClean="0">
                <a:solidFill>
                  <a:srgbClr val="333333"/>
                </a:solidFill>
                <a:latin typeface="Calibri Light" panose="020F0302020204030204" pitchFamily="34" charset="0"/>
                <a:cs typeface="Calibri Light" panose="020F0302020204030204" pitchFamily="34" charset="0"/>
              </a:rPr>
              <a:t>Con le credenziali </a:t>
            </a:r>
            <a:r>
              <a:rPr lang="it-IT" sz="2400" b="0" dirty="0" err="1" smtClean="0">
                <a:solidFill>
                  <a:srgbClr val="333333"/>
                </a:solidFill>
                <a:latin typeface="Calibri Light" panose="020F0302020204030204" pitchFamily="34" charset="0"/>
                <a:cs typeface="Calibri Light" panose="020F0302020204030204" pitchFamily="34" charset="0"/>
              </a:rPr>
              <a:t>Fisconline</a:t>
            </a:r>
            <a:endParaRPr lang="it-IT" sz="2400" b="0" dirty="0" smtClean="0">
              <a:solidFill>
                <a:srgbClr val="333333"/>
              </a:solidFill>
              <a:latin typeface="Calibri Light" panose="020F0302020204030204" pitchFamily="34" charset="0"/>
              <a:cs typeface="Calibri Light" panose="020F0302020204030204" pitchFamily="34" charset="0"/>
            </a:endParaRPr>
          </a:p>
          <a:p>
            <a:pPr>
              <a:buFontTx/>
              <a:buChar char="-"/>
            </a:pPr>
            <a:r>
              <a:rPr lang="it-IT" sz="2400" b="0" dirty="0" smtClean="0">
                <a:solidFill>
                  <a:srgbClr val="333333"/>
                </a:solidFill>
                <a:latin typeface="Calibri Light" panose="020F0302020204030204" pitchFamily="34" charset="0"/>
                <a:cs typeface="Calibri Light" panose="020F0302020204030204" pitchFamily="34" charset="0"/>
              </a:rPr>
              <a:t>Tramite intermediari abilitati appositamente delegati</a:t>
            </a: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903482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r>
              <a:rPr lang="it-IT" sz="2800" dirty="0" smtClean="0">
                <a:solidFill>
                  <a:srgbClr val="FF0000"/>
                </a:solidFill>
                <a:latin typeface="Calibri Light" panose="020F0302020204030204" pitchFamily="34" charset="0"/>
                <a:cs typeface="Calibri Light" panose="020F0302020204030204" pitchFamily="34" charset="0"/>
              </a:rPr>
              <a:t>Detraibilità</a:t>
            </a:r>
            <a:r>
              <a:rPr lang="it-IT" sz="2800" dirty="0" smtClean="0">
                <a:solidFill>
                  <a:srgbClr val="FF0000"/>
                </a:solidFill>
                <a:latin typeface="Calibri Light" panose="020F0302020204030204" pitchFamily="34" charset="0"/>
                <a:cs typeface="Calibri Light" panose="020F0302020204030204" pitchFamily="34" charset="0"/>
              </a:rPr>
              <a:t> </a:t>
            </a:r>
            <a:r>
              <a:rPr lang="it-IT" sz="2800" dirty="0" smtClean="0">
                <a:solidFill>
                  <a:srgbClr val="FF0000"/>
                </a:solidFill>
                <a:latin typeface="Calibri Light" panose="020F0302020204030204" pitchFamily="34" charset="0"/>
                <a:cs typeface="Calibri Light" panose="020F0302020204030204" pitchFamily="34" charset="0"/>
              </a:rPr>
              <a:t>delle Fatture </a:t>
            </a:r>
            <a:r>
              <a:rPr lang="it-IT" sz="2800" dirty="0" smtClean="0">
                <a:solidFill>
                  <a:srgbClr val="FF0000"/>
                </a:solidFill>
                <a:latin typeface="Calibri Light" panose="020F0302020204030204" pitchFamily="34" charset="0"/>
                <a:cs typeface="Calibri Light" panose="020F0302020204030204" pitchFamily="34" charset="0"/>
              </a:rPr>
              <a:t>Elettroniche</a:t>
            </a:r>
          </a:p>
          <a:p>
            <a:pPr marL="0" indent="0" algn="ctr"/>
            <a:endParaRPr lang="it-IT" sz="2800" dirty="0">
              <a:solidFill>
                <a:srgbClr val="FF0000"/>
              </a:solidFill>
              <a:latin typeface="Calibri Light" panose="020F0302020204030204" pitchFamily="34" charset="0"/>
              <a:cs typeface="Calibri Light" panose="020F0302020204030204" pitchFamily="34" charset="0"/>
            </a:endParaRPr>
          </a:p>
          <a:p>
            <a:pPr marL="0" indent="0"/>
            <a:r>
              <a:rPr lang="it-IT" sz="2800" dirty="0" smtClean="0">
                <a:solidFill>
                  <a:srgbClr val="333333"/>
                </a:solidFill>
                <a:latin typeface="Calibri Light" panose="020F0302020204030204" pitchFamily="34" charset="0"/>
                <a:cs typeface="Calibri Light" panose="020F0302020204030204" pitchFamily="34" charset="0"/>
              </a:rPr>
              <a:t>Il destinatario della fattura elettronica  potrà portarla in detrazione solo dopo averla ricevuta in forma elettronica, indipendentemente:</a:t>
            </a:r>
          </a:p>
          <a:p>
            <a:pPr marL="0" indent="0"/>
            <a:r>
              <a:rPr lang="it-IT" sz="2800" dirty="0" smtClean="0">
                <a:solidFill>
                  <a:srgbClr val="333333"/>
                </a:solidFill>
                <a:latin typeface="Calibri Light" panose="020F0302020204030204" pitchFamily="34" charset="0"/>
                <a:cs typeface="Calibri Light" panose="020F0302020204030204" pitchFamily="34" charset="0"/>
              </a:rPr>
              <a:t> -dalla data dell’operazione  </a:t>
            </a:r>
          </a:p>
          <a:p>
            <a:pPr marL="0" indent="0"/>
            <a:r>
              <a:rPr lang="it-IT" sz="2800" dirty="0">
                <a:solidFill>
                  <a:srgbClr val="333333"/>
                </a:solidFill>
                <a:latin typeface="Calibri Light" panose="020F0302020204030204" pitchFamily="34" charset="0"/>
                <a:cs typeface="Calibri Light" panose="020F0302020204030204" pitchFamily="34" charset="0"/>
              </a:rPr>
              <a:t> </a:t>
            </a:r>
            <a:r>
              <a:rPr lang="it-IT" sz="2800" dirty="0" smtClean="0">
                <a:solidFill>
                  <a:srgbClr val="333333"/>
                </a:solidFill>
                <a:latin typeface="Calibri Light" panose="020F0302020204030204" pitchFamily="34" charset="0"/>
                <a:cs typeface="Calibri Light" panose="020F0302020204030204" pitchFamily="34" charset="0"/>
              </a:rPr>
              <a:t>-dalla data indicata in fattura</a:t>
            </a:r>
            <a:endParaRPr lang="it-IT" sz="2800" dirty="0" smtClean="0">
              <a:solidFill>
                <a:srgbClr val="333333"/>
              </a:solidFill>
              <a:latin typeface="Calibri Light" panose="020F0302020204030204" pitchFamily="34" charset="0"/>
              <a:cs typeface="Calibri Light" panose="020F0302020204030204" pitchFamily="34" charset="0"/>
            </a:endParaRPr>
          </a:p>
          <a:p>
            <a:pPr marL="0" indent="0" algn="ctr"/>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lgn="ctr"/>
            <a:endParaRPr lang="it-IT" sz="2400" b="0" dirty="0">
              <a:solidFill>
                <a:srgbClr val="333333"/>
              </a:solidFill>
              <a:latin typeface="Calibri Light" panose="020F0302020204030204" pitchFamily="34" charset="0"/>
              <a:cs typeface="Calibri Light" panose="020F0302020204030204" pitchFamily="34" charset="0"/>
            </a:endParaRP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endParaRPr lang="it-IT" sz="2400" b="0" dirty="0" smtClean="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920437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0" indent="0" algn="ctr"/>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lgn="ctr"/>
            <a:endParaRPr lang="it-IT" sz="2400" b="0" dirty="0">
              <a:solidFill>
                <a:srgbClr val="333333"/>
              </a:solidFill>
              <a:latin typeface="Calibri Light" panose="020F0302020204030204" pitchFamily="34" charset="0"/>
              <a:cs typeface="Calibri Light" panose="020F0302020204030204" pitchFamily="34" charset="0"/>
            </a:endParaRPr>
          </a:p>
          <a:p>
            <a:pPr marL="0" indent="0" algn="ctr"/>
            <a:endParaRPr lang="it-IT" sz="2400" b="0" dirty="0" smtClean="0">
              <a:solidFill>
                <a:srgbClr val="333333"/>
              </a:solidFill>
              <a:latin typeface="Calibri Light" panose="020F0302020204030204" pitchFamily="34" charset="0"/>
              <a:cs typeface="Calibri Light" panose="020F0302020204030204" pitchFamily="34" charset="0"/>
            </a:endParaRPr>
          </a:p>
          <a:p>
            <a:pPr marL="0" indent="0" algn="ctr"/>
            <a:r>
              <a:rPr lang="it-IT" sz="4400" dirty="0" smtClean="0">
                <a:solidFill>
                  <a:srgbClr val="C00000"/>
                </a:solidFill>
                <a:latin typeface="Calibri Light" panose="020F0302020204030204" pitchFamily="34" charset="0"/>
                <a:cs typeface="Calibri Light" panose="020F0302020204030204" pitchFamily="34" charset="0"/>
              </a:rPr>
              <a:t>GRAZIE DELL’ATTENZIONE</a:t>
            </a:r>
          </a:p>
        </p:txBody>
      </p:sp>
    </p:spTree>
    <p:extLst>
      <p:ext uri="{BB962C8B-B14F-4D97-AF65-F5344CB8AC3E}">
        <p14:creationId xmlns:p14="http://schemas.microsoft.com/office/powerpoint/2010/main" val="965281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196752"/>
            <a:ext cx="7773987" cy="4535487"/>
          </a:xfrm>
        </p:spPr>
        <p:txBody>
          <a:bodyPr/>
          <a:lstStyle/>
          <a:p>
            <a:pPr marL="0" indent="0" eaLnBrk="1" hangingPunct="1"/>
            <a:r>
              <a:rPr lang="it-IT" altLang="it-IT" sz="3600" dirty="0" smtClean="0">
                <a:solidFill>
                  <a:srgbClr val="404040"/>
                </a:solidFill>
                <a:latin typeface="Calibri Light" panose="020F0302020204030204" pitchFamily="34" charset="0"/>
                <a:ea typeface="Calibri Light" panose="020F0302020204030204" pitchFamily="34" charset="0"/>
                <a:cs typeface="Calibri Light" panose="020F0302020204030204" pitchFamily="34" charset="0"/>
                <a:sym typeface="Arial" panose="020B0604020202020204" pitchFamily="34" charset="0"/>
              </a:rPr>
              <a:t>Entrata </a:t>
            </a:r>
            <a:r>
              <a:rPr lang="it-IT" altLang="it-IT" sz="3600" dirty="0">
                <a:solidFill>
                  <a:srgbClr val="404040"/>
                </a:solidFill>
                <a:latin typeface="Calibri Light" panose="020F0302020204030204" pitchFamily="34" charset="0"/>
                <a:ea typeface="Calibri Light" panose="020F0302020204030204" pitchFamily="34" charset="0"/>
                <a:cs typeface="Calibri Light" panose="020F0302020204030204" pitchFamily="34" charset="0"/>
                <a:sym typeface="Arial" panose="020B0604020202020204" pitchFamily="34" charset="0"/>
              </a:rPr>
              <a:t>in vigore</a:t>
            </a:r>
            <a:endParaRPr lang="it-IT" altLang="it-IT" sz="3600" dirty="0">
              <a:solidFill>
                <a:srgbClr val="000000"/>
              </a:solidFill>
              <a:latin typeface="Calibri Light" panose="020F0302020204030204" pitchFamily="34" charset="0"/>
            </a:endParaRPr>
          </a:p>
          <a:p>
            <a:pPr eaLnBrk="1" hangingPunct="1">
              <a:lnSpc>
                <a:spcPct val="90000"/>
              </a:lnSpc>
              <a:spcBef>
                <a:spcPts val="1000"/>
              </a:spcBef>
              <a:buClr>
                <a:srgbClr val="0E594D"/>
              </a:buClr>
              <a:buSzPct val="100000"/>
              <a:buFont typeface="Arial" panose="020B0604020202020204" pitchFamily="34" charset="0"/>
              <a:buNone/>
            </a:pPr>
            <a:endParaRPr lang="it-IT" altLang="it-IT" sz="2400" b="0" dirty="0" smtClean="0">
              <a:solidFill>
                <a:srgbClr val="C00000"/>
              </a:solidFill>
              <a:latin typeface="Calibri" panose="020F0502020204030204" pitchFamily="34" charset="0"/>
            </a:endParaRPr>
          </a:p>
          <a:p>
            <a:pPr eaLnBrk="1" hangingPunct="1">
              <a:lnSpc>
                <a:spcPct val="150000"/>
              </a:lnSpc>
              <a:spcBef>
                <a:spcPts val="1000"/>
              </a:spcBef>
              <a:buClr>
                <a:srgbClr val="0E594D"/>
              </a:buClr>
              <a:buSzPct val="100000"/>
              <a:buFont typeface="Arial" panose="020B0604020202020204" pitchFamily="34" charset="0"/>
              <a:buNone/>
            </a:pPr>
            <a:r>
              <a:rPr lang="it-IT" altLang="it-IT" sz="2400" b="0" dirty="0" smtClean="0">
                <a:solidFill>
                  <a:srgbClr val="C00000"/>
                </a:solidFill>
                <a:latin typeface="Calibri Light" panose="020F0302020204030204" pitchFamily="34" charset="0"/>
                <a:cs typeface="Calibri Light" panose="020F0302020204030204" pitchFamily="34" charset="0"/>
              </a:rPr>
              <a:t>1 luglio 2018 	</a:t>
            </a:r>
            <a:r>
              <a:rPr lang="it-IT" altLang="it-IT" sz="2400" dirty="0" smtClean="0">
                <a:solidFill>
                  <a:srgbClr val="000000"/>
                </a:solidFill>
                <a:latin typeface="Calibri Light" panose="020F0302020204030204" pitchFamily="34" charset="0"/>
                <a:cs typeface="Calibri Light" panose="020F0302020204030204" pitchFamily="34" charset="0"/>
              </a:rPr>
              <a:t>Subappaltatori 		</a:t>
            </a:r>
            <a:r>
              <a:rPr lang="it-IT" altLang="it-IT" sz="2400" dirty="0">
                <a:solidFill>
                  <a:srgbClr val="000000"/>
                </a:solidFill>
                <a:latin typeface="Calibri Light" panose="020F0302020204030204" pitchFamily="34" charset="0"/>
                <a:cs typeface="Calibri Light" panose="020F0302020204030204" pitchFamily="34" charset="0"/>
              </a:rPr>
              <a:t>	</a:t>
            </a:r>
            <a:r>
              <a:rPr lang="it-IT" altLang="it-IT" sz="2400" dirty="0" smtClean="0">
                <a:solidFill>
                  <a:srgbClr val="000000"/>
                </a:solidFill>
                <a:latin typeface="Calibri Light" panose="020F0302020204030204" pitchFamily="34" charset="0"/>
                <a:cs typeface="Calibri Light" panose="020F0302020204030204" pitchFamily="34" charset="0"/>
              </a:rPr>
              <a:t>		</a:t>
            </a:r>
            <a:r>
              <a:rPr lang="it-IT" altLang="it-IT" sz="2400" dirty="0">
                <a:solidFill>
                  <a:srgbClr val="000000"/>
                </a:solidFill>
                <a:latin typeface="Calibri Light" panose="020F0302020204030204" pitchFamily="34" charset="0"/>
                <a:cs typeface="Calibri Light" panose="020F0302020204030204" pitchFamily="34" charset="0"/>
              </a:rPr>
              <a:t>	</a:t>
            </a:r>
            <a:r>
              <a:rPr lang="it-IT" altLang="it-IT" sz="2400" dirty="0" smtClean="0">
                <a:solidFill>
                  <a:srgbClr val="000000"/>
                </a:solidFill>
                <a:latin typeface="Calibri Light" panose="020F0302020204030204" pitchFamily="34" charset="0"/>
                <a:cs typeface="Calibri Light" panose="020F0302020204030204" pitchFamily="34" charset="0"/>
              </a:rPr>
              <a:t>Pubbliche Amministrazioni</a:t>
            </a:r>
          </a:p>
          <a:p>
            <a:pPr eaLnBrk="1" hangingPunct="1">
              <a:lnSpc>
                <a:spcPct val="90000"/>
              </a:lnSpc>
              <a:spcBef>
                <a:spcPts val="1000"/>
              </a:spcBef>
              <a:buClr>
                <a:srgbClr val="0E594D"/>
              </a:buClr>
              <a:buSzPct val="100000"/>
              <a:buFont typeface="Arial" panose="020B0604020202020204" pitchFamily="34" charset="0"/>
              <a:buNone/>
            </a:pPr>
            <a:r>
              <a:rPr lang="it-IT" altLang="it-IT" sz="2400" dirty="0" smtClean="0">
                <a:solidFill>
                  <a:srgbClr val="000000"/>
                </a:solidFill>
                <a:latin typeface="Calibri Light" panose="020F0302020204030204" pitchFamily="34" charset="0"/>
                <a:cs typeface="Calibri Light" panose="020F0302020204030204" pitchFamily="34" charset="0"/>
              </a:rPr>
              <a:t> 			Filiera </a:t>
            </a:r>
            <a:r>
              <a:rPr lang="it-IT" altLang="it-IT" sz="2400" dirty="0">
                <a:solidFill>
                  <a:srgbClr val="000000"/>
                </a:solidFill>
                <a:latin typeface="Calibri Light" panose="020F0302020204030204" pitchFamily="34" charset="0"/>
                <a:cs typeface="Calibri Light" panose="020F0302020204030204" pitchFamily="34" charset="0"/>
              </a:rPr>
              <a:t>dei </a:t>
            </a:r>
            <a:r>
              <a:rPr lang="it-IT" altLang="it-IT" sz="2400" dirty="0" smtClean="0">
                <a:solidFill>
                  <a:srgbClr val="000000"/>
                </a:solidFill>
                <a:latin typeface="Calibri Light" panose="020F0302020204030204" pitchFamily="34" charset="0"/>
                <a:cs typeface="Calibri Light" panose="020F0302020204030204" pitchFamily="34" charset="0"/>
              </a:rPr>
              <a:t>Carburanti</a:t>
            </a:r>
          </a:p>
          <a:p>
            <a:pPr eaLnBrk="1" hangingPunct="1">
              <a:lnSpc>
                <a:spcPct val="90000"/>
              </a:lnSpc>
              <a:spcBef>
                <a:spcPts val="1000"/>
              </a:spcBef>
              <a:buClr>
                <a:srgbClr val="0E594D"/>
              </a:buClr>
              <a:buSzPct val="100000"/>
            </a:pPr>
            <a:r>
              <a:rPr lang="it-IT" altLang="it-IT" sz="2400" b="0" dirty="0" smtClean="0">
                <a:solidFill>
                  <a:srgbClr val="C00000"/>
                </a:solidFill>
                <a:latin typeface="Calibri Light" panose="020F0302020204030204" pitchFamily="34" charset="0"/>
                <a:cs typeface="Calibri Light" panose="020F0302020204030204" pitchFamily="34" charset="0"/>
              </a:rPr>
              <a:t> </a:t>
            </a:r>
          </a:p>
          <a:p>
            <a:pPr eaLnBrk="1" hangingPunct="1">
              <a:lnSpc>
                <a:spcPct val="90000"/>
              </a:lnSpc>
              <a:spcBef>
                <a:spcPts val="1000"/>
              </a:spcBef>
              <a:buClr>
                <a:srgbClr val="0E594D"/>
              </a:buClr>
              <a:buSzPct val="100000"/>
            </a:pPr>
            <a:endParaRPr lang="it-IT" altLang="it-IT" sz="2400" b="0" dirty="0">
              <a:solidFill>
                <a:srgbClr val="C00000"/>
              </a:solidFill>
              <a:latin typeface="Calibri Light" panose="020F0302020204030204" pitchFamily="34" charset="0"/>
              <a:cs typeface="Calibri Light" panose="020F0302020204030204" pitchFamily="34" charset="0"/>
            </a:endParaRPr>
          </a:p>
          <a:p>
            <a:pPr eaLnBrk="1" hangingPunct="1">
              <a:lnSpc>
                <a:spcPct val="90000"/>
              </a:lnSpc>
              <a:spcBef>
                <a:spcPts val="1000"/>
              </a:spcBef>
              <a:buClr>
                <a:srgbClr val="0E594D"/>
              </a:buClr>
              <a:buSzPct val="100000"/>
            </a:pPr>
            <a:r>
              <a:rPr lang="it-IT" altLang="it-IT" sz="2400" b="0" dirty="0" smtClean="0">
                <a:solidFill>
                  <a:srgbClr val="C00000"/>
                </a:solidFill>
                <a:latin typeface="Calibri Light" panose="020F0302020204030204" pitchFamily="34" charset="0"/>
                <a:cs typeface="Calibri Light" panose="020F0302020204030204" pitchFamily="34" charset="0"/>
              </a:rPr>
              <a:t>1 gennaio 2019 </a:t>
            </a:r>
            <a:r>
              <a:rPr lang="it-IT" altLang="it-IT" sz="2400" dirty="0">
                <a:solidFill>
                  <a:srgbClr val="000000"/>
                </a:solidFill>
                <a:latin typeface="Calibri Light" panose="020F0302020204030204" pitchFamily="34" charset="0"/>
                <a:cs typeface="Calibri Light" panose="020F0302020204030204" pitchFamily="34" charset="0"/>
              </a:rPr>
              <a:t>Tutti (Soggetti IVA che operano in Italia)</a:t>
            </a:r>
          </a:p>
          <a:p>
            <a:pPr eaLnBrk="1" hangingPunct="1">
              <a:lnSpc>
                <a:spcPct val="90000"/>
              </a:lnSpc>
              <a:spcBef>
                <a:spcPts val="1000"/>
              </a:spcBef>
              <a:buClr>
                <a:srgbClr val="0E594D"/>
              </a:buClr>
              <a:buSzPct val="100000"/>
            </a:pPr>
            <a:endParaRPr lang="it-IT" sz="2400" dirty="0">
              <a:latin typeface="Calibri Light" panose="020F0302020204030204" pitchFamily="34" charset="0"/>
              <a:cs typeface="Calibri Light" panose="020F0302020204030204" pitchFamily="34" charset="0"/>
            </a:endParaRPr>
          </a:p>
          <a:p>
            <a:pPr eaLnBrk="1" hangingPunct="1">
              <a:lnSpc>
                <a:spcPct val="90000"/>
              </a:lnSpc>
              <a:spcBef>
                <a:spcPts val="1000"/>
              </a:spcBef>
              <a:buClr>
                <a:srgbClr val="0E594D"/>
              </a:buClr>
              <a:buSzPct val="100000"/>
            </a:pPr>
            <a:endParaRPr lang="it-IT" sz="2400" dirty="0">
              <a:latin typeface="Calibri Light" panose="020F0302020204030204" pitchFamily="34" charset="0"/>
              <a:cs typeface="Calibri Light" panose="020F0302020204030204" pitchFamily="34" charset="0"/>
            </a:endParaRPr>
          </a:p>
          <a:p>
            <a:pPr eaLnBrk="1" hangingPunct="1">
              <a:lnSpc>
                <a:spcPct val="90000"/>
              </a:lnSpc>
              <a:spcBef>
                <a:spcPts val="1000"/>
              </a:spcBef>
              <a:buClr>
                <a:srgbClr val="0E594D"/>
              </a:buClr>
              <a:buSzPct val="100000"/>
              <a:buFont typeface="Arial" panose="020B0604020202020204" pitchFamily="34" charset="0"/>
              <a:buNone/>
            </a:pPr>
            <a:endParaRPr lang="it-IT" altLang="it-IT" dirty="0">
              <a:solidFill>
                <a:srgbClr val="000000"/>
              </a:solidFill>
              <a:latin typeface="Calibri Light" panose="020F0302020204030204" pitchFamily="34" charset="0"/>
            </a:endParaRPr>
          </a:p>
          <a:p>
            <a:pPr marL="0" indent="0" eaLnBrk="1" hangingPunct="1"/>
            <a:endParaRPr lang="it-IT" altLang="it-IT" b="0" dirty="0">
              <a:solidFill>
                <a:srgbClr val="C00000"/>
              </a:solidFill>
              <a:latin typeface="Calibri" panose="020F0502020204030204" pitchFamily="34" charset="0"/>
            </a:endParaRPr>
          </a:p>
        </p:txBody>
      </p:sp>
    </p:spTree>
    <p:extLst>
      <p:ext uri="{BB962C8B-B14F-4D97-AF65-F5344CB8AC3E}">
        <p14:creationId xmlns:p14="http://schemas.microsoft.com/office/powerpoint/2010/main" val="137207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196752"/>
            <a:ext cx="7773987" cy="4535487"/>
          </a:xfrm>
        </p:spPr>
        <p:txBody>
          <a:bodyPr/>
          <a:lstStyle/>
          <a:p>
            <a:pPr marL="0" indent="0" algn="ctr" eaLnBrk="1" hangingPunct="1"/>
            <a:r>
              <a:rPr lang="it-IT" altLang="it-IT" sz="2800" dirty="0" smtClean="0">
                <a:solidFill>
                  <a:srgbClr val="00B050"/>
                </a:solidFill>
                <a:latin typeface="Calibri Light" panose="020F0302020204030204" pitchFamily="34" charset="0"/>
                <a:ea typeface="Calibri Light" panose="020F0302020204030204" pitchFamily="34" charset="0"/>
                <a:cs typeface="Calibri Light" panose="020F0302020204030204" pitchFamily="34" charset="0"/>
                <a:sym typeface="Arial" panose="020B0604020202020204" pitchFamily="34" charset="0"/>
              </a:rPr>
              <a:t>13 dicembre 2018 </a:t>
            </a:r>
          </a:p>
          <a:p>
            <a:pPr marL="0" indent="0" algn="ctr" eaLnBrk="1" hangingPunct="1"/>
            <a:r>
              <a:rPr lang="it-IT" sz="2800" dirty="0" smtClean="0">
                <a:solidFill>
                  <a:srgbClr val="333333"/>
                </a:solidFill>
                <a:latin typeface="Calibri Light" panose="020F0302020204030204" pitchFamily="34" charset="0"/>
                <a:cs typeface="Calibri Light" panose="020F0302020204030204" pitchFamily="34" charset="0"/>
                <a:sym typeface="Arial" panose="020B0604020202020204" pitchFamily="34" charset="0"/>
              </a:rPr>
              <a:t>Approvazione definitiva alla Camera della Legge n.136 del 17/12/2018 di conversione DL 119/2018 </a:t>
            </a:r>
            <a:endParaRPr lang="it-IT" sz="2800" dirty="0">
              <a:solidFill>
                <a:srgbClr val="333333"/>
              </a:solidFill>
            </a:endParaRPr>
          </a:p>
          <a:p>
            <a:pPr eaLnBrk="1" hangingPunct="1">
              <a:lnSpc>
                <a:spcPct val="90000"/>
              </a:lnSpc>
              <a:spcBef>
                <a:spcPts val="1000"/>
              </a:spcBef>
              <a:buClr>
                <a:srgbClr val="0E594D"/>
              </a:buClr>
              <a:buSzPct val="100000"/>
            </a:pPr>
            <a:endParaRPr lang="it-IT" dirty="0"/>
          </a:p>
          <a:p>
            <a:pPr algn="ctr" eaLnBrk="1" hangingPunct="1">
              <a:lnSpc>
                <a:spcPct val="90000"/>
              </a:lnSpc>
              <a:spcBef>
                <a:spcPts val="1000"/>
              </a:spcBef>
              <a:buClr>
                <a:srgbClr val="0E594D"/>
              </a:buClr>
              <a:buSzPct val="100000"/>
              <a:buFont typeface="Arial" panose="020B0604020202020204" pitchFamily="34" charset="0"/>
              <a:buNone/>
            </a:pPr>
            <a:r>
              <a:rPr lang="it-IT" sz="2800" dirty="0">
                <a:solidFill>
                  <a:srgbClr val="333333"/>
                </a:solidFill>
                <a:latin typeface="Calibri Light" panose="020F0302020204030204" pitchFamily="34" charset="0"/>
                <a:cs typeface="Calibri Light" panose="020F0302020204030204" pitchFamily="34" charset="0"/>
              </a:rPr>
              <a:t>L’intento del governo di estendere </a:t>
            </a:r>
            <a:r>
              <a:rPr lang="it-IT" sz="2800" dirty="0" smtClean="0">
                <a:solidFill>
                  <a:srgbClr val="333333"/>
                </a:solidFill>
                <a:latin typeface="Calibri Light" panose="020F0302020204030204" pitchFamily="34" charset="0"/>
                <a:cs typeface="Calibri Light" panose="020F0302020204030204" pitchFamily="34" charset="0"/>
              </a:rPr>
              <a:t>l’obbligatorietà della </a:t>
            </a:r>
            <a:r>
              <a:rPr lang="it-IT" sz="2800" dirty="0">
                <a:solidFill>
                  <a:srgbClr val="333333"/>
                </a:solidFill>
                <a:latin typeface="Calibri Light" panose="020F0302020204030204" pitchFamily="34" charset="0"/>
                <a:cs typeface="Calibri Light" panose="020F0302020204030204" pitchFamily="34" charset="0"/>
              </a:rPr>
              <a:t>fatturazione elettronica tra privati e B2b a partire dal 2019 rappresenta uno dei più importanti tentativi di </a:t>
            </a:r>
            <a:r>
              <a:rPr lang="it-IT" sz="2800" u="sng" dirty="0">
                <a:solidFill>
                  <a:srgbClr val="333333"/>
                </a:solidFill>
                <a:latin typeface="Calibri Light" panose="020F0302020204030204" pitchFamily="34" charset="0"/>
                <a:cs typeface="Calibri Light" panose="020F0302020204030204" pitchFamily="34" charset="0"/>
              </a:rPr>
              <a:t>lotta all’evasione fiscale</a:t>
            </a:r>
            <a:r>
              <a:rPr lang="it-IT" sz="2800" dirty="0">
                <a:solidFill>
                  <a:srgbClr val="333333"/>
                </a:solidFill>
                <a:latin typeface="Calibri Light" panose="020F0302020204030204" pitchFamily="34" charset="0"/>
                <a:cs typeface="Calibri Light" panose="020F0302020204030204" pitchFamily="34" charset="0"/>
              </a:rPr>
              <a:t>. </a:t>
            </a:r>
            <a:endParaRPr lang="it-IT" altLang="it-IT" sz="2800" b="0" dirty="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055619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539552" y="908720"/>
            <a:ext cx="7773987" cy="4535487"/>
          </a:xfrm>
        </p:spPr>
        <p:txBody>
          <a:bodyPr/>
          <a:lstStyle/>
          <a:p>
            <a:pPr marL="0" indent="0" algn="ctr" eaLnBrk="1" hangingPunct="1">
              <a:lnSpc>
                <a:spcPct val="150000"/>
              </a:lnSpc>
            </a:pPr>
            <a:r>
              <a:rPr lang="it-IT" sz="2800" dirty="0">
                <a:solidFill>
                  <a:srgbClr val="333333"/>
                </a:solidFill>
                <a:latin typeface="Calibri Light" panose="020F0302020204030204" pitchFamily="34" charset="0"/>
                <a:cs typeface="Calibri Light" panose="020F0302020204030204" pitchFamily="34" charset="0"/>
              </a:rPr>
              <a:t>Q</a:t>
            </a:r>
            <a:r>
              <a:rPr lang="it-IT" sz="2800" dirty="0" smtClean="0">
                <a:solidFill>
                  <a:srgbClr val="333333"/>
                </a:solidFill>
                <a:latin typeface="Calibri Light" panose="020F0302020204030204" pitchFamily="34" charset="0"/>
                <a:cs typeface="Calibri Light" panose="020F0302020204030204" pitchFamily="34" charset="0"/>
              </a:rPr>
              <a:t>uesto è uno </a:t>
            </a:r>
            <a:r>
              <a:rPr lang="it-IT" sz="2800" dirty="0">
                <a:solidFill>
                  <a:srgbClr val="333333"/>
                </a:solidFill>
                <a:latin typeface="Calibri Light" panose="020F0302020204030204" pitchFamily="34" charset="0"/>
                <a:cs typeface="Calibri Light" panose="020F0302020204030204" pitchFamily="34" charset="0"/>
              </a:rPr>
              <a:t>dei motivi fondamentali per i quali l’Italia ha chiesto alla Commissione Europea di poter introdurre nell’ordinamento nazionale l’obbligo di emettere fatture elettroniche anche nel settore privato, come già fatto con successo verso la Pubblica Amministrazione, in parziale deroga a quando contenuto nella Direttiva 2006/112/CE in materia di IVA.</a:t>
            </a:r>
            <a:endParaRPr lang="it-IT" altLang="it-IT" sz="2800" dirty="0">
              <a:solidFill>
                <a:srgbClr val="333333"/>
              </a:solidFill>
              <a:latin typeface="Calibri Light" panose="020F0302020204030204" pitchFamily="34" charset="0"/>
              <a:cs typeface="Calibri Light" panose="020F0302020204030204" pitchFamily="34" charset="0"/>
            </a:endParaRPr>
          </a:p>
          <a:p>
            <a:pPr marL="0" indent="0" algn="just" eaLnBrk="1" hangingPunct="1"/>
            <a:endParaRPr lang="it-IT" altLang="it-IT" sz="2400" b="0" dirty="0">
              <a:solidFill>
                <a:srgbClr val="C00000"/>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537015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r>
              <a:rPr lang="it-IT" sz="2800" dirty="0" smtClean="0">
                <a:solidFill>
                  <a:srgbClr val="333333"/>
                </a:solidFill>
                <a:latin typeface="Calibri Light" panose="020F0302020204030204" pitchFamily="34" charset="0"/>
                <a:cs typeface="Calibri Light" panose="020F0302020204030204" pitchFamily="34" charset="0"/>
              </a:rPr>
              <a:t>DEROGA richiesta per i seguenti motivi:</a:t>
            </a:r>
          </a:p>
          <a:p>
            <a:pPr marL="457200" indent="-457200">
              <a:buFont typeface="Arial" panose="020B0604020202020204" pitchFamily="34" charset="0"/>
              <a:buChar char="•"/>
            </a:pPr>
            <a:r>
              <a:rPr lang="it-IT" sz="2800" b="0" u="sng" dirty="0" smtClean="0">
                <a:solidFill>
                  <a:srgbClr val="333333"/>
                </a:solidFill>
                <a:latin typeface="Calibri Light" panose="020F0302020204030204" pitchFamily="34" charset="0"/>
                <a:cs typeface="Calibri Light" panose="020F0302020204030204" pitchFamily="34" charset="0"/>
              </a:rPr>
              <a:t>incrementare</a:t>
            </a:r>
            <a:r>
              <a:rPr lang="it-IT" sz="2800" dirty="0" smtClean="0">
                <a:solidFill>
                  <a:srgbClr val="333333"/>
                </a:solidFill>
                <a:latin typeface="Calibri Light" panose="020F0302020204030204" pitchFamily="34" charset="0"/>
                <a:cs typeface="Calibri Light" panose="020F0302020204030204" pitchFamily="34" charset="0"/>
              </a:rPr>
              <a:t> </a:t>
            </a:r>
            <a:r>
              <a:rPr lang="it-IT" sz="2800" dirty="0">
                <a:solidFill>
                  <a:srgbClr val="333333"/>
                </a:solidFill>
                <a:latin typeface="Calibri Light" panose="020F0302020204030204" pitchFamily="34" charset="0"/>
                <a:cs typeface="Calibri Light" panose="020F0302020204030204" pitchFamily="34" charset="0"/>
              </a:rPr>
              <a:t>capacità </a:t>
            </a:r>
            <a:r>
              <a:rPr lang="it-IT" sz="2800" dirty="0" smtClean="0">
                <a:solidFill>
                  <a:srgbClr val="333333"/>
                </a:solidFill>
                <a:latin typeface="Calibri Light" panose="020F0302020204030204" pitchFamily="34" charset="0"/>
                <a:cs typeface="Calibri Light" panose="020F0302020204030204" pitchFamily="34" charset="0"/>
              </a:rPr>
              <a:t>dell’Amministrazione Finanziaria </a:t>
            </a:r>
            <a:r>
              <a:rPr lang="it-IT" sz="2800" dirty="0">
                <a:solidFill>
                  <a:srgbClr val="333333"/>
                </a:solidFill>
                <a:latin typeface="Calibri Light" panose="020F0302020204030204" pitchFamily="34" charset="0"/>
                <a:cs typeface="Calibri Light" panose="020F0302020204030204" pitchFamily="34" charset="0"/>
              </a:rPr>
              <a:t>di prevenire e contrastare l’evasione fiscale e, soprattutto, le frodi IVA, il cui gap è particolarmente elevato nel nostro </a:t>
            </a:r>
            <a:r>
              <a:rPr lang="it-IT" sz="2800" dirty="0" smtClean="0">
                <a:solidFill>
                  <a:srgbClr val="333333"/>
                </a:solidFill>
                <a:latin typeface="Calibri Light" panose="020F0302020204030204" pitchFamily="34" charset="0"/>
                <a:cs typeface="Calibri Light" panose="020F0302020204030204" pitchFamily="34" charset="0"/>
              </a:rPr>
              <a:t>paese;</a:t>
            </a:r>
          </a:p>
          <a:p>
            <a:pPr marL="457200" indent="-457200">
              <a:buFont typeface="Arial" panose="020B0604020202020204" pitchFamily="34" charset="0"/>
              <a:buChar char="•"/>
            </a:pPr>
            <a:r>
              <a:rPr lang="it-IT" sz="2800" u="sng" dirty="0" smtClean="0">
                <a:solidFill>
                  <a:srgbClr val="333333"/>
                </a:solidFill>
                <a:latin typeface="Calibri Light" panose="020F0302020204030204" pitchFamily="34" charset="0"/>
                <a:cs typeface="Calibri Light" panose="020F0302020204030204" pitchFamily="34" charset="0"/>
              </a:rPr>
              <a:t>aumentare</a:t>
            </a:r>
            <a:r>
              <a:rPr lang="it-IT" sz="2800" dirty="0" smtClean="0">
                <a:solidFill>
                  <a:srgbClr val="333333"/>
                </a:solidFill>
                <a:latin typeface="Calibri Light" panose="020F0302020204030204" pitchFamily="34" charset="0"/>
                <a:cs typeface="Calibri Light" panose="020F0302020204030204" pitchFamily="34" charset="0"/>
              </a:rPr>
              <a:t> </a:t>
            </a:r>
            <a:r>
              <a:rPr lang="it-IT" sz="2800" dirty="0">
                <a:solidFill>
                  <a:srgbClr val="333333"/>
                </a:solidFill>
                <a:latin typeface="Calibri Light" panose="020F0302020204030204" pitchFamily="34" charset="0"/>
                <a:cs typeface="Calibri Light" panose="020F0302020204030204" pitchFamily="34" charset="0"/>
              </a:rPr>
              <a:t>la semplificazione </a:t>
            </a:r>
            <a:r>
              <a:rPr lang="it-IT" sz="2800" dirty="0" smtClean="0">
                <a:solidFill>
                  <a:srgbClr val="333333"/>
                </a:solidFill>
                <a:latin typeface="Calibri Light" panose="020F0302020204030204" pitchFamily="34" charset="0"/>
                <a:cs typeface="Calibri Light" panose="020F0302020204030204" pitchFamily="34" charset="0"/>
              </a:rPr>
              <a:t>fiscale;</a:t>
            </a:r>
          </a:p>
          <a:p>
            <a:pPr marL="457200" indent="-457200">
              <a:buFont typeface="Arial" panose="020B0604020202020204" pitchFamily="34" charset="0"/>
              <a:buChar char="•"/>
            </a:pPr>
            <a:r>
              <a:rPr lang="it-IT" sz="2800" u="sng" dirty="0" smtClean="0">
                <a:solidFill>
                  <a:srgbClr val="333333"/>
                </a:solidFill>
                <a:latin typeface="Calibri Light" panose="020F0302020204030204" pitchFamily="34" charset="0"/>
                <a:cs typeface="Calibri Light" panose="020F0302020204030204" pitchFamily="34" charset="0"/>
              </a:rPr>
              <a:t>ridurre</a:t>
            </a:r>
            <a:r>
              <a:rPr lang="it-IT" sz="2800" dirty="0" smtClean="0">
                <a:solidFill>
                  <a:srgbClr val="333333"/>
                </a:solidFill>
                <a:latin typeface="Calibri Light" panose="020F0302020204030204" pitchFamily="34" charset="0"/>
                <a:cs typeface="Calibri Light" panose="020F0302020204030204" pitchFamily="34" charset="0"/>
              </a:rPr>
              <a:t> </a:t>
            </a:r>
            <a:r>
              <a:rPr lang="it-IT" sz="2800" dirty="0">
                <a:solidFill>
                  <a:srgbClr val="333333"/>
                </a:solidFill>
                <a:latin typeface="Calibri Light" panose="020F0302020204030204" pitchFamily="34" charset="0"/>
                <a:cs typeface="Calibri Light" panose="020F0302020204030204" pitchFamily="34" charset="0"/>
              </a:rPr>
              <a:t>il numero degli adempimenti fiscali, grazie ad una maggiore quantità di dati a disposizione del Amministrazione Finanziaria.</a:t>
            </a:r>
          </a:p>
        </p:txBody>
      </p:sp>
    </p:spTree>
    <p:extLst>
      <p:ext uri="{BB962C8B-B14F-4D97-AF65-F5344CB8AC3E}">
        <p14:creationId xmlns:p14="http://schemas.microsoft.com/office/powerpoint/2010/main" val="233740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algn="ctr"/>
            <a:r>
              <a:rPr lang="it-IT" sz="2800" dirty="0">
                <a:solidFill>
                  <a:srgbClr val="FF0000"/>
                </a:solidFill>
                <a:latin typeface="Arial Black" panose="020B0A04020102020204" pitchFamily="34" charset="0"/>
                <a:cs typeface="Calibri Light" panose="020F0302020204030204" pitchFamily="34" charset="0"/>
              </a:rPr>
              <a:t>Primo gennaio </a:t>
            </a:r>
            <a:r>
              <a:rPr lang="it-IT" sz="2800" dirty="0" smtClean="0">
                <a:solidFill>
                  <a:srgbClr val="FF0000"/>
                </a:solidFill>
                <a:latin typeface="Arial Black" panose="020B0A04020102020204" pitchFamily="34" charset="0"/>
                <a:cs typeface="Calibri Light" panose="020F0302020204030204" pitchFamily="34" charset="0"/>
              </a:rPr>
              <a:t>2019</a:t>
            </a:r>
          </a:p>
          <a:p>
            <a:pPr algn="ctr"/>
            <a:endParaRPr lang="it-IT" sz="2800" dirty="0">
              <a:solidFill>
                <a:srgbClr val="FF0000"/>
              </a:solidFill>
              <a:latin typeface="Arial Black" panose="020B0A04020102020204" pitchFamily="34" charset="0"/>
              <a:cs typeface="Calibri Light" panose="020F0302020204030204" pitchFamily="34" charset="0"/>
            </a:endParaRPr>
          </a:p>
          <a:p>
            <a:pPr algn="ctr"/>
            <a:r>
              <a:rPr lang="it-IT" sz="2800" dirty="0" smtClean="0"/>
              <a:t>	</a:t>
            </a:r>
            <a:r>
              <a:rPr lang="it-IT" sz="2800" dirty="0" smtClean="0">
                <a:solidFill>
                  <a:srgbClr val="333333"/>
                </a:solidFill>
              </a:rPr>
              <a:t>L’emissione </a:t>
            </a:r>
            <a:r>
              <a:rPr lang="it-IT" sz="2800" dirty="0">
                <a:solidFill>
                  <a:srgbClr val="333333"/>
                </a:solidFill>
              </a:rPr>
              <a:t>della fattura elettronica </a:t>
            </a:r>
            <a:r>
              <a:rPr lang="it-IT" sz="2800" dirty="0" smtClean="0">
                <a:solidFill>
                  <a:srgbClr val="333333"/>
                </a:solidFill>
              </a:rPr>
              <a:t>diverrà </a:t>
            </a:r>
            <a:r>
              <a:rPr lang="it-IT" sz="2800" dirty="0">
                <a:solidFill>
                  <a:srgbClr val="333333"/>
                </a:solidFill>
              </a:rPr>
              <a:t>obbligatoria per le operazioni effettuate nei confronti di altri privati titolari di partita IVA, a condizione che le cessioni di beni e le prestazioni di servizi siano poste in essere tra soggetti residenti o stabiliti nel territorio dello Stato.</a:t>
            </a:r>
          </a:p>
        </p:txBody>
      </p:sp>
    </p:spTree>
    <p:extLst>
      <p:ext uri="{BB962C8B-B14F-4D97-AF65-F5344CB8AC3E}">
        <p14:creationId xmlns:p14="http://schemas.microsoft.com/office/powerpoint/2010/main" val="1835233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algn="just"/>
            <a:r>
              <a:rPr lang="it-IT" sz="2800" dirty="0" smtClean="0">
                <a:solidFill>
                  <a:srgbClr val="FF0000"/>
                </a:solidFill>
                <a:latin typeface="Arial Black" panose="020B0A04020102020204" pitchFamily="34" charset="0"/>
                <a:cs typeface="Calibri Light" panose="020F0302020204030204" pitchFamily="34" charset="0"/>
              </a:rPr>
              <a:t>ESONERI (AD OGGI!!!)</a:t>
            </a:r>
          </a:p>
          <a:p>
            <a:pPr algn="just"/>
            <a:endParaRPr lang="it-IT" sz="2800" dirty="0" smtClean="0">
              <a:solidFill>
                <a:srgbClr val="FF0000"/>
              </a:solidFill>
              <a:latin typeface="Arial Black" panose="020B0A04020102020204" pitchFamily="34" charset="0"/>
              <a:cs typeface="Calibri Light" panose="020F0302020204030204" pitchFamily="34" charset="0"/>
            </a:endParaRPr>
          </a:p>
          <a:p>
            <a:pPr marL="457200" indent="-457200" algn="just">
              <a:buFont typeface="Wingdings" panose="05000000000000000000" pitchFamily="2" charset="2"/>
              <a:buChar char="Ø"/>
            </a:pPr>
            <a:r>
              <a:rPr lang="it-IT" sz="2800" dirty="0" smtClean="0">
                <a:solidFill>
                  <a:srgbClr val="333333"/>
                </a:solidFill>
                <a:latin typeface="Calibri Light" panose="020F0302020204030204" pitchFamily="34" charset="0"/>
                <a:cs typeface="Calibri Light" panose="020F0302020204030204" pitchFamily="34" charset="0"/>
              </a:rPr>
              <a:t>CONTRIBUENTI MINIMI </a:t>
            </a:r>
            <a:r>
              <a:rPr lang="it-IT" sz="2800" dirty="0">
                <a:solidFill>
                  <a:srgbClr val="333333"/>
                </a:solidFill>
                <a:latin typeface="Calibri Light" panose="020F0302020204030204" pitchFamily="34" charset="0"/>
                <a:cs typeface="Calibri Light" panose="020F0302020204030204" pitchFamily="34" charset="0"/>
              </a:rPr>
              <a:t>cosiddetto “</a:t>
            </a:r>
            <a:r>
              <a:rPr lang="it-IT" sz="2800" i="1" dirty="0">
                <a:solidFill>
                  <a:srgbClr val="333333"/>
                </a:solidFill>
                <a:latin typeface="Calibri Light" panose="020F0302020204030204" pitchFamily="34" charset="0"/>
                <a:cs typeface="Calibri Light" panose="020F0302020204030204" pitchFamily="34" charset="0"/>
              </a:rPr>
              <a:t>regime di vantaggio</a:t>
            </a:r>
            <a:r>
              <a:rPr lang="it-IT" sz="2800" dirty="0">
                <a:solidFill>
                  <a:srgbClr val="333333"/>
                </a:solidFill>
                <a:latin typeface="Calibri Light" panose="020F0302020204030204" pitchFamily="34" charset="0"/>
                <a:cs typeface="Calibri Light" panose="020F0302020204030204" pitchFamily="34" charset="0"/>
              </a:rPr>
              <a:t>” previsto dall’art. 27 comma 3 del Decreto Legge n. 98/11 </a:t>
            </a:r>
          </a:p>
          <a:p>
            <a:pPr marL="457200" indent="-457200" algn="just">
              <a:buFont typeface="Wingdings" panose="05000000000000000000" pitchFamily="2" charset="2"/>
              <a:buChar char="Ø"/>
            </a:pPr>
            <a:r>
              <a:rPr lang="it-IT" sz="2800" dirty="0" smtClean="0">
                <a:solidFill>
                  <a:srgbClr val="333333"/>
                </a:solidFill>
                <a:latin typeface="Calibri Light" panose="020F0302020204030204" pitchFamily="34" charset="0"/>
                <a:cs typeface="Calibri Light" panose="020F0302020204030204" pitchFamily="34" charset="0"/>
              </a:rPr>
              <a:t>CONTRIBUENTI FORFETTARI del </a:t>
            </a:r>
            <a:r>
              <a:rPr lang="it-IT" sz="2800" dirty="0">
                <a:solidFill>
                  <a:srgbClr val="333333"/>
                </a:solidFill>
                <a:latin typeface="Calibri Light" panose="020F0302020204030204" pitchFamily="34" charset="0"/>
                <a:cs typeface="Calibri Light" panose="020F0302020204030204" pitchFamily="34" charset="0"/>
              </a:rPr>
              <a:t>“</a:t>
            </a:r>
            <a:r>
              <a:rPr lang="it-IT" sz="2800" i="1" dirty="0">
                <a:solidFill>
                  <a:srgbClr val="333333"/>
                </a:solidFill>
                <a:latin typeface="Calibri Light" panose="020F0302020204030204" pitchFamily="34" charset="0"/>
                <a:cs typeface="Calibri Light" panose="020F0302020204030204" pitchFamily="34" charset="0"/>
              </a:rPr>
              <a:t>regime forfettario</a:t>
            </a:r>
            <a:r>
              <a:rPr lang="it-IT" sz="2800" dirty="0">
                <a:solidFill>
                  <a:srgbClr val="333333"/>
                </a:solidFill>
                <a:latin typeface="Calibri Light" panose="020F0302020204030204" pitchFamily="34" charset="0"/>
                <a:cs typeface="Calibri Light" panose="020F0302020204030204" pitchFamily="34" charset="0"/>
              </a:rPr>
              <a:t>” previsto dalla Legge n. </a:t>
            </a:r>
            <a:r>
              <a:rPr lang="it-IT" sz="2800" dirty="0" smtClean="0">
                <a:solidFill>
                  <a:srgbClr val="333333"/>
                </a:solidFill>
                <a:latin typeface="Calibri Light" panose="020F0302020204030204" pitchFamily="34" charset="0"/>
                <a:cs typeface="Calibri Light" panose="020F0302020204030204" pitchFamily="34" charset="0"/>
              </a:rPr>
              <a:t>190/14</a:t>
            </a:r>
            <a:endParaRPr lang="it-IT" sz="2800" dirty="0" smtClean="0"/>
          </a:p>
          <a:p>
            <a:pPr marL="457200" indent="-457200" algn="just">
              <a:buFont typeface="Wingdings" panose="05000000000000000000" pitchFamily="2" charset="2"/>
              <a:buChar char="Ø"/>
            </a:pPr>
            <a:r>
              <a:rPr lang="it-IT" sz="2800" dirty="0" smtClean="0">
                <a:solidFill>
                  <a:srgbClr val="333333"/>
                </a:solidFill>
                <a:latin typeface="Calibri Light" panose="020F0302020204030204" pitchFamily="34" charset="0"/>
                <a:cs typeface="Calibri Light" panose="020F0302020204030204" pitchFamily="34" charset="0"/>
              </a:rPr>
              <a:t>CONTRIBUENTI IN REGIME SEMPLIFICATO AGRICOLO</a:t>
            </a:r>
            <a:endParaRPr lang="it-IT" sz="2800" dirty="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051459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23728" y="109091"/>
            <a:ext cx="6048672" cy="511597"/>
          </a:xfrm>
        </p:spPr>
        <p:txBody>
          <a:bodyPr/>
          <a:lstStyle/>
          <a:p>
            <a:pPr algn="ctr" eaLnBrk="1" hangingPunct="1"/>
            <a:r>
              <a:rPr lang="it-IT" altLang="it-IT" cap="small" dirty="0">
                <a:latin typeface="Calibri" panose="020F0502020204030204" pitchFamily="34" charset="0"/>
              </a:rPr>
              <a:t>l</a:t>
            </a:r>
            <a:r>
              <a:rPr lang="it-IT" altLang="it-IT" cap="small" dirty="0" smtClean="0">
                <a:latin typeface="Calibri" panose="020F0502020204030204" pitchFamily="34" charset="0"/>
              </a:rPr>
              <a:t>a fatturazione elettronica</a:t>
            </a:r>
            <a:endParaRPr lang="it-IT" altLang="it-IT" b="1" cap="small" dirty="0">
              <a:latin typeface="Calibri" panose="020F0502020204030204" pitchFamily="34" charset="0"/>
            </a:endParaRPr>
          </a:p>
        </p:txBody>
      </p:sp>
      <p:sp>
        <p:nvSpPr>
          <p:cNvPr id="16387" name="Rectangle 4"/>
          <p:cNvSpPr>
            <a:spLocks noGrp="1" noChangeArrowheads="1"/>
          </p:cNvSpPr>
          <p:nvPr>
            <p:ph idx="1"/>
          </p:nvPr>
        </p:nvSpPr>
        <p:spPr>
          <a:xfrm>
            <a:off x="467544" y="1268760"/>
            <a:ext cx="7773987" cy="4535487"/>
          </a:xfrm>
        </p:spPr>
        <p:txBody>
          <a:bodyPr/>
          <a:lstStyle/>
          <a:p>
            <a:pPr marL="457200" indent="-457200" algn="just">
              <a:buFont typeface="Wingdings" panose="05000000000000000000" pitchFamily="2" charset="2"/>
              <a:buChar char="Ø"/>
            </a:pPr>
            <a:r>
              <a:rPr lang="it-IT" sz="2800" dirty="0" smtClean="0">
                <a:solidFill>
                  <a:srgbClr val="333333"/>
                </a:solidFill>
                <a:latin typeface="Calibri Light" panose="020F0302020204030204" pitchFamily="34" charset="0"/>
                <a:cs typeface="Calibri Light" panose="020F0302020204030204" pitchFamily="34" charset="0"/>
              </a:rPr>
              <a:t>SOGGETTI NON RESIDENTI identificati ai fini Iva in Italia (esclusione soggettiva)</a:t>
            </a:r>
            <a:endParaRPr lang="it-IT" sz="2800" dirty="0">
              <a:solidFill>
                <a:srgbClr val="333333"/>
              </a:solidFill>
              <a:latin typeface="Calibri Light" panose="020F0302020204030204" pitchFamily="34" charset="0"/>
              <a:cs typeface="Calibri Light" panose="020F0302020204030204" pitchFamily="34" charset="0"/>
            </a:endParaRPr>
          </a:p>
          <a:p>
            <a:pPr marL="457200" indent="-457200" algn="just">
              <a:buFont typeface="Wingdings" panose="05000000000000000000" pitchFamily="2" charset="2"/>
              <a:buChar char="Ø"/>
            </a:pPr>
            <a:r>
              <a:rPr lang="it-IT" sz="2800" dirty="0" smtClean="0">
                <a:solidFill>
                  <a:srgbClr val="333333"/>
                </a:solidFill>
                <a:latin typeface="Calibri Light" panose="020F0302020204030204" pitchFamily="34" charset="0"/>
                <a:cs typeface="Calibri Light" panose="020F0302020204030204" pitchFamily="34" charset="0"/>
              </a:rPr>
              <a:t>SOLO PER IL 2019 E SOLO PER I DATI INVIATI AL SISTEMA TESSERA SANITARIA:</a:t>
            </a:r>
          </a:p>
          <a:p>
            <a:pPr marL="0" indent="0" algn="just"/>
            <a:r>
              <a:rPr lang="it-IT" sz="2800" dirty="0" smtClean="0">
                <a:solidFill>
                  <a:srgbClr val="333333"/>
                </a:solidFill>
                <a:latin typeface="Calibri Light" panose="020F0302020204030204" pitchFamily="34" charset="0"/>
                <a:cs typeface="Calibri Light" panose="020F0302020204030204" pitchFamily="34" charset="0"/>
              </a:rPr>
              <a:t>       medici - odontoiatri – farmacie – </a:t>
            </a:r>
            <a:r>
              <a:rPr lang="it-IT" sz="2800" dirty="0" err="1" smtClean="0">
                <a:solidFill>
                  <a:srgbClr val="333333"/>
                </a:solidFill>
                <a:latin typeface="Calibri Light" panose="020F0302020204030204" pitchFamily="34" charset="0"/>
                <a:cs typeface="Calibri Light" panose="020F0302020204030204" pitchFamily="34" charset="0"/>
              </a:rPr>
              <a:t>parafamacie</a:t>
            </a:r>
            <a:r>
              <a:rPr lang="it-IT" sz="2800" dirty="0" smtClean="0">
                <a:solidFill>
                  <a:srgbClr val="333333"/>
                </a:solidFill>
                <a:latin typeface="Calibri Light" panose="020F0302020204030204" pitchFamily="34" charset="0"/>
                <a:cs typeface="Calibri Light" panose="020F0302020204030204" pitchFamily="34" charset="0"/>
              </a:rPr>
              <a:t> – </a:t>
            </a:r>
          </a:p>
          <a:p>
            <a:pPr marL="0" indent="0" algn="just"/>
            <a:r>
              <a:rPr lang="it-IT" sz="2800" dirty="0" smtClean="0">
                <a:solidFill>
                  <a:srgbClr val="333333"/>
                </a:solidFill>
                <a:latin typeface="Calibri Light" panose="020F0302020204030204" pitchFamily="34" charset="0"/>
                <a:cs typeface="Calibri Light" panose="020F0302020204030204" pitchFamily="34" charset="0"/>
              </a:rPr>
              <a:t>       psicologi – infermieri - veterinari</a:t>
            </a:r>
            <a:endParaRPr lang="it-IT" sz="2800" dirty="0" smtClean="0"/>
          </a:p>
          <a:p>
            <a:pPr marL="457200" indent="-457200" algn="just">
              <a:buFont typeface="Wingdings" panose="05000000000000000000" pitchFamily="2" charset="2"/>
              <a:buChar char="Ø"/>
            </a:pPr>
            <a:r>
              <a:rPr lang="it-IT" sz="2800" dirty="0" smtClean="0">
                <a:solidFill>
                  <a:srgbClr val="333333"/>
                </a:solidFill>
                <a:latin typeface="Calibri Light" panose="020F0302020204030204" pitchFamily="34" charset="0"/>
                <a:cs typeface="Calibri Light" panose="020F0302020204030204" pitchFamily="34" charset="0"/>
              </a:rPr>
              <a:t>ASSOCIAZIONI SPORTIVE DILETTANTISTICHE  in regime L.398/91 con proventi commerciali &lt; di € 65.000,00</a:t>
            </a:r>
            <a:endParaRPr lang="it-IT" sz="2800" dirty="0">
              <a:solidFill>
                <a:srgbClr val="333333"/>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409509433"/>
      </p:ext>
    </p:extLst>
  </p:cSld>
  <p:clrMapOvr>
    <a:masterClrMapping/>
  </p:clrMapOvr>
</p:sld>
</file>

<file path=ppt/theme/theme1.xml><?xml version="1.0" encoding="utf-8"?>
<a:theme xmlns:a="http://schemas.openxmlformats.org/drawingml/2006/main" name="Modello_euk">
  <a:themeElements>
    <a:clrScheme name="Modello_euk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fontScheme name="Modello_euk">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ello_euk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Modello_euk 2">
        <a:dk1>
          <a:srgbClr val="8383AD"/>
        </a:dk1>
        <a:lt1>
          <a:srgbClr val="FFFFFF"/>
        </a:lt1>
        <a:dk2>
          <a:srgbClr val="404176"/>
        </a:dk2>
        <a:lt2>
          <a:srgbClr val="969696"/>
        </a:lt2>
        <a:accent1>
          <a:srgbClr val="BABE90"/>
        </a:accent1>
        <a:accent2>
          <a:srgbClr val="666699"/>
        </a:accent2>
        <a:accent3>
          <a:srgbClr val="FFFFFF"/>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Modello_euk 3">
        <a:dk1>
          <a:srgbClr val="4D4D4D"/>
        </a:dk1>
        <a:lt1>
          <a:srgbClr val="FFFFFF"/>
        </a:lt1>
        <a:dk2>
          <a:srgbClr val="000000"/>
        </a:dk2>
        <a:lt2>
          <a:srgbClr val="969696"/>
        </a:lt2>
        <a:accent1>
          <a:srgbClr val="DDDDDD"/>
        </a:accent1>
        <a:accent2>
          <a:srgbClr val="5F5F5F"/>
        </a:accent2>
        <a:accent3>
          <a:srgbClr val="FFFFFF"/>
        </a:accent3>
        <a:accent4>
          <a:srgbClr val="404040"/>
        </a:accent4>
        <a:accent5>
          <a:srgbClr val="EBEBEB"/>
        </a:accent5>
        <a:accent6>
          <a:srgbClr val="555555"/>
        </a:accent6>
        <a:hlink>
          <a:srgbClr val="C0C0C0"/>
        </a:hlink>
        <a:folHlink>
          <a:srgbClr val="808080"/>
        </a:folHlink>
      </a:clrScheme>
      <a:clrMap bg1="lt1" tx1="dk1" bg2="lt2" tx2="dk2" accent1="accent1" accent2="accent2" accent3="accent3" accent4="accent4" accent5="accent5" accent6="accent6" hlink="hlink" folHlink="folHlink"/>
    </a:extraClrScheme>
    <a:extraClrScheme>
      <a:clrScheme name="Modello_euk 4">
        <a:dk1>
          <a:srgbClr val="424262"/>
        </a:dk1>
        <a:lt1>
          <a:srgbClr val="FFFFFF"/>
        </a:lt1>
        <a:dk2>
          <a:srgbClr val="22659C"/>
        </a:dk2>
        <a:lt2>
          <a:srgbClr val="A4AEC2"/>
        </a:lt2>
        <a:accent1>
          <a:srgbClr val="B1C7E7"/>
        </a:accent1>
        <a:accent2>
          <a:srgbClr val="494983"/>
        </a:accent2>
        <a:accent3>
          <a:srgbClr val="FFFFFF"/>
        </a:accent3>
        <a:accent4>
          <a:srgbClr val="373753"/>
        </a:accent4>
        <a:accent5>
          <a:srgbClr val="D5E0F1"/>
        </a:accent5>
        <a:accent6>
          <a:srgbClr val="414176"/>
        </a:accent6>
        <a:hlink>
          <a:srgbClr val="6EADC4"/>
        </a:hlink>
        <a:folHlink>
          <a:srgbClr val="3E688E"/>
        </a:folHlink>
      </a:clrScheme>
      <a:clrMap bg1="lt1" tx1="dk1" bg2="lt2" tx2="dk2" accent1="accent1" accent2="accent2" accent3="accent3" accent4="accent4" accent5="accent5" accent6="accent6" hlink="hlink" folHlink="folHlink"/>
    </a:extraClrScheme>
    <a:extraClrScheme>
      <a:clrScheme name="Modello_euk 5">
        <a:dk1>
          <a:srgbClr val="000000"/>
        </a:dk1>
        <a:lt1>
          <a:srgbClr val="FFFFFF"/>
        </a:lt1>
        <a:dk2>
          <a:srgbClr val="404176"/>
        </a:dk2>
        <a:lt2>
          <a:srgbClr val="969696"/>
        </a:lt2>
        <a:accent1>
          <a:srgbClr val="B4CD81"/>
        </a:accent1>
        <a:accent2>
          <a:srgbClr val="717EB5"/>
        </a:accent2>
        <a:accent3>
          <a:srgbClr val="FFFFFF"/>
        </a:accent3>
        <a:accent4>
          <a:srgbClr val="000000"/>
        </a:accent4>
        <a:accent5>
          <a:srgbClr val="D6E3C1"/>
        </a:accent5>
        <a:accent6>
          <a:srgbClr val="6672A4"/>
        </a:accent6>
        <a:hlink>
          <a:srgbClr val="D793C2"/>
        </a:hlink>
        <a:folHlink>
          <a:srgbClr val="826799"/>
        </a:folHlink>
      </a:clrScheme>
      <a:clrMap bg1="lt1" tx1="dk1" bg2="lt2" tx2="dk2" accent1="accent1" accent2="accent2" accent3="accent3" accent4="accent4" accent5="accent5" accent6="accent6" hlink="hlink" folHlink="folHlink"/>
    </a:extraClrScheme>
    <a:extraClrScheme>
      <a:clrScheme name="Modello_euk 6">
        <a:dk1>
          <a:srgbClr val="111111"/>
        </a:dk1>
        <a:lt1>
          <a:srgbClr val="FAF5D2"/>
        </a:lt1>
        <a:dk2>
          <a:srgbClr val="4D4D4D"/>
        </a:dk2>
        <a:lt2>
          <a:srgbClr val="D0C59E"/>
        </a:lt2>
        <a:accent1>
          <a:srgbClr val="BABE90"/>
        </a:accent1>
        <a:accent2>
          <a:srgbClr val="666699"/>
        </a:accent2>
        <a:accent3>
          <a:srgbClr val="B2B2B2"/>
        </a:accent3>
        <a:accent4>
          <a:srgbClr val="D6D1B3"/>
        </a:accent4>
        <a:accent5>
          <a:srgbClr val="D9DBC6"/>
        </a:accent5>
        <a:accent6>
          <a:srgbClr val="5C5C8A"/>
        </a:accent6>
        <a:hlink>
          <a:srgbClr val="C09E4A"/>
        </a:hlink>
        <a:folHlink>
          <a:srgbClr val="0066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5816561</TotalTime>
  <Words>1098</Words>
  <Application>Microsoft Office PowerPoint</Application>
  <PresentationFormat>Presentazione su schermo (4:3)</PresentationFormat>
  <Paragraphs>188</Paragraphs>
  <Slides>25</Slides>
  <Notes>25</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25</vt:i4>
      </vt:variant>
    </vt:vector>
  </HeadingPairs>
  <TitlesOfParts>
    <vt:vector size="36" baseType="lpstr">
      <vt:lpstr>ＭＳ Ｐゴシック</vt:lpstr>
      <vt:lpstr>ＭＳ Ｐゴシック</vt:lpstr>
      <vt:lpstr>Arial</vt:lpstr>
      <vt:lpstr>Arial Black</vt:lpstr>
      <vt:lpstr>Bodoni MT</vt:lpstr>
      <vt:lpstr>Calibri</vt:lpstr>
      <vt:lpstr>Calibri Light</vt:lpstr>
      <vt:lpstr>Times New Roman</vt:lpstr>
      <vt:lpstr>Verdana</vt:lpstr>
      <vt:lpstr>Wingdings</vt:lpstr>
      <vt:lpstr>Modello_euk</vt:lpstr>
      <vt:lpstr>Presentazione standard di PowerPoint</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lpstr>la fatturazione elettronica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Annalisa</dc:creator>
  <cp:lastModifiedBy>Utente Windows</cp:lastModifiedBy>
  <cp:revision>621</cp:revision>
  <cp:lastPrinted>2016-04-20T11:34:47Z</cp:lastPrinted>
  <dcterms:created xsi:type="dcterms:W3CDTF">2008-09-17T12:56:42Z</dcterms:created>
  <dcterms:modified xsi:type="dcterms:W3CDTF">2019-01-09T14:00:49Z</dcterms:modified>
</cp:coreProperties>
</file>