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25" r:id="rId3"/>
    <p:sldId id="326" r:id="rId4"/>
    <p:sldId id="327" r:id="rId5"/>
    <p:sldId id="328" r:id="rId6"/>
    <p:sldId id="346" r:id="rId7"/>
    <p:sldId id="347" r:id="rId8"/>
    <p:sldId id="352" r:id="rId9"/>
    <p:sldId id="329" r:id="rId10"/>
    <p:sldId id="330" r:id="rId11"/>
    <p:sldId id="331" r:id="rId12"/>
    <p:sldId id="361" r:id="rId13"/>
    <p:sldId id="332" r:id="rId14"/>
    <p:sldId id="348" r:id="rId15"/>
    <p:sldId id="333" r:id="rId16"/>
    <p:sldId id="349" r:id="rId17"/>
    <p:sldId id="350" r:id="rId18"/>
    <p:sldId id="334" r:id="rId19"/>
    <p:sldId id="335" r:id="rId20"/>
    <p:sldId id="362" r:id="rId21"/>
    <p:sldId id="351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55" r:id="rId30"/>
    <p:sldId id="353" r:id="rId31"/>
    <p:sldId id="357" r:id="rId32"/>
    <p:sldId id="358" r:id="rId33"/>
    <p:sldId id="359" r:id="rId34"/>
    <p:sldId id="360" r:id="rId35"/>
    <p:sldId id="324" r:id="rId36"/>
  </p:sldIdLst>
  <p:sldSz cx="9144000" cy="6858000" type="screen4x3"/>
  <p:notesSz cx="6797675" cy="9928225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Preti" initials="AP" lastIdx="1" clrIdx="0">
    <p:extLst>
      <p:ext uri="{19B8F6BF-5375-455C-9EA6-DF929625EA0E}">
        <p15:presenceInfo xmlns:p15="http://schemas.microsoft.com/office/powerpoint/2012/main" userId="S-1-5-21-3980179731-2434492275-3064239896-11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B79"/>
    <a:srgbClr val="0D3975"/>
    <a:srgbClr val="063390"/>
    <a:srgbClr val="6C6079"/>
    <a:srgbClr val="E5CAFF"/>
    <a:srgbClr val="837A42"/>
    <a:srgbClr val="0B082E"/>
    <a:srgbClr val="110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37" d="100"/>
          <a:sy n="37" d="100"/>
        </p:scale>
        <p:origin x="132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11"/>
          </a:xfrm>
          <a:prstGeom prst="rect">
            <a:avLst/>
          </a:prstGeom>
        </p:spPr>
        <p:txBody>
          <a:bodyPr vert="horz" lIns="91438" tIns="45718" rIns="91438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59" cy="496411"/>
          </a:xfrm>
          <a:prstGeom prst="rect">
            <a:avLst/>
          </a:prstGeom>
        </p:spPr>
        <p:txBody>
          <a:bodyPr vert="horz" lIns="91438" tIns="45718" rIns="91438" bIns="45718" rtlCol="0"/>
          <a:lstStyle>
            <a:lvl1pPr algn="r">
              <a:defRPr sz="1200"/>
            </a:lvl1pPr>
          </a:lstStyle>
          <a:p>
            <a:fld id="{5B9E42B2-C151-6C47-8BC3-B438BBB27F1A}" type="datetime1">
              <a:rPr lang="en-US" smtClean="0"/>
              <a:t>7/12/2023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0093"/>
            <a:ext cx="2945659" cy="496411"/>
          </a:xfrm>
          <a:prstGeom prst="rect">
            <a:avLst/>
          </a:prstGeom>
        </p:spPr>
        <p:txBody>
          <a:bodyPr vert="horz" lIns="91438" tIns="45718" rIns="91438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3"/>
            <a:ext cx="2945659" cy="496411"/>
          </a:xfrm>
          <a:prstGeom prst="rect">
            <a:avLst/>
          </a:prstGeom>
        </p:spPr>
        <p:txBody>
          <a:bodyPr vert="horz" lIns="91438" tIns="45718" rIns="91438" bIns="45718" rtlCol="0" anchor="b"/>
          <a:lstStyle>
            <a:lvl1pPr algn="r">
              <a:defRPr sz="1200"/>
            </a:lvl1pPr>
          </a:lstStyle>
          <a:p>
            <a:fld id="{292D714D-2040-7342-BE59-BF50E14F803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9531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11"/>
          </a:xfrm>
          <a:prstGeom prst="rect">
            <a:avLst/>
          </a:prstGeom>
        </p:spPr>
        <p:txBody>
          <a:bodyPr vert="horz" lIns="91438" tIns="45718" rIns="91438" bIns="45718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6411"/>
          </a:xfrm>
          <a:prstGeom prst="rect">
            <a:avLst/>
          </a:prstGeom>
        </p:spPr>
        <p:txBody>
          <a:bodyPr vert="horz" lIns="91438" tIns="45718" rIns="91438" bIns="45718" rtlCol="0"/>
          <a:lstStyle>
            <a:lvl1pPr algn="r">
              <a:defRPr sz="1200"/>
            </a:lvl1pPr>
          </a:lstStyle>
          <a:p>
            <a:fld id="{76804052-0F82-F84E-97AB-5BC662214B05}" type="datetime1">
              <a:rPr lang="en-US" smtClean="0"/>
              <a:t>7/12/2023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8" rIns="91438" bIns="45718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38" tIns="45718" rIns="91438" bIns="45718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59" cy="496411"/>
          </a:xfrm>
          <a:prstGeom prst="rect">
            <a:avLst/>
          </a:prstGeom>
        </p:spPr>
        <p:txBody>
          <a:bodyPr vert="horz" lIns="91438" tIns="45718" rIns="91438" bIns="45718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3"/>
            <a:ext cx="2945659" cy="496411"/>
          </a:xfrm>
          <a:prstGeom prst="rect">
            <a:avLst/>
          </a:prstGeom>
        </p:spPr>
        <p:txBody>
          <a:bodyPr vert="horz" lIns="91438" tIns="45718" rIns="91438" bIns="45718" rtlCol="0" anchor="b"/>
          <a:lstStyle>
            <a:lvl1pPr algn="r">
              <a:defRPr sz="1200"/>
            </a:lvl1pPr>
          </a:lstStyle>
          <a:p>
            <a:fld id="{6A8C7588-048D-403C-A8D0-8934413C1A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53684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9CF7-B137-6146-9AFB-ED9DADD3D7D7}" type="datetime1">
              <a:rPr lang="en-US" smtClean="0"/>
              <a:t>7/12/2023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6A9-0BD0-2140-AFD9-615B184BD16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1189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08A5-9C5D-4449-9F9C-D2919609FB4C}" type="datetime1">
              <a:rPr lang="en-US" smtClean="0"/>
              <a:t>7/12/2023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6A9-0BD0-2140-AFD9-615B184BD16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776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BEAD-8BB2-524C-B715-154BCBEB907D}" type="datetime1">
              <a:rPr lang="en-US" smtClean="0"/>
              <a:t>7/12/2023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6A9-0BD0-2140-AFD9-615B184BD16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0857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57000-293D-BB4B-B7A1-F84AC636F7CA}" type="datetime1">
              <a:rPr lang="en-US" smtClean="0"/>
              <a:t>7/12/2023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6A9-0BD0-2140-AFD9-615B184BD16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274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E0C8-07DB-8D41-8096-1460C5863067}" type="datetime1">
              <a:rPr lang="en-US" smtClean="0"/>
              <a:t>7/12/2023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6A9-0BD0-2140-AFD9-615B184BD16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14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C787-26B9-E545-A0EE-139344EC00FE}" type="datetime1">
              <a:rPr lang="en-US" smtClean="0"/>
              <a:t>7/12/2023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6A9-0BD0-2140-AFD9-615B184BD16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852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37D3-C8B2-054E-B59E-A48BC2806ED9}" type="datetime1">
              <a:rPr lang="en-US" smtClean="0"/>
              <a:t>7/12/2023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6A9-0BD0-2140-AFD9-615B184BD16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044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B837-8200-4C42-858B-E9EA0A66577B}" type="datetime1">
              <a:rPr lang="en-US" smtClean="0"/>
              <a:t>7/12/2023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6A9-0BD0-2140-AFD9-615B184BD16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5374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9C11-483F-DF4D-B52F-06FD11A275AE}" type="datetime1">
              <a:rPr lang="en-US" smtClean="0"/>
              <a:t>7/12/2023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6A9-0BD0-2140-AFD9-615B184BD16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4168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AF86-702C-5D41-A5F2-225B680813CD}" type="datetime1">
              <a:rPr lang="en-US" smtClean="0"/>
              <a:t>7/12/2023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6A9-0BD0-2140-AFD9-615B184BD16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765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B348-B26A-1547-B2E1-E32449D863B7}" type="datetime1">
              <a:rPr lang="en-US" smtClean="0"/>
              <a:t>7/12/2023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6A9-0BD0-2140-AFD9-615B184BD16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1460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3B105-F41D-5F49-A996-E79F180531EC}" type="datetime1">
              <a:rPr lang="en-US" smtClean="0"/>
              <a:t>7/12/2023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1A6A9-0BD0-2140-AFD9-615B184BD16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424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776308054515802328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776308054515802328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322267" y="6260869"/>
            <a:ext cx="2501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it-IT" sz="1400" b="1" dirty="0">
                <a:solidFill>
                  <a:schemeClr val="bg1"/>
                </a:solidFill>
              </a:rPr>
              <a:t>www.iltelone.com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72899" y="5183651"/>
            <a:ext cx="21481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FFFF"/>
                </a:solidFill>
              </a:rPr>
              <a:t>Il Telone </a:t>
            </a:r>
            <a:r>
              <a:rPr lang="it-IT" sz="1400" dirty="0" err="1">
                <a:solidFill>
                  <a:srgbClr val="FFFFFF"/>
                </a:solidFill>
              </a:rPr>
              <a:t>srl</a:t>
            </a:r>
            <a:endParaRPr lang="it-IT" sz="1400" dirty="0">
              <a:solidFill>
                <a:srgbClr val="FFFFFF"/>
              </a:solidFill>
            </a:endParaRPr>
          </a:p>
          <a:p>
            <a:r>
              <a:rPr lang="it-IT" sz="1400" dirty="0">
                <a:solidFill>
                  <a:srgbClr val="FFFFFF"/>
                </a:solidFill>
              </a:rPr>
              <a:t>Via G. di Vittorio 63/65</a:t>
            </a:r>
          </a:p>
          <a:p>
            <a:r>
              <a:rPr lang="it-IT" sz="1400" dirty="0">
                <a:solidFill>
                  <a:srgbClr val="FFFFFF"/>
                </a:solidFill>
              </a:rPr>
              <a:t>25125 Brescia (BS)</a:t>
            </a:r>
          </a:p>
          <a:p>
            <a:endParaRPr lang="it-IT" sz="1400" dirty="0">
              <a:solidFill>
                <a:srgbClr val="FFFFFF"/>
              </a:solidFill>
            </a:endParaRPr>
          </a:p>
          <a:p>
            <a:r>
              <a:rPr lang="it-IT" sz="1400" dirty="0">
                <a:solidFill>
                  <a:srgbClr val="FFFFFF"/>
                </a:solidFill>
              </a:rPr>
              <a:t>tel. +39 030 2688611</a:t>
            </a:r>
          </a:p>
          <a:p>
            <a:r>
              <a:rPr lang="it-IT" sz="1400" dirty="0">
                <a:solidFill>
                  <a:srgbClr val="FFFFFF"/>
                </a:solidFill>
              </a:rPr>
              <a:t>info@iltelone.com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54904" y="12405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749" y="1425198"/>
            <a:ext cx="2309126" cy="231357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07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A6FDD0-CC4A-2D46-F0F7-28E21F9D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2C35E1-2A5D-7F84-9430-2FA5BE1F8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GLI STRUMENTI CON I QUALI SI PUO’ EFFETTUARE UNA VALUTAZIONE CONSISTONO NELL’ESAME DEI PARAMETRI CHE UN PRODUTTORE DI </a:t>
            </a:r>
            <a:r>
              <a:rPr lang="it-IT" dirty="0" err="1"/>
              <a:t>GEOMEMBRANE</a:t>
            </a:r>
            <a:r>
              <a:rPr lang="it-IT" dirty="0"/>
              <a:t> DEVE NECESSARIAMENTE INDICARE NELLA PROPRIA LETTERATURA TECNICA</a:t>
            </a:r>
          </a:p>
          <a:p>
            <a:r>
              <a:rPr lang="it-IT" dirty="0"/>
              <a:t>LE </a:t>
            </a:r>
            <a:r>
              <a:rPr lang="it-IT" dirty="0" err="1"/>
              <a:t>GEOMEMBRANE</a:t>
            </a:r>
            <a:r>
              <a:rPr lang="it-IT" dirty="0"/>
              <a:t> AD EFFETTO BARRIERA SONO RIGOROSAMENTE  NORMATE DALLA COMUNITA’ EUROPEA E QUINDI I PARAMETRI FISICI E PRESTAZIONALI POSSONO ESSERE DEDOTTI E CONFRONTATI TRA LE DIVERSE TIPOLOGIE DI </a:t>
            </a:r>
            <a:r>
              <a:rPr lang="it-IT" dirty="0" err="1"/>
              <a:t>GEOMEMBRANE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90A15B1-A17A-64C3-44B2-FA106FD2A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6A9-0BD0-2140-AFD9-615B184BD161}" type="slidenum">
              <a:rPr lang="it-IT" smtClean="0"/>
              <a:t>9</a:t>
            </a:fld>
            <a:endParaRPr lang="it-IT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706E7DF-94AE-E677-3630-92A86BA83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14" y="5395072"/>
            <a:ext cx="1575786" cy="118828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246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BC9C06-C314-6C2E-88C7-7E5E53512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072399-4A5F-EBB7-C8AE-DD134908D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dirty="0"/>
              <a:t>IN PARTICOLARE </a:t>
            </a:r>
          </a:p>
          <a:p>
            <a:r>
              <a:rPr lang="it-IT" dirty="0"/>
              <a:t>CARATTERISTICHE FISICHE 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it-IT" dirty="0"/>
              <a:t> SPESSORE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it-IT" dirty="0"/>
              <a:t>MASSA AREICA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CARATTERISTICHE MECCANICHE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it-IT" dirty="0"/>
              <a:t> RESISTENZA ALLA TRAZIONE ( E RELATIVI ALLUNGAMENTI A ROTTURA 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it-IT" dirty="0"/>
              <a:t>RESISTENZA ALLA LACERAZIONE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it-IT" dirty="0"/>
              <a:t>RESISTENZA AL PUNZONAMENTO STATICO E DINAMICO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PERFORMANCES IDRAULICHE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IMPERMEABILITA’ AI LIQUIDI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IMPERMEABILITA’ AI GAS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 err="1"/>
              <a:t>DURABILITAì</a:t>
            </a:r>
            <a:endParaRPr lang="it-IT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/>
              <a:t>RESISTENZA AGLI AGENTI ATMOSFERICI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/>
              <a:t>DURABILITA’ QUANDO NON ESPOSTA.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9147B1A-4E30-3F69-D7F7-483B7473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6A9-0BD0-2140-AFD9-615B184BD161}" type="slidenum">
              <a:rPr lang="it-IT" smtClean="0"/>
              <a:t>10</a:t>
            </a:fld>
            <a:endParaRPr lang="it-IT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20BC05A-85EF-39D1-40E2-B982A5604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14" y="5395072"/>
            <a:ext cx="1575786" cy="118828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913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451D57-241A-836E-487B-6219F96E4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LE PIU’ COMUNI TIPOLOGIE DI </a:t>
            </a:r>
            <a:r>
              <a:rPr lang="it-IT" dirty="0" err="1"/>
              <a:t>GEOMEMBRANE</a:t>
            </a:r>
            <a:r>
              <a:rPr lang="it-IT" dirty="0"/>
              <a:t> POLIMERICHE UTILIZZATE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92FBA0-66BF-ECE3-E2E5-070207AC6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err="1"/>
              <a:t>GEOMEMBRANE</a:t>
            </a:r>
            <a:r>
              <a:rPr lang="it-IT" dirty="0"/>
              <a:t> IN HDPE ( POLIETILENE AD ALTA DENSITA’)**</a:t>
            </a:r>
          </a:p>
          <a:p>
            <a:r>
              <a:rPr lang="it-IT" dirty="0" err="1"/>
              <a:t>GEOMEMBRANE</a:t>
            </a:r>
            <a:r>
              <a:rPr lang="it-IT" dirty="0"/>
              <a:t> IN POLIETILENE RINFORZATO ( TESSUTO IN HDPE LAMINATO SU ENTRAMBI I LATI CON FILM DI LDPE </a:t>
            </a:r>
            <a:r>
              <a:rPr lang="it-IT" dirty="0">
                <a:sym typeface="Wingdings" panose="05000000000000000000" pitchFamily="2" charset="2"/>
              </a:rPr>
              <a:t> POLIETILENE A BASSA DENSITA’)</a:t>
            </a:r>
            <a:endParaRPr lang="it-IT" dirty="0"/>
          </a:p>
          <a:p>
            <a:r>
              <a:rPr lang="it-IT" dirty="0" err="1"/>
              <a:t>GEOMEMBRANE</a:t>
            </a:r>
            <a:r>
              <a:rPr lang="it-IT" dirty="0"/>
              <a:t> IN </a:t>
            </a:r>
            <a:r>
              <a:rPr lang="it-IT" dirty="0" err="1"/>
              <a:t>fPP</a:t>
            </a:r>
            <a:r>
              <a:rPr lang="it-IT" dirty="0"/>
              <a:t> (</a:t>
            </a:r>
            <a:r>
              <a:rPr lang="it-IT" dirty="0" err="1"/>
              <a:t>Flexible</a:t>
            </a:r>
            <a:r>
              <a:rPr lang="it-IT" dirty="0"/>
              <a:t> </a:t>
            </a:r>
            <a:r>
              <a:rPr lang="it-IT" dirty="0" err="1"/>
              <a:t>Polypropylene</a:t>
            </a:r>
            <a:r>
              <a:rPr lang="it-IT" dirty="0"/>
              <a:t> )</a:t>
            </a:r>
          </a:p>
          <a:p>
            <a:r>
              <a:rPr lang="it-IT" dirty="0" err="1"/>
              <a:t>EPDM</a:t>
            </a:r>
            <a:r>
              <a:rPr lang="it-IT" dirty="0"/>
              <a:t> : ( </a:t>
            </a:r>
            <a:r>
              <a:rPr lang="it-IT" dirty="0" err="1"/>
              <a:t>ETHYLENE</a:t>
            </a:r>
            <a:r>
              <a:rPr lang="it-IT" dirty="0"/>
              <a:t> </a:t>
            </a:r>
            <a:r>
              <a:rPr lang="it-IT" dirty="0" err="1"/>
              <a:t>PROPYLENE</a:t>
            </a:r>
            <a:r>
              <a:rPr lang="it-IT" dirty="0"/>
              <a:t> DIENE M-CLASS RUBBER)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AEB2259-0E95-85D3-4D16-5D462E7A1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6A9-0BD0-2140-AFD9-615B184BD161}" type="slidenum">
              <a:rPr lang="it-IT" smtClean="0"/>
              <a:t>11</a:t>
            </a:fld>
            <a:endParaRPr lang="it-IT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807F4B1-A244-72D6-764C-D262AD0F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14" y="5395072"/>
            <a:ext cx="1575786" cy="118828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325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FDAE53-E812-FBC8-28FA-136D65884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LE PIU’ COMUNI ( UTILIZZATE )TIPOLOGIE DI </a:t>
            </a:r>
            <a:r>
              <a:rPr lang="it-IT" dirty="0" err="1"/>
              <a:t>GEOMEMBRANE</a:t>
            </a:r>
            <a:r>
              <a:rPr lang="it-IT" dirty="0"/>
              <a:t> UTILIZZATE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5193B2-2EA1-58C4-6719-82191600B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HDPE ( Polietilene ad Alta Densità)</a:t>
            </a:r>
          </a:p>
          <a:p>
            <a:r>
              <a:rPr lang="it-IT" dirty="0" err="1"/>
              <a:t>GEOMEMBRANE</a:t>
            </a:r>
            <a:r>
              <a:rPr lang="it-IT" dirty="0"/>
              <a:t> IN POLIETILENE RINFORZATO ( TESSUTO IN HDPE LAMINATO CON FILM DI  LDPE </a:t>
            </a:r>
            <a:r>
              <a:rPr lang="it-IT" dirty="0">
                <a:sym typeface="Wingdings" panose="05000000000000000000" pitchFamily="2" charset="2"/>
              </a:rPr>
              <a:t> POLIETILENE A BASSA DENSITA’)</a:t>
            </a:r>
            <a:endParaRPr lang="it-IT" dirty="0"/>
          </a:p>
          <a:p>
            <a:r>
              <a:rPr lang="it-IT" dirty="0" err="1"/>
              <a:t>fPP</a:t>
            </a:r>
            <a:r>
              <a:rPr lang="it-IT" dirty="0"/>
              <a:t> ( </a:t>
            </a:r>
            <a:r>
              <a:rPr lang="it-IT" dirty="0" err="1"/>
              <a:t>Flexyble</a:t>
            </a:r>
            <a:r>
              <a:rPr lang="it-IT" dirty="0"/>
              <a:t> </a:t>
            </a:r>
            <a:r>
              <a:rPr lang="it-IT" dirty="0" err="1"/>
              <a:t>POLYPROPYLENE</a:t>
            </a:r>
            <a:r>
              <a:rPr lang="it-IT" dirty="0"/>
              <a:t> </a:t>
            </a:r>
            <a:r>
              <a:rPr lang="it-IT" dirty="0" err="1"/>
              <a:t>GEOMEMBRANES</a:t>
            </a:r>
            <a:r>
              <a:rPr lang="it-IT" dirty="0"/>
              <a:t> )</a:t>
            </a:r>
          </a:p>
          <a:p>
            <a:r>
              <a:rPr lang="it-IT" dirty="0"/>
              <a:t>PVC </a:t>
            </a:r>
            <a:r>
              <a:rPr lang="it-IT" dirty="0" err="1"/>
              <a:t>GEOMEMBRANES</a:t>
            </a:r>
            <a:endParaRPr lang="it-IT" dirty="0"/>
          </a:p>
          <a:p>
            <a:r>
              <a:rPr lang="it-IT" dirty="0" err="1"/>
              <a:t>EPDM</a:t>
            </a:r>
            <a:r>
              <a:rPr lang="it-IT" dirty="0"/>
              <a:t> ( </a:t>
            </a:r>
            <a:r>
              <a:rPr lang="it-IT" dirty="0" err="1"/>
              <a:t>ETHYLENE</a:t>
            </a:r>
            <a:r>
              <a:rPr lang="it-IT" dirty="0"/>
              <a:t> </a:t>
            </a:r>
            <a:r>
              <a:rPr lang="it-IT" dirty="0" err="1"/>
              <a:t>PROPYLENE</a:t>
            </a:r>
            <a:r>
              <a:rPr lang="it-IT" dirty="0"/>
              <a:t> DIENE M-CLASS RUBBER)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BECD3B9-E10F-51DC-88AB-BB40B2583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6A9-0BD0-2140-AFD9-615B184BD161}" type="slidenum">
              <a:rPr lang="it-IT" smtClean="0"/>
              <a:t>12</a:t>
            </a:fld>
            <a:endParaRPr lang="it-IT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112D5B7-F6BB-A1EE-25E6-AF3724F14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14" y="5395072"/>
            <a:ext cx="1575786" cy="118828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3D560BB-E904-7DE5-7900-D46CC9689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353" y="0"/>
            <a:ext cx="73012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39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46CD0B-3DF1-6A7B-FA7F-B81464560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EAFABDF1-EA81-451A-E53C-25A039BB1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0641" y="1600200"/>
            <a:ext cx="4622717" cy="4525963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E0C500E-7C37-FA8F-BA66-6F88CB57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6A9-0BD0-2140-AFD9-615B184BD161}" type="slidenum">
              <a:rPr lang="it-IT" smtClean="0"/>
              <a:t>13</a:t>
            </a:fld>
            <a:endParaRPr lang="it-I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B243B3-F30B-3380-621F-69218F209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14" y="5395072"/>
            <a:ext cx="1575786" cy="118828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54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7E79C1-D0EF-455E-A1D2-544792436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ALTRE TIPOLOGIE DI </a:t>
            </a:r>
            <a:r>
              <a:rPr lang="it-IT" dirty="0" err="1"/>
              <a:t>GEOMEMBRANE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6DA1F0-89DB-EB37-FF95-5470A65B5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pPr>
              <a:buFont typeface="Wingdings" panose="05000000000000000000" pitchFamily="2" charset="2"/>
              <a:buChar char="q"/>
            </a:pPr>
            <a:r>
              <a:rPr lang="it-IT" dirty="0"/>
              <a:t>EVA ( </a:t>
            </a:r>
            <a:r>
              <a:rPr lang="it-IT" dirty="0" err="1"/>
              <a:t>ETHYLENE</a:t>
            </a:r>
            <a:r>
              <a:rPr lang="it-IT" dirty="0"/>
              <a:t> </a:t>
            </a:r>
            <a:r>
              <a:rPr lang="it-IT" dirty="0" err="1"/>
              <a:t>VINYL</a:t>
            </a:r>
            <a:r>
              <a:rPr lang="it-IT" dirty="0"/>
              <a:t> ACETATE 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 err="1"/>
              <a:t>BUTYL</a:t>
            </a:r>
            <a:r>
              <a:rPr lang="it-IT" dirty="0"/>
              <a:t> RUBBER LINERS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/>
              <a:t>NITRILE RUBBER </a:t>
            </a:r>
            <a:r>
              <a:rPr lang="it-IT" dirty="0" err="1"/>
              <a:t>GEOMEMBRANES</a:t>
            </a:r>
            <a:endParaRPr lang="it-IT" dirty="0"/>
          </a:p>
          <a:p>
            <a:pPr>
              <a:buFont typeface="Wingdings" panose="05000000000000000000" pitchFamily="2" charset="2"/>
              <a:buChar char="q"/>
            </a:pPr>
            <a:r>
              <a:rPr lang="it-IT" dirty="0" err="1"/>
              <a:t>POLYURETHANE</a:t>
            </a:r>
            <a:r>
              <a:rPr lang="it-IT" dirty="0"/>
              <a:t> </a:t>
            </a:r>
            <a:r>
              <a:rPr lang="it-IT" dirty="0" err="1"/>
              <a:t>GEOMEMBRANES</a:t>
            </a:r>
            <a:endParaRPr lang="it-IT" dirty="0"/>
          </a:p>
          <a:p>
            <a:pPr>
              <a:buFont typeface="Wingdings" panose="05000000000000000000" pitchFamily="2" charset="2"/>
              <a:buChar char="q"/>
            </a:pPr>
            <a:r>
              <a:rPr lang="it-IT" dirty="0" err="1"/>
              <a:t>POLYETHYLENE</a:t>
            </a:r>
            <a:r>
              <a:rPr lang="it-IT" dirty="0"/>
              <a:t> ALUMINIUM </a:t>
            </a:r>
            <a:r>
              <a:rPr lang="it-IT" dirty="0" err="1"/>
              <a:t>COMPOSITES</a:t>
            </a:r>
            <a:r>
              <a:rPr lang="it-IT" dirty="0"/>
              <a:t> ( BARRIERA AL VAPORE/GAS RADON 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BBEFE48-F8EB-73F4-0B2C-139A0A91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6A9-0BD0-2140-AFD9-615B184BD161}" type="slidenum">
              <a:rPr lang="it-IT" smtClean="0"/>
              <a:t>14</a:t>
            </a:fld>
            <a:endParaRPr lang="it-IT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5057AF4-BB0A-2A56-3560-3576FE012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14" y="5395072"/>
            <a:ext cx="1575786" cy="118828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257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EBAC0-FE57-5A7D-0960-DDB643B56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EBC8BB3F-D628-11FE-E2A1-A3B5DD723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308225" y="2763915"/>
            <a:ext cx="4525963" cy="2200120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CB14C93-FCAE-8A7F-CDD2-F21B1031D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6A9-0BD0-2140-AFD9-615B184BD161}" type="slidenum">
              <a:rPr lang="it-IT" smtClean="0"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8743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10BA6B-450B-7CD8-1711-6BC9B007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D0B63544-B9B8-A000-3EDE-09A1539F23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308225" y="2763915"/>
            <a:ext cx="4525963" cy="2200120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7056A96-0D4D-2918-F519-33C7F44C7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6A9-0BD0-2140-AFD9-615B184BD161}" type="slidenum">
              <a:rPr lang="it-IT" smtClean="0"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4021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3BC857-D66C-88F9-9B35-8AB6E1271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ALTRI CRITERI DI SCELTA DELLE </a:t>
            </a:r>
            <a:r>
              <a:rPr lang="it-IT" dirty="0" err="1"/>
              <a:t>GEOMEMBRANE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583296-BEBD-2E85-11F5-756F673A1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CARATTERISTICHE TIPICHE DEL POLIMERO UTILIZZATO</a:t>
            </a:r>
          </a:p>
          <a:p>
            <a:r>
              <a:rPr lang="it-IT" dirty="0"/>
              <a:t>RAPPORTO PREZZO/PRESTAZIONI</a:t>
            </a:r>
          </a:p>
          <a:p>
            <a:r>
              <a:rPr lang="it-IT" dirty="0"/>
              <a:t>SICUREZZA E FACILITA’ DI INSTALLAZIONE</a:t>
            </a:r>
          </a:p>
          <a:p>
            <a:r>
              <a:rPr lang="it-IT" dirty="0"/>
              <a:t>SOSTENIBILITA’ AMBIENTALE</a:t>
            </a:r>
          </a:p>
          <a:p>
            <a:pPr lvl="1"/>
            <a:r>
              <a:rPr lang="it-IT" dirty="0"/>
              <a:t>POSSIBILITA’ DI RIUTILIZZO/RICICLAGGIO DEL POLIMERO</a:t>
            </a:r>
          </a:p>
          <a:p>
            <a:pPr lvl="1"/>
            <a:r>
              <a:rPr lang="it-IT" dirty="0"/>
              <a:t>POSSIBILITA’ DI SMALTIMENTO IN STRUTTURE NON SPECIALIZZATE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05984C2-9ED2-B6A1-D9B3-F30C1C1C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6A9-0BD0-2140-AFD9-615B184BD161}" type="slidenum">
              <a:rPr lang="it-IT" smtClean="0"/>
              <a:t>17</a:t>
            </a:fld>
            <a:endParaRPr lang="it-IT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5001A8A-25AE-CED9-F999-37E7C08EB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14" y="5395072"/>
            <a:ext cx="1575786" cy="118828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715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E70B8E-7C3F-E9D2-73C9-D0B8A9195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POLIETILENE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B11007-0461-E0BC-B1F5-D2FF4A000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 IL POLIETILENE E’ SIA NELLA SUA FORMA DI </a:t>
            </a:r>
            <a:r>
              <a:rPr lang="it-IT" dirty="0" err="1"/>
              <a:t>GEOMEMBRANA</a:t>
            </a:r>
            <a:r>
              <a:rPr lang="it-IT" dirty="0"/>
              <a:t> ESTRUSA ( HDPE, LDPE, </a:t>
            </a:r>
            <a:r>
              <a:rPr lang="it-IT" dirty="0" err="1"/>
              <a:t>LLDPE</a:t>
            </a:r>
            <a:r>
              <a:rPr lang="it-IT" dirty="0"/>
              <a:t>, </a:t>
            </a:r>
            <a:r>
              <a:rPr lang="it-IT" dirty="0" err="1"/>
              <a:t>VLDPE</a:t>
            </a:r>
            <a:r>
              <a:rPr lang="it-IT" dirty="0"/>
              <a:t>  O NELLA FORMA DI </a:t>
            </a:r>
            <a:r>
              <a:rPr lang="it-IT" dirty="0" err="1"/>
              <a:t>GEOMEMBRANA</a:t>
            </a:r>
            <a:r>
              <a:rPr lang="it-IT" dirty="0"/>
              <a:t> IN POLIETILENE RINFORZATO IL POLIMERO PIU’ INERTE CHIMICAMENTE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E’ TOTALMENTE RICICLABILE E NON DEVE ESSERE SMALTITO IN STRUTTURE SPECIALI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E’ IL POLIMERO A PIU’ BASSO COSTO RISPETTO A TUTTI QUELLI ELENCATI SOPRA.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1AEB615-F69E-6BB2-D44D-43BC462D4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6A9-0BD0-2140-AFD9-615B184BD161}" type="slidenum">
              <a:rPr lang="it-IT" smtClean="0"/>
              <a:t>18</a:t>
            </a:fld>
            <a:endParaRPr lang="it-IT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CBC9E06-C053-659F-AFC2-254246E66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14" y="5395072"/>
            <a:ext cx="1575786" cy="118828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339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008CBB-D14A-98D4-3969-1CE105308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6F2926-15BA-9AA5-456D-2DA40CE1B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CRITERI DI SCELTA DELLE </a:t>
            </a:r>
            <a:r>
              <a:rPr lang="it-IT" dirty="0" err="1"/>
              <a:t>GEOMEMBRANE</a:t>
            </a:r>
            <a:r>
              <a:rPr lang="it-IT" dirty="0"/>
              <a:t> POLIMERICHE AD EFFETTO BARRIERA NEI SISTEMI DI IMPERMEABILIZZAZIONE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63FE695-A4BE-B836-A2B9-9C0536E10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6A9-0BD0-2140-AFD9-615B184BD161}" type="slidenum">
              <a:rPr lang="it-IT" smtClean="0"/>
              <a:t>1</a:t>
            </a:fld>
            <a:endParaRPr lang="it-IT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CF95837-8D32-2787-CA2F-10A6F8F12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964" y="4225338"/>
            <a:ext cx="2309126" cy="231357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667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F842EF-7925-0961-FCB6-2E66E93F6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0682D0F1-4043-7C1A-F36E-9B87C09FD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E5A2607-94CB-BD0D-9131-002DD994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6A9-0BD0-2140-AFD9-615B184BD161}" type="slidenum">
              <a:rPr lang="it-IT" smtClean="0"/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6484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7E2274-1E28-757C-A3E5-C6A4E9D14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AE7325F3-99A2-1B54-D977-6C5EFC089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7126E9C-CBCD-5471-2B79-FE16E410C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6A9-0BD0-2140-AFD9-615B184BD161}" type="slidenum">
              <a:rPr lang="it-IT" smtClean="0"/>
              <a:t>20</a:t>
            </a:fld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30ADE7B-5C70-9B09-56BF-0931B0913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31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E14983-D31D-7177-03EA-A13F7235C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caso di studio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14BC9F-55C9-9D65-FAA0-467E8AA04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 err="1"/>
              <a:t>CAPPING</a:t>
            </a:r>
            <a:r>
              <a:rPr lang="it-IT" dirty="0"/>
              <a:t> DEFINITIVO DI UNA DISCARICA DI RIFIUTI NON PERICOLOSI AL SERVIZIO DI UNO STABILIMENTO ALIMENTARE SITUATO IN EMILIA ROMAGNA</a:t>
            </a:r>
          </a:p>
          <a:p>
            <a:r>
              <a:rPr lang="it-IT" dirty="0"/>
              <a:t>INTERVENTO EFFETTUATO NEL CORSO DEL 2022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BB75634-DEE6-EBD0-8843-A8AE38CF0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6A9-0BD0-2140-AFD9-615B184BD161}" type="slidenum">
              <a:rPr lang="it-IT" smtClean="0"/>
              <a:t>21</a:t>
            </a:fld>
            <a:endParaRPr lang="it-IT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7A93603-B604-85DA-AB4D-5AA431247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14" y="5395072"/>
            <a:ext cx="1575786" cy="118828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475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623171-7CF7-FBB2-B2AE-02387DBFC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SITUAZIONE DI PARTENZA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857975-E1AE-8190-C51D-4C46D054F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it-IT" dirty="0"/>
          </a:p>
          <a:p>
            <a:r>
              <a:rPr lang="it-IT" dirty="0"/>
              <a:t>LA DISCARICA RAPPRESENTA UN CLASSICO ESEMPIO DI IMPIANTO IN </a:t>
            </a:r>
            <a:r>
              <a:rPr lang="it-IT" dirty="0" err="1"/>
              <a:t>RILEVATO,CON</a:t>
            </a:r>
            <a:r>
              <a:rPr lang="it-IT" dirty="0"/>
              <a:t> APPRONTAMENTO DELL’INVASO OTTENUTO TRAMITE IL RIMANEGGIAMENTO E LA COMPATTAZIONE DI UNA BARRIERA GEOLOGICA, COMPOSTA DA TERRENI LIMO-ARGILLOSI A BASSA PERMEABILITA’, INTEGRATA DA UNA GUAINA IMPERMEABILIZZANTE IN HDPE E DA UNA PLATEA DRENANTE CHE PERMETTE IL RILANCIO DEL PERCOLATO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0388FAB-5E44-A272-1317-C9601BFED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6A9-0BD0-2140-AFD9-615B184BD161}" type="slidenum">
              <a:rPr lang="it-IT" smtClean="0"/>
              <a:t>22</a:t>
            </a:fld>
            <a:endParaRPr lang="it-IT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31A68A8-7A80-4FD9-F508-9AE24D8CD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14" y="5395072"/>
            <a:ext cx="1575786" cy="118828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233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BD918C-A258-3879-10CC-94F5AB7FF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SITUAZIONE DI PARTENZA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E69433-B790-3855-DB63-0B5478727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/>
              <a:t>LA DISCARICA SI TROVAVA IN UNA SITUAZIONE DI GESTIONE POST OPERATIVA, OVVERO I CONFERIMENTI DI RIFIUTI ERANO TERMINATI NEL 2019</a:t>
            </a:r>
          </a:p>
          <a:p>
            <a:r>
              <a:rPr lang="it-IT" dirty="0"/>
              <a:t>A NORMA DI LEGGE, IL GESTORE AVEVA APPRONTATO UNA COPERTURA PROVVISORIA COMPOSTA SOSTANZIALMENTE DA UN SOLO STRATO MINERALE </a:t>
            </a:r>
            <a:r>
              <a:rPr lang="it-IT" dirty="0" err="1"/>
              <a:t>COMPATTATOE</a:t>
            </a:r>
            <a:r>
              <a:rPr lang="it-IT" dirty="0"/>
              <a:t> DI REGOLARIZZAZIONE ONDE CONSENTIRE GLI ASSESTAMENTI FISIOLOGICI DELL’AMMASSO DEI RIFIUTI. UNA VOLTA AVVENUTI TALI CEDIMENTI, SI DOVEVA PROCEDERE ALLA COSTRUZIONE DEI SUCCESSIVI STRATI COSTRUENDO COSI’ LA COPERTURA DEFINITIVA</a:t>
            </a:r>
          </a:p>
          <a:p>
            <a:r>
              <a:rPr lang="it-IT" dirty="0"/>
              <a:t>LA COPERTURA PROVVISORIA E’ STATA QUINDI REALIZZATA CON MATERIALI A BASSA </a:t>
            </a:r>
            <a:r>
              <a:rPr lang="it-IT" dirty="0" err="1"/>
              <a:t>PERMEABILITA’E</a:t>
            </a:r>
            <a:r>
              <a:rPr lang="it-IT" dirty="0"/>
              <a:t> PER UNO SPESSORE DI 50 CM DI ARGILLA COMPATTATA ED ADEGUATAMENTE PROFILATA.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F6C0549-57AA-97AA-1AD7-84AD6F2F6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6A9-0BD0-2140-AFD9-615B184BD161}" type="slidenum">
              <a:rPr lang="it-IT" smtClean="0"/>
              <a:t>23</a:t>
            </a:fld>
            <a:endParaRPr lang="it-IT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913A07B-F682-14D8-52A3-C93E763CD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14" y="5395072"/>
            <a:ext cx="1575786" cy="118828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500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6ED37F-5A20-4B89-05B2-50E347BA8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COPERTURA FINALE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F83308-2AEC-CB21-93F8-858C41C4F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LA COPERTURA FINALE DEVE ESSERE REALIZZATA CON MATERIALI IN GRADO DI CONSERVARE LE LORO CARATTERISTICHE E PRESTAZIONI ANCHE A FRONTE DI SIGNIFICATIVI ASSESTAMENTI DEL CUMULO DI RIFIUTI</a:t>
            </a:r>
          </a:p>
          <a:p>
            <a:r>
              <a:rPr lang="it-IT" dirty="0"/>
              <a:t>IL PRIMO PASSO CONSISTE NELLA RIMOZIONE DELLO STRATO DI ISOLAMENTO PROVVISORIO  E VIENE LIVELLATO LO STRATO DI REGOLARIZZAZIONE ESISTENTE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65A35AC-4E64-25E2-71E7-9CCC7604C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6A9-0BD0-2140-AFD9-615B184BD161}" type="slidenum">
              <a:rPr lang="it-IT" smtClean="0"/>
              <a:t>24</a:t>
            </a:fld>
            <a:endParaRPr lang="it-IT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0BA4D97-DC18-D67B-5A3B-68368F266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14" y="5395072"/>
            <a:ext cx="1575786" cy="118828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358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8C774F-A3A7-720B-7DE9-BBA073129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COPERTURA FINALE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FA34C4-DD32-3C2B-FBDF-CED1D5B5E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dirty="0"/>
              <a:t>SUCCESSIVAMENTE VENGONO INSTALLATI GLI STRATI COSTITUENTI LA COPERTURA FINALE E PRECISAMENTE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 err="1"/>
              <a:t>GEOCOMPOSITO</a:t>
            </a:r>
            <a:r>
              <a:rPr lang="it-IT" dirty="0"/>
              <a:t> DRENANTE TRIDIMENSIONALE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STRATO MINERALE COMPATTATO DELLO SPESSORE DI 50 CM INTEGRATO CON MATERIALE </a:t>
            </a:r>
            <a:r>
              <a:rPr lang="it-IT" dirty="0" err="1"/>
              <a:t>GEOSINTETICO</a:t>
            </a:r>
            <a:r>
              <a:rPr lang="it-IT" dirty="0"/>
              <a:t> ( BENTONITICO 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 err="1"/>
              <a:t>GEOMEMBRANA</a:t>
            </a:r>
            <a:r>
              <a:rPr lang="it-IT" dirty="0"/>
              <a:t> IN HDPE DA 1,5 MM DI SPESSORE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 err="1"/>
              <a:t>GEOCOMPOSITO</a:t>
            </a:r>
            <a:r>
              <a:rPr lang="it-IT" dirty="0"/>
              <a:t> DRENANTE TRIDIMENSIONALE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TERRENO VEGETALE  - SPESSORE 20 CM IN ATTESA DEL </a:t>
            </a:r>
            <a:r>
              <a:rPr lang="it-IT" dirty="0" err="1"/>
              <a:t>COPMPLETAMENTO</a:t>
            </a:r>
            <a:r>
              <a:rPr lang="it-IT" dirty="0"/>
              <a:t> DEGLI ASSESTAMENTI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UNA VOLTA RAGGIUNTO UN ACCETTABILE STATO DI CONSOLIDAMENTO DEL CUMULO ( MEDIAMENTE SUPERIORE AL 50% SULL’INTERO AMMASSO DI RIFIUTI) IPOTIZZATO IN 5 ANNI DALLA DATA DI ULTIMAZIONE DI DEPOSITO </a:t>
            </a:r>
            <a:r>
              <a:rPr lang="it-IT" dirty="0" err="1"/>
              <a:t>DIEI</a:t>
            </a:r>
            <a:r>
              <a:rPr lang="it-IT" dirty="0"/>
              <a:t> RIFIUTI SI PROVVEDERA’ AL COMPLETAMENTO DELLO STRATO DI TERRENO VEGETALE FINO A RAGGIUNGERE LO SPESSORE DI 1 </a:t>
            </a:r>
            <a:r>
              <a:rPr lang="it-IT" dirty="0" err="1"/>
              <a:t>MTERO</a:t>
            </a:r>
            <a:r>
              <a:rPr lang="it-IT" dirty="0"/>
              <a:t> RICHIESTO DALLA NORMA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C063B47-43F6-EC2F-F2C3-2B90BAF4C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6A9-0BD0-2140-AFD9-615B184BD161}" type="slidenum">
              <a:rPr lang="it-IT" smtClean="0"/>
              <a:t>25</a:t>
            </a:fld>
            <a:endParaRPr lang="it-IT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69F1D8D-06BB-5B88-1325-E1C286DB5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14" y="5395072"/>
            <a:ext cx="1575786" cy="118828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049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BAD5E1-DA77-5042-8AF9-413B8B035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NOSTRO INTERVENTO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FB62B1-74DD-CAE1-DD73-161E265C1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ABBIAMO PROPOSTO AL COMMITTENTE LA SOSTITUZIONE DELLA </a:t>
            </a:r>
            <a:r>
              <a:rPr lang="it-IT" dirty="0" err="1"/>
              <a:t>GEOMEMBRANA</a:t>
            </a:r>
            <a:r>
              <a:rPr lang="it-IT" dirty="0"/>
              <a:t> IN HDPE DA 1,5 MM CON IL NOSTRO </a:t>
            </a:r>
            <a:r>
              <a:rPr lang="it-IT" dirty="0" err="1"/>
              <a:t>ECOTARP</a:t>
            </a:r>
            <a:r>
              <a:rPr lang="it-IT" dirty="0"/>
              <a:t> 380 (</a:t>
            </a:r>
            <a:r>
              <a:rPr lang="it-IT" dirty="0" err="1"/>
              <a:t>GEOMEMBRANA</a:t>
            </a:r>
            <a:r>
              <a:rPr lang="it-IT" dirty="0"/>
              <a:t> IN POLIETILENE RINFORZATO DA 380 G/MQ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F5C4A57-E4D5-4BD5-7BEA-DD1C6ED89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6A9-0BD0-2140-AFD9-615B184BD161}" type="slidenum">
              <a:rPr lang="it-IT" smtClean="0"/>
              <a:t>26</a:t>
            </a:fld>
            <a:endParaRPr lang="it-IT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D5ACCEB-4189-EBD8-F962-9640A9AA2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14" y="5395072"/>
            <a:ext cx="1575786" cy="118828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828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F8EBDE-B2D1-5907-7F04-13A66C765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NOSTRO INTERVENTO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5323B0-E4A5-4308-335A-A63C06284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A PARITA’ DI PERFORMANCES MECCANICHE ED IDRAULICHE, LA SOSTITUZIONE AVREBBE COMPORTATO :</a:t>
            </a:r>
          </a:p>
          <a:p>
            <a:pPr marL="857250" lvl="1" indent="-457200">
              <a:buFont typeface="Wingdings" panose="05000000000000000000" pitchFamily="2" charset="2"/>
              <a:buChar char="v"/>
            </a:pPr>
            <a:r>
              <a:rPr lang="it-IT" dirty="0"/>
              <a:t>UN CONSISTENTE RISPARMIO DI MATERIA PRIMA (POLIETILENE ) UTILIZZATO : LA </a:t>
            </a:r>
            <a:r>
              <a:rPr lang="it-IT" dirty="0" err="1"/>
              <a:t>GEOMEMBRANA</a:t>
            </a:r>
            <a:r>
              <a:rPr lang="it-IT" dirty="0"/>
              <a:t> IN HDPE HA UN PESO DI CIRCA 1,5 KG/MQ RISPETTO AI 380 G/MQ DEL NOSTRO </a:t>
            </a:r>
            <a:r>
              <a:rPr lang="it-IT" dirty="0" err="1"/>
              <a:t>ECOTARP</a:t>
            </a:r>
            <a:r>
              <a:rPr lang="it-IT" dirty="0"/>
              <a:t> 380</a:t>
            </a:r>
          </a:p>
          <a:p>
            <a:pPr marL="857250" lvl="1" indent="-457200">
              <a:buFont typeface="Wingdings" panose="05000000000000000000" pitchFamily="2" charset="2"/>
              <a:buChar char="v"/>
            </a:pPr>
            <a:r>
              <a:rPr lang="it-IT" dirty="0"/>
              <a:t>UNA CONSISTENTE DIMINUZIONE DEL NUMERO DI SALDATURE DA EFFETTUARE IN LOCO : ABBIAMO PROPOSTO LA FORNITURA DI TELI DIMENSIONE 50 X 20 MT . LA DIMINUZIONE PERCENTUALE DEL NUMERO DI SALDATURE EFFETTUATE UTILIZZANDO IL NOSTRO </a:t>
            </a:r>
            <a:r>
              <a:rPr lang="it-IT" dirty="0" err="1"/>
              <a:t>ECOTARP</a:t>
            </a:r>
            <a:r>
              <a:rPr lang="it-IT" dirty="0"/>
              <a:t> 380 RISPETTO ALLA </a:t>
            </a:r>
            <a:r>
              <a:rPr lang="it-IT" dirty="0" err="1"/>
              <a:t>GEOMEMBRANA</a:t>
            </a:r>
            <a:r>
              <a:rPr lang="it-IT" dirty="0"/>
              <a:t> IN HDPE è STATA PARI AL 60 %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E2DFCD5-43BE-A405-1547-C96AD805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6A9-0BD0-2140-AFD9-615B184BD161}" type="slidenum">
              <a:rPr lang="it-IT" smtClean="0"/>
              <a:t>27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2082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B9E888-CA0C-A02C-94C8-66A3558EF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91DD8E0-ACF4-E87B-792A-0689F749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6A9-0BD0-2140-AFD9-615B184BD161}" type="slidenum">
              <a:rPr lang="it-IT" smtClean="0"/>
              <a:t>28</a:t>
            </a:fld>
            <a:endParaRPr lang="it-IT" dirty="0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9666FEAA-8E7C-6863-187A-40B9E7A17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83860"/>
            <a:ext cx="8229600" cy="3958642"/>
          </a:xfr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888584DA-0AF0-8BED-72F5-8290A8D8C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14" y="5395072"/>
            <a:ext cx="1575786" cy="118828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714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459C64-44AE-F9E7-4B58-5DD9AB28D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6715B7-515B-3D09-C842-C7E79F7E6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it-IT" dirty="0"/>
          </a:p>
          <a:p>
            <a:r>
              <a:rPr lang="it-IT" dirty="0"/>
              <a:t>LE </a:t>
            </a:r>
            <a:r>
              <a:rPr lang="it-IT" dirty="0" err="1"/>
              <a:t>GEOMEMBRANE</a:t>
            </a:r>
            <a:r>
              <a:rPr lang="it-IT" dirty="0"/>
              <a:t> SONO DEFINITE COME «FOGLI» FLESSIBILI COSTITUITI DA POLIMERI, IMPIEGATI PRINCIPALMENTE COME COME BARRIERA PER I LIQUIDI E/O VAPORI.</a:t>
            </a:r>
          </a:p>
          <a:p>
            <a:r>
              <a:rPr lang="it-IT" dirty="0"/>
              <a:t>LE </a:t>
            </a:r>
            <a:r>
              <a:rPr lang="it-IT" dirty="0" err="1"/>
              <a:t>GEOMEMBRANE</a:t>
            </a:r>
            <a:r>
              <a:rPr lang="it-IT" dirty="0"/>
              <a:t> POLIMERICHE SONO CONCEPITE COME BARRIERE RELATIVAMENTE IMPERMEABILI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8E55F06-7332-0CDA-49AE-D3DBC55C1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6A9-0BD0-2140-AFD9-615B184BD161}" type="slidenum">
              <a:rPr lang="it-IT" smtClean="0"/>
              <a:t>2</a:t>
            </a:fld>
            <a:endParaRPr lang="it-IT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596801D-5BC6-70F8-9C81-A62BE2302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14" y="5395072"/>
            <a:ext cx="1575786" cy="118828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458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7DE38E-5EFF-1567-4D90-A4BC58442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29E584E-F245-AB10-479A-48FBC5D42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284" y="2343753"/>
            <a:ext cx="6123432" cy="3038856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14BE7B5-1CC3-23BA-917C-9C21738C8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6A9-0BD0-2140-AFD9-615B184BD161}" type="slidenum">
              <a:rPr lang="it-IT" smtClean="0"/>
              <a:t>29</a:t>
            </a:fld>
            <a:endParaRPr lang="it-IT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3D162E5-0F71-2EF4-1908-EE0022C0D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14" y="5395072"/>
            <a:ext cx="1575786" cy="118828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0124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536E53-A07C-67C1-9D27-5A7BAC0BB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C8ADA861-77C2-FDC3-353F-04617DAD8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387" y="1600200"/>
            <a:ext cx="8037226" cy="4525963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981024C-4541-F745-C8F8-AC0535FF7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6A9-0BD0-2140-AFD9-615B184BD161}" type="slidenum">
              <a:rPr lang="it-IT" smtClean="0"/>
              <a:t>30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4026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DCB04E-9F0E-0162-114A-A2B1504D1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E2901E49-52C2-4BCD-BC18-CEC22107A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387" y="1600200"/>
            <a:ext cx="8037226" cy="4525963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F4DB435-9C2D-2680-0C41-7AE3F4211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6A9-0BD0-2140-AFD9-615B184BD161}" type="slidenum">
              <a:rPr lang="it-IT" smtClean="0"/>
              <a:t>31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82356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9B77C6-947A-38A1-C5C1-B3B7DB10C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500DC8DA-A6B7-A1DC-ED53-6E222D624C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387" y="1600200"/>
            <a:ext cx="8037226" cy="4525963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C95F422-EE1E-9CD1-814A-43F978D1F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6A9-0BD0-2140-AFD9-615B184BD161}" type="slidenum">
              <a:rPr lang="it-IT" smtClean="0"/>
              <a:t>32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87411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AAAC10-08F1-E529-C451-F088DA6D2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63FE5D-E795-3223-08AC-523F4A2F3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VANTAGGI CONSEGUITI DAL COMMITTENTE</a:t>
            </a:r>
          </a:p>
          <a:p>
            <a:r>
              <a:rPr lang="it-IT" dirty="0"/>
              <a:t>RISPARMIO DI MATERIA PRIMA (POLIETILENE ) UTILIZZATO PARI A 16.500 KG</a:t>
            </a:r>
          </a:p>
          <a:p>
            <a:r>
              <a:rPr lang="it-IT" dirty="0"/>
              <a:t>60% IN MENO DI SALDATURE </a:t>
            </a:r>
            <a:r>
              <a:rPr lang="it-IT"/>
              <a:t>IN LOCO = + SICUREZZA</a:t>
            </a:r>
          </a:p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4FA6E2D-1D51-BBBE-59E9-3DFA04BC8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6A9-0BD0-2140-AFD9-615B184BD161}" type="slidenum">
              <a:rPr lang="it-IT" smtClean="0"/>
              <a:t>33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1603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954904" y="12405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749" y="1425198"/>
            <a:ext cx="2309126" cy="231357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372899" y="5183651"/>
            <a:ext cx="21481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FFFF"/>
                </a:solidFill>
              </a:rPr>
              <a:t>Il Telone </a:t>
            </a:r>
            <a:r>
              <a:rPr lang="it-IT" sz="1400" dirty="0" err="1">
                <a:solidFill>
                  <a:srgbClr val="FFFFFF"/>
                </a:solidFill>
              </a:rPr>
              <a:t>srl</a:t>
            </a:r>
            <a:endParaRPr lang="it-IT" sz="1400" dirty="0">
              <a:solidFill>
                <a:srgbClr val="FFFFFF"/>
              </a:solidFill>
            </a:endParaRPr>
          </a:p>
          <a:p>
            <a:r>
              <a:rPr lang="it-IT" sz="1400" dirty="0">
                <a:solidFill>
                  <a:srgbClr val="FFFFFF"/>
                </a:solidFill>
              </a:rPr>
              <a:t>Via G. di Vittorio 63/65</a:t>
            </a:r>
          </a:p>
          <a:p>
            <a:r>
              <a:rPr lang="it-IT" sz="1400" dirty="0">
                <a:solidFill>
                  <a:srgbClr val="FFFFFF"/>
                </a:solidFill>
              </a:rPr>
              <a:t>25125 Brescia (BS)</a:t>
            </a:r>
          </a:p>
          <a:p>
            <a:endParaRPr lang="it-IT" sz="1400" dirty="0">
              <a:solidFill>
                <a:srgbClr val="FFFFFF"/>
              </a:solidFill>
            </a:endParaRPr>
          </a:p>
          <a:p>
            <a:r>
              <a:rPr lang="it-IT" sz="1400" dirty="0">
                <a:solidFill>
                  <a:srgbClr val="FFFFFF"/>
                </a:solidFill>
              </a:rPr>
              <a:t>tel. +39 030 2688611</a:t>
            </a:r>
          </a:p>
          <a:p>
            <a:r>
              <a:rPr lang="it-IT" sz="1400" dirty="0">
                <a:solidFill>
                  <a:srgbClr val="FFFFFF"/>
                </a:solidFill>
              </a:rPr>
              <a:t>info@iltelone.com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4322267" y="6260869"/>
            <a:ext cx="2501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it-IT" sz="1400" b="1" dirty="0">
                <a:solidFill>
                  <a:schemeClr val="bg1"/>
                </a:solidFill>
              </a:rPr>
              <a:t>www.iltelone.com</a:t>
            </a:r>
          </a:p>
        </p:txBody>
      </p:sp>
    </p:spTree>
    <p:extLst>
      <p:ext uri="{BB962C8B-B14F-4D97-AF65-F5344CB8AC3E}">
        <p14:creationId xmlns:p14="http://schemas.microsoft.com/office/powerpoint/2010/main" val="2724133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33873B-4163-8C67-9B44-7F352C4E0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C9816E-8C4D-4D74-46CF-516F98475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it-IT" dirty="0"/>
          </a:p>
          <a:p>
            <a:r>
              <a:rPr lang="it-IT" dirty="0"/>
              <a:t>IL LORO UTILIZZO E’ PREVISTO IN  UNA MOLTEPLICITA’ DI SITUAZIONI DI «CONTENIMENTO», OVVERO CONTENIMENTO DI ACQUA, PROCESSAZIONI DI FLUIDI, CONTENIMENTO DI PERCOLATI, LIQUAMI PRODOTTI NELLE OPERAZIONI MINERARIE , EFFLUENTI DA OPERAZIONI INDUSTRIALI, IN GENERALE IN APPLICAZIONI DOVE IL SOLO CONTENIMENTO CON MATERIALI NATURALI QUALI ARGILLE O ALTRE OPZIONI NON SONO POSSIBILI O PRATICABILI.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639D9E3-203A-ABEE-45F6-35453F7D9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770486"/>
            <a:ext cx="2133600" cy="950990"/>
          </a:xfrm>
        </p:spPr>
        <p:txBody>
          <a:bodyPr/>
          <a:lstStyle/>
          <a:p>
            <a:fld id="{6FE1A6A9-0BD0-2140-AFD9-615B184BD161}" type="slidenum">
              <a:rPr lang="it-IT" smtClean="0"/>
              <a:t>3</a:t>
            </a:fld>
            <a:endParaRPr lang="it-IT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62CCD0F-A6B0-B3B0-0B57-BBCDB949E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14" y="5395072"/>
            <a:ext cx="1575786" cy="118828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559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273FD6-73EA-9128-5D02-06F74B64C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060E07-BC6A-611B-EE97-4786379BA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it-IT" dirty="0"/>
          </a:p>
          <a:p>
            <a:r>
              <a:rPr lang="it-IT" dirty="0"/>
              <a:t>LE </a:t>
            </a:r>
            <a:r>
              <a:rPr lang="it-IT" dirty="0" err="1"/>
              <a:t>GEOMEMBRANE</a:t>
            </a:r>
            <a:r>
              <a:rPr lang="it-IT" dirty="0"/>
              <a:t> SONO QUINDI UTILIZZATE IN MOLTEPLICI REALTA’/INDUSTRIE</a:t>
            </a:r>
          </a:p>
          <a:p>
            <a:r>
              <a:rPr lang="it-IT" dirty="0"/>
              <a:t>CONSERVAZIONE DELL’ACQUA</a:t>
            </a:r>
          </a:p>
          <a:p>
            <a:r>
              <a:rPr lang="it-IT" dirty="0"/>
              <a:t>INDUSTRIA MINERARIA</a:t>
            </a:r>
          </a:p>
          <a:p>
            <a:r>
              <a:rPr lang="it-IT" dirty="0"/>
              <a:t>INDUSTRIA DELLE COSTRUZIONI</a:t>
            </a:r>
          </a:p>
          <a:p>
            <a:r>
              <a:rPr lang="it-IT" dirty="0"/>
              <a:t>AGRICOLTURA</a:t>
            </a:r>
          </a:p>
          <a:p>
            <a:r>
              <a:rPr lang="it-IT" dirty="0"/>
              <a:t>GESTIONE DEL CICLO DEI RIFIUTI ( COMPRESO DISCARICHE )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C58F61E-CB07-E82B-7790-65D8FEEE3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6A9-0BD0-2140-AFD9-615B184BD161}" type="slidenum">
              <a:rPr lang="it-IT" smtClean="0"/>
              <a:t>4</a:t>
            </a:fld>
            <a:endParaRPr lang="it-IT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8E06EF2-7FD5-8451-4D30-7A8AAC55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14" y="5395072"/>
            <a:ext cx="1575786" cy="118828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926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13272E-BA57-35B4-5AA5-03F2CD025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C22B2041-03F5-564D-48EE-4AC34E59C1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90F8438-A340-595C-E044-EE986F707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6A9-0BD0-2140-AFD9-615B184BD161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9265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8B5BEA-7AD8-D8D3-5381-EFC7EDEA7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9D93AB98-31E1-C32D-5F41-F76EAC5B2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428145"/>
            <a:ext cx="8229600" cy="2870073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759BF87-17B3-2E99-6D47-F09818913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6A9-0BD0-2140-AFD9-615B184BD161}" type="slidenum">
              <a:rPr lang="it-IT" smtClean="0"/>
              <a:t>6</a:t>
            </a:fld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3C280B8-34F7-9572-E9FA-B7CB6AAB6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70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10A69B-287C-720C-C5D7-C29F52091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CED961A8-492D-07FD-48B1-21848EC36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34C1F1-BF24-7252-E0CE-1752DC28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6A9-0BD0-2140-AFD9-615B184BD161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6029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6DD102-7441-149A-6864-39AFA78BF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8E5788-AEBE-8536-29AD-9C970F08C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LE CARATTERISTICHE CHIAVE DELLE QUALI UN PROGETTISTA DEVE TENER CONTO QUANDO  DEVE AFFRONTARE UNA SITUAZIONE CHE PREVEDE UN «CONTENIMENTO» SONO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PERFORMANCES DI TIPO MECCANICO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PERFORMANCES DI TIPO CHIMICO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FACILITA’ E SICUREZZA NEL PROCESSO DI INSTALLAZIONE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FACILITA’ E SICUREZZA NEL PROCESSO DI SALDATURA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DURABILITA’ E RESISTENZA AGLI </a:t>
            </a:r>
            <a:r>
              <a:rPr lang="it-IT"/>
              <a:t>AGENTI OSSIDANTI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A85403C-2445-6B67-92C5-8C1F93552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6A9-0BD0-2140-AFD9-615B184BD161}" type="slidenum">
              <a:rPr lang="it-IT" smtClean="0"/>
              <a:t>8</a:t>
            </a:fld>
            <a:endParaRPr lang="it-IT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631B584-91B8-A9C1-1642-A76BF70E4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14" y="5395072"/>
            <a:ext cx="1575786" cy="118828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4534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ception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2974</TotalTime>
  <Words>1138</Words>
  <Application>Microsoft Office PowerPoint</Application>
  <PresentationFormat>Presentazione su schermo (4:3)</PresentationFormat>
  <Paragraphs>143</Paragraphs>
  <Slides>35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0" baseType="lpstr">
      <vt:lpstr>Arial</vt:lpstr>
      <vt:lpstr>Calibri</vt:lpstr>
      <vt:lpstr>Century Gothic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PIU’ COMUNI TIPOLOGIE DI GEOMEMBRANE POLIMERICHE UTILIZZATE </vt:lpstr>
      <vt:lpstr>LE PIU’ COMUNI ( UTILIZZATE )TIPOLOGIE DI GEOMEMBRANE UTILIZZATE </vt:lpstr>
      <vt:lpstr>Presentazione standard di PowerPoint</vt:lpstr>
      <vt:lpstr>ALTRE TIPOLOGIE DI GEOMEMBRANE</vt:lpstr>
      <vt:lpstr>Presentazione standard di PowerPoint</vt:lpstr>
      <vt:lpstr>Presentazione standard di PowerPoint</vt:lpstr>
      <vt:lpstr>ALTRI CRITERI DI SCELTA DELLE GEOMEMBRANE</vt:lpstr>
      <vt:lpstr>POLIETILENE</vt:lpstr>
      <vt:lpstr>Presentazione standard di PowerPoint</vt:lpstr>
      <vt:lpstr>Presentazione standard di PowerPoint</vt:lpstr>
      <vt:lpstr>Il caso di studio</vt:lpstr>
      <vt:lpstr>SITUAZIONE DI PARTENZA </vt:lpstr>
      <vt:lpstr>SITUAZIONE DI PARTENZA</vt:lpstr>
      <vt:lpstr>LA COPERTURA FINALE</vt:lpstr>
      <vt:lpstr>LA COPERTURA FINALE</vt:lpstr>
      <vt:lpstr>IL NOSTRO INTERVENTO</vt:lpstr>
      <vt:lpstr>IL NOSTRO INTERVENTO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Bresciani Cover All S.p.A.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Paolo Bresciani</dc:creator>
  <cp:lastModifiedBy>Andrea Preti</cp:lastModifiedBy>
  <cp:revision>146</cp:revision>
  <cp:lastPrinted>2023-07-12T15:17:56Z</cp:lastPrinted>
  <dcterms:created xsi:type="dcterms:W3CDTF">2012-05-05T20:49:43Z</dcterms:created>
  <dcterms:modified xsi:type="dcterms:W3CDTF">2023-07-12T15:37:28Z</dcterms:modified>
</cp:coreProperties>
</file>