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11" r:id="rId3"/>
    <p:sldId id="312" r:id="rId4"/>
    <p:sldId id="314" r:id="rId5"/>
    <p:sldId id="313" r:id="rId6"/>
    <p:sldId id="318" r:id="rId7"/>
    <p:sldId id="320" r:id="rId8"/>
    <p:sldId id="315" r:id="rId9"/>
    <p:sldId id="317" r:id="rId10"/>
    <p:sldId id="31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2931" autoAdjust="0"/>
  </p:normalViewPr>
  <p:slideViewPr>
    <p:cSldViewPr snapToGrid="0">
      <p:cViewPr varScale="1">
        <p:scale>
          <a:sx n="56" d="100"/>
          <a:sy n="56" d="100"/>
        </p:scale>
        <p:origin x="16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07C5-0943-4437-A976-02DBF7B29367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9469-AD28-4EB0-80D4-A5DB8D2697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58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9469-AD28-4EB0-80D4-A5DB8D2697C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4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BDF36-A8E6-7054-571F-E00CEA7C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81A17B-1123-486C-12AA-341FD1B1B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51BAEC-14B4-B798-D039-2F38E87A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B5AC7-6333-3570-34C4-22A6A605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F03B6-D1FD-E089-5552-D924032A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9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40B47-ED64-6226-1682-8BAF6FD1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DFF28D-2012-2D1C-348F-68D0F8DBE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AA67B-8153-0ED5-65FB-6608CF5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52E02B-C92F-5D97-B121-011B9B99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B2A673-924C-02D7-6B7C-5A5E9FF0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6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7909D4-9E1C-6D7F-34E9-D6F9665D5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C2910B-E249-2756-780B-8068961E5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334B33-DCCE-DAA7-8B19-6AAF08EA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16313-BFAC-90A6-0D7E-B6C78F9C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9E2414-96FF-D7AB-746E-B8CCF145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1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D23B6-F66B-E12F-5057-9231029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331A4E-843D-3BB2-8958-571867603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6EBE7-3960-1C84-248A-DA197850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E3176-C773-EB7A-A7E6-15B97A1F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246467-E267-90C3-EA10-BE9BE733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2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13B35-F483-4519-9A7C-50B67398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99F3B5-8600-C728-0A6F-5787046F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C8D3A8-6802-B305-770F-CC5A2821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00CB1F-501F-829F-69D4-8109371C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14AAA-73D4-32CD-7EEE-FEF3EEBB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7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DFC03-23A7-6E40-E6CC-9B024EED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64A2DF-BF77-4357-BE3B-E17E25B52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3DB623-305C-1B9B-8F3B-61E549CC8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C5D66-B677-989D-5456-DFD4345E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0C7311-F5BC-FBBA-0EDB-C6EF7B3B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9CDD31-F4E9-BC78-B6C9-2DAB6B2E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1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2D9727-2FAF-4773-C878-9CBBBF71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C578C7-1412-5432-E97A-D0206CDC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A530B6-FEF1-B0CF-D2CB-81AC129BA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B56E2C-5BAA-8266-166E-BCD33408C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483097-009C-9A40-724B-87C70B67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D29C76-E8F4-9EE9-8535-F135BDF4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A7E90A-2C62-D88D-5F3C-E9A66992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7CE785-70A6-B493-B67A-8458FA06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28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F6ACF-3919-EF86-574E-4FE5B3F3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A674C4-81BF-C559-3240-60A8AE70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6987FC-DDF9-CB3E-DEC7-02AD9842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1DB1BA-0487-796F-C99C-95CEEAA8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8DF23D-1493-0473-333F-8C7B7279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13F298-75E4-CCEF-5E17-3862DFB6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46F9B-E9E0-6431-3E40-0A3A6CAA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713ED-3CF6-53B4-8E1B-CFDD0370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BEC4EA-3260-652F-ACEB-0766006B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146C71-92A4-74DA-65CA-557C4F5BA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96A33C-BCC9-6DAE-0127-5B571A49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B86269-F583-3847-F99E-609404D3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1AB75E-F9C7-9A9A-6153-E5EBA128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4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C5C1A0-C624-14DC-7A2F-165677F2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BEAFCC-A68B-144D-ACB4-E4A58587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4FAF68-2491-DD4B-F0FC-58F1446C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334233-3548-FEBC-5CFB-14093CFF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B10CA9-0ACE-CEF7-A4C5-F16DC1FC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5E1331-89F2-16BC-01A1-A071EB13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31E1AC-3CF1-45BC-F48D-584CA7F1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428FC9-A52B-1F50-001A-B63871CE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4003A-0122-8FE0-32F1-DF5B05E1A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3C4F-58DB-4EBC-A521-83DBA54A1860}" type="datetimeFigureOut">
              <a:rPr lang="it-IT" smtClean="0"/>
              <a:t>13/12/2023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AEACF4-5A7D-6CEB-8425-589F78935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985BAD-9A85-229E-EADA-A9B39B6C4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F69B6-EDBC-4B2C-A78D-BEAF1CF96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8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entrostudicng.it/" TargetMode="External"/><Relationship Id="rId4" Type="http://schemas.openxmlformats.org/officeDocument/2006/relationships/hyperlink" Target="https://webgeo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57AFF8-8BF2-7365-9E5F-5C5E73E85D28}"/>
              </a:ext>
            </a:extLst>
          </p:cNvPr>
          <p:cNvSpPr txBox="1"/>
          <p:nvPr/>
        </p:nvSpPr>
        <p:spPr>
          <a:xfrm>
            <a:off x="98099" y="1346571"/>
            <a:ext cx="1196155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spcAft>
                <a:spcPts val="0"/>
              </a:spcAft>
            </a:pPr>
            <a:r>
              <a:rPr lang="it-IT" sz="38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ASSEMBLEA ANNUALE DEGLI ISCRITTI ORDINE DEI GEOLOGI DELLE MARCHE E </a:t>
            </a:r>
          </a:p>
          <a:p>
            <a:pPr marL="270510" algn="ctr">
              <a:spcAft>
                <a:spcPts val="0"/>
              </a:spcAft>
            </a:pPr>
            <a:r>
              <a:rPr lang="it-IT" sz="38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CONVEGNO DEONTOLOGICO</a:t>
            </a:r>
            <a:endParaRPr lang="it-IT" sz="3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0D5911-9B0E-3995-77B7-813F42159A7C}"/>
              </a:ext>
            </a:extLst>
          </p:cNvPr>
          <p:cNvSpPr txBox="1"/>
          <p:nvPr/>
        </p:nvSpPr>
        <p:spPr>
          <a:xfrm>
            <a:off x="372979" y="6109034"/>
            <a:ext cx="11417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Venerdì 15 dicembre 2023 | ore 9:00 – 13:30</a:t>
            </a:r>
          </a:p>
          <a:p>
            <a:pPr algn="ctr"/>
            <a:r>
              <a:rPr lang="it-IT" b="1" dirty="0"/>
              <a:t>H3 COWORKING CONFERENCE CENTER edificio D1 del Gross Ancona - Via albertini 36 Ancona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ACA4AA-5249-D70A-95F5-71E885EA4938}"/>
              </a:ext>
            </a:extLst>
          </p:cNvPr>
          <p:cNvSpPr txBox="1"/>
          <p:nvPr/>
        </p:nvSpPr>
        <p:spPr>
          <a:xfrm>
            <a:off x="1712741" y="3853836"/>
            <a:ext cx="87665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u="sng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 NUOVO TRIENNIO 2023-’25</a:t>
            </a:r>
            <a:endParaRPr lang="it-IT" sz="28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525FFE-FFFA-846A-FBC7-13E5E1E05AB9}"/>
              </a:ext>
            </a:extLst>
          </p:cNvPr>
          <p:cNvSpPr txBox="1"/>
          <p:nvPr/>
        </p:nvSpPr>
        <p:spPr>
          <a:xfrm>
            <a:off x="9230264" y="5342816"/>
            <a:ext cx="2829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Fabrizio Bendia</a:t>
            </a:r>
          </a:p>
          <a:p>
            <a:pPr algn="ctr"/>
            <a:r>
              <a:rPr lang="it-IT" sz="2000" b="1" dirty="0"/>
              <a:t>geol.bendia@gmail.com</a:t>
            </a:r>
          </a:p>
        </p:txBody>
      </p:sp>
    </p:spTree>
    <p:extLst>
      <p:ext uri="{BB962C8B-B14F-4D97-AF65-F5344CB8AC3E}">
        <p14:creationId xmlns:p14="http://schemas.microsoft.com/office/powerpoint/2010/main" val="369452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006449"/>
            <a:ext cx="1189062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1C78F4-F1D9-299D-4E64-319764676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"/>
          <a:stretch/>
        </p:blipFill>
        <p:spPr>
          <a:xfrm>
            <a:off x="2305946" y="1669143"/>
            <a:ext cx="7580107" cy="46917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44B45E-1684-91A1-B5F3-31AC1BDB86FD}"/>
              </a:ext>
            </a:extLst>
          </p:cNvPr>
          <p:cNvSpPr txBox="1"/>
          <p:nvPr/>
        </p:nvSpPr>
        <p:spPr>
          <a:xfrm>
            <a:off x="9620726" y="6183581"/>
            <a:ext cx="2571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Fabrizio Bendia</a:t>
            </a:r>
          </a:p>
          <a:p>
            <a:pPr algn="ctr"/>
            <a:r>
              <a:rPr lang="it-IT" sz="1800" b="1" dirty="0"/>
              <a:t>geol.bendia@gmail.com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76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06" y="2808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661115"/>
            <a:ext cx="11890622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Normativa: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1° gennaio </a:t>
            </a: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entrato in vigore l’Aggiornamento Professionale Continuo (APC), in ottemperanza alla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risoluzione del Consiglio Europeo (2002/C 163/01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alle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“Norme deontologiche riguardanti l’esercizio della professione del geologo in Italia”, di cui alla delibera n°143/06 del CNG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ss.mm.ii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principale dell’APC è di garantire e migliorare nel tempo la </a:t>
            </a: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delle prestazioni professionali del geologo, in modo tale da: 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conferire sicurezza alle pubbliche aspettative (funzione sociale della professione di geologo);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valorizzare i comportamenti deontologicamente corretti; 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valorizzare il contenuto del prodotto professionale verso terzi.</a:t>
            </a:r>
          </a:p>
        </p:txBody>
      </p:sp>
    </p:spTree>
    <p:extLst>
      <p:ext uri="{BB962C8B-B14F-4D97-AF65-F5344CB8AC3E}">
        <p14:creationId xmlns:p14="http://schemas.microsoft.com/office/powerpoint/2010/main" val="29699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385739"/>
            <a:ext cx="11890622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Regolamento APC 2018 (art. 6)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durata triennale;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crediti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il 1° gennaio del primo anno ed il 31 dicembre del terzo anno;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non cumulabili per il triennio successivo;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CFP in materia di deontologia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obblighi previdenziali, competenze e responsabilità professionali nel primo triennio formativo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418006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385739"/>
            <a:ext cx="11890622" cy="4476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Provvedimenti disciplinari:</a:t>
            </a:r>
          </a:p>
          <a:p>
            <a:pPr algn="just">
              <a:lnSpc>
                <a:spcPct val="150000"/>
              </a:lnSpc>
            </a:pP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violazione dell’obbligo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costituisce illecito disciplinare e, nel caso in cui un iscritto non abbia assolto all’obbligo di APC, il Consiglio dell’Ordine di appartenenza è tenuto a deferirlo al </a:t>
            </a: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di Disciplina Territoriale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le conseguenti azioni disciplinari (L. 616/1966).</a:t>
            </a:r>
          </a:p>
          <a:p>
            <a:pPr algn="just">
              <a:lnSpc>
                <a:spcPct val="150000"/>
              </a:lnSpc>
            </a:pP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0CF61D-A6F4-6C5C-F71F-FC683C704769}"/>
              </a:ext>
            </a:extLst>
          </p:cNvPr>
          <p:cNvSpPr txBox="1"/>
          <p:nvPr/>
        </p:nvSpPr>
        <p:spPr>
          <a:xfrm>
            <a:off x="1759789" y="4965968"/>
            <a:ext cx="1811544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6EE5D9-071D-602C-A511-75FDB755CC14}"/>
              </a:ext>
            </a:extLst>
          </p:cNvPr>
          <p:cNvSpPr txBox="1"/>
          <p:nvPr/>
        </p:nvSpPr>
        <p:spPr>
          <a:xfrm>
            <a:off x="4623757" y="4965968"/>
            <a:ext cx="2438401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SOSPENSIONE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4EAA71-50D2-714B-657C-AB3DC9A9CD6D}"/>
              </a:ext>
            </a:extLst>
          </p:cNvPr>
          <p:cNvSpPr txBox="1"/>
          <p:nvPr/>
        </p:nvSpPr>
        <p:spPr>
          <a:xfrm>
            <a:off x="7993810" y="4965968"/>
            <a:ext cx="2438401" cy="713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RADIAZIONE</a:t>
            </a:r>
          </a:p>
        </p:txBody>
      </p:sp>
    </p:spTree>
    <p:extLst>
      <p:ext uri="{BB962C8B-B14F-4D97-AF65-F5344CB8AC3E}">
        <p14:creationId xmlns:p14="http://schemas.microsoft.com/office/powerpoint/2010/main" val="12692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51" y="111449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0" y="615113"/>
            <a:ext cx="11890622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organizzati nel 2023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24.02 Il terremoto, adattamento e resilienza SIGEA (7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24.03 Prove penetrometriche (8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06.05 Ingegneria naturalistica AIPIN (4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23.06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Geoescursione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minibus (4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 Geologia nel bicchiere SIGEA (6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14.07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Geobrugg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Harpo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Seic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 CFP)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3EFE6B-424C-3963-D593-C22569A9BB34}"/>
              </a:ext>
            </a:extLst>
          </p:cNvPr>
          <p:cNvSpPr txBox="1"/>
          <p:nvPr/>
        </p:nvSpPr>
        <p:spPr>
          <a:xfrm>
            <a:off x="7433848" y="1528157"/>
            <a:ext cx="4543038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22.09 Maccaferri (6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07.10 Settimana del Pianeta Terra (3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15.11 Prati Armati (5 CFP)</a:t>
            </a:r>
          </a:p>
          <a:p>
            <a:pPr algn="just">
              <a:lnSpc>
                <a:spcPct val="150000"/>
              </a:lnSpc>
            </a:pPr>
            <a:r>
              <a:rPr lang="it-IT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01.12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Geotermia (7+3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15.12 Assemblea iscritti (4 CFP)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25C5304-84E5-828C-135D-BCA3AE2EB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0" y="4453099"/>
            <a:ext cx="2000250" cy="7488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3A988F5-291C-6F57-A6BF-F7A586395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1" y="4453099"/>
            <a:ext cx="2362200" cy="7488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373CD69-FA7B-7EFF-EE23-C75BCE92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8" y="4458697"/>
            <a:ext cx="2442482" cy="75040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429851D-4D41-9C66-8871-BBAF76151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7" y="4455103"/>
            <a:ext cx="4384519" cy="75040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E3BDF2C-4823-E3AA-CCFE-42B98F455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0" y="5348125"/>
            <a:ext cx="4555737" cy="59519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C54D435-1A3C-E18A-8B06-E2726B9C6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3" y="5360752"/>
            <a:ext cx="4705350" cy="59519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FE108E9-9F04-91F9-0A91-9E669819FF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60" y="5360751"/>
            <a:ext cx="2219056" cy="58256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A4AC5C8-8C78-460D-D77B-C739263E33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1" y="6035397"/>
            <a:ext cx="2353164" cy="61014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6E8F64EA-5177-AC18-A2A7-5C83A11AA3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6035397"/>
            <a:ext cx="2374171" cy="61014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525FE0D-F3FB-5FDD-4719-130AC813492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/>
          <a:stretch/>
        </p:blipFill>
        <p:spPr>
          <a:xfrm>
            <a:off x="5029396" y="6028210"/>
            <a:ext cx="3534802" cy="61733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878D8257-0EFB-4C99-7D9D-A9E8B586A61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122" t="65674" r="19291" b="19985"/>
          <a:stretch/>
        </p:blipFill>
        <p:spPr>
          <a:xfrm>
            <a:off x="8657198" y="6028210"/>
            <a:ext cx="3150418" cy="617331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7B201EF-8DC0-1099-5601-8642158FE7CB}"/>
              </a:ext>
            </a:extLst>
          </p:cNvPr>
          <p:cNvSpPr txBox="1"/>
          <p:nvPr/>
        </p:nvSpPr>
        <p:spPr>
          <a:xfrm>
            <a:off x="5286926" y="2461003"/>
            <a:ext cx="161814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TOTALE 65 CFP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4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988924"/>
            <a:ext cx="11890622" cy="2394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STRUMENTI:</a:t>
            </a:r>
          </a:p>
          <a:p>
            <a:pPr algn="ctr">
              <a:lnSpc>
                <a:spcPct val="150000"/>
              </a:lnSpc>
            </a:pPr>
            <a:endParaRPr lang="it-IT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Webgeo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https://webgeo.it/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Fondazione CNG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https://centrostudicng.it/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0CAA6B-B6EC-D11E-F25A-CCB02F9F7D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20" t="16058" r="36745" b="4976"/>
          <a:stretch/>
        </p:blipFill>
        <p:spPr>
          <a:xfrm rot="21394113">
            <a:off x="3565571" y="3483628"/>
            <a:ext cx="2230389" cy="3120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FED992-8F00-9F57-389B-78C6BE22AE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64" t="16058" r="37028" b="5135"/>
          <a:stretch/>
        </p:blipFill>
        <p:spPr>
          <a:xfrm rot="411271">
            <a:off x="4729565" y="3253945"/>
            <a:ext cx="2312918" cy="32219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4995D6-0EF7-AB63-9D29-F84748825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123" t="16058" r="37311" b="5891"/>
          <a:stretch/>
        </p:blipFill>
        <p:spPr>
          <a:xfrm>
            <a:off x="3916729" y="2969012"/>
            <a:ext cx="2387920" cy="33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299474"/>
            <a:ext cx="11890622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200" b="1" u="sng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Nonstante</a:t>
            </a:r>
            <a:r>
              <a:rPr lang="it-IT" sz="22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il nostro impegno…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F2961D-5CC0-2A3B-6694-7B98A0FAEBBE}"/>
              </a:ext>
            </a:extLst>
          </p:cNvPr>
          <p:cNvSpPr txBox="1"/>
          <p:nvPr/>
        </p:nvSpPr>
        <p:spPr>
          <a:xfrm>
            <a:off x="86262" y="2930328"/>
            <a:ext cx="1043796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Triennio 2020-’22</a:t>
            </a:r>
          </a:p>
          <a:p>
            <a:pPr algn="l"/>
            <a:r>
              <a:rPr lang="it-IT" sz="2200" i="0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Consiglio di Disciplina</a:t>
            </a:r>
            <a:r>
              <a:rPr lang="it-IT" sz="220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55 pratiche per inadempienza APC su 440 iscritti</a:t>
            </a:r>
          </a:p>
          <a:p>
            <a:br>
              <a:rPr lang="it-IT" sz="2200" dirty="0"/>
            </a:br>
            <a:endParaRPr lang="it-IT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063F0A-EF0B-CCB4-33A3-08694129F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2238" r="4110" b="13219"/>
          <a:stretch/>
        </p:blipFill>
        <p:spPr>
          <a:xfrm>
            <a:off x="6400800" y="3804756"/>
            <a:ext cx="5801735" cy="30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299474"/>
            <a:ext cx="11890622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200" b="1" u="sng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ISCRIZIONI AI CONVEGNI</a:t>
            </a:r>
          </a:p>
        </p:txBody>
      </p:sp>
      <p:pic>
        <p:nvPicPr>
          <p:cNvPr id="7" name="Immagine 6" descr="Immagine che contiene pubblico, vestiti, uomo, Convenzione&#10;&#10;Descrizione generata automaticamente">
            <a:extLst>
              <a:ext uri="{FF2B5EF4-FFF2-40B4-BE49-F238E27FC236}">
                <a16:creationId xmlns:a16="http://schemas.microsoft.com/office/drawing/2014/main" id="{DCD74ED0-FA0C-D8D0-8116-DD0C8B3AD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2" y="2970596"/>
            <a:ext cx="8131373" cy="37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5CDE2E-C8C6-CC94-4CDE-759EAA136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88"/>
            <a:ext cx="12192000" cy="682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F21103-AAB9-2D5D-3864-C7EA160D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80" y="163208"/>
            <a:ext cx="3214370" cy="9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7FA622-5972-77D8-ABB0-82A50A57DB21}"/>
              </a:ext>
            </a:extLst>
          </p:cNvPr>
          <p:cNvSpPr txBox="1"/>
          <p:nvPr/>
        </p:nvSpPr>
        <p:spPr>
          <a:xfrm>
            <a:off x="172528" y="1429282"/>
            <a:ext cx="11890622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AGGIORNAMENTO PROFESSIONALE CONTINUO</a:t>
            </a:r>
          </a:p>
          <a:p>
            <a:pPr algn="just">
              <a:lnSpc>
                <a:spcPct val="150000"/>
              </a:lnSpc>
            </a:pPr>
            <a:endParaRPr lang="it-IT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FUTURI CONVEGNI ED EVENTI</a:t>
            </a:r>
          </a:p>
          <a:p>
            <a:pPr algn="ctr">
              <a:lnSpc>
                <a:spcPct val="150000"/>
              </a:lnSpc>
            </a:pPr>
            <a:endParaRPr lang="it-IT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Convegno sulla liquefazione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A.GE.PRO.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Civile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Convegno di rilevanza nazionale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428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474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FARABOLLINI MARTINA</dc:creator>
  <cp:lastModifiedBy>Bendia FABRIZIO</cp:lastModifiedBy>
  <cp:revision>66</cp:revision>
  <dcterms:created xsi:type="dcterms:W3CDTF">2023-11-30T15:48:43Z</dcterms:created>
  <dcterms:modified xsi:type="dcterms:W3CDTF">2023-12-13T14:08:22Z</dcterms:modified>
</cp:coreProperties>
</file>