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11" r:id="rId3"/>
    <p:sldId id="310" r:id="rId4"/>
    <p:sldId id="313" r:id="rId5"/>
    <p:sldId id="325" r:id="rId6"/>
    <p:sldId id="316" r:id="rId7"/>
    <p:sldId id="314" r:id="rId8"/>
    <p:sldId id="318" r:id="rId9"/>
    <p:sldId id="315" r:id="rId10"/>
    <p:sldId id="312" r:id="rId11"/>
    <p:sldId id="317" r:id="rId12"/>
    <p:sldId id="321" r:id="rId13"/>
    <p:sldId id="327" r:id="rId14"/>
    <p:sldId id="329" r:id="rId15"/>
    <p:sldId id="326" r:id="rId16"/>
    <p:sldId id="320" r:id="rId17"/>
    <p:sldId id="319" r:id="rId18"/>
    <p:sldId id="323" r:id="rId19"/>
    <p:sldId id="322" r:id="rId20"/>
    <p:sldId id="324" r:id="rId21"/>
  </p:sldIdLst>
  <p:sldSz cx="12192000" cy="6858000"/>
  <p:notesSz cx="6794500" cy="9982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5" autoAdjust="0"/>
    <p:restoredTop sz="94660"/>
  </p:normalViewPr>
  <p:slideViewPr>
    <p:cSldViewPr snapToGrid="0">
      <p:cViewPr varScale="1">
        <p:scale>
          <a:sx n="85" d="100"/>
          <a:sy n="85" d="100"/>
        </p:scale>
        <p:origin x="8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2BDF36-A8E6-7054-571F-E00CEA7C1C7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181A17B-1123-486C-12AA-341FD1B1B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A51BAEC-14B4-B798-D039-2F38E87AEEFA}"/>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5" name="Segnaposto piè di pagina 4">
            <a:extLst>
              <a:ext uri="{FF2B5EF4-FFF2-40B4-BE49-F238E27FC236}">
                <a16:creationId xmlns:a16="http://schemas.microsoft.com/office/drawing/2014/main" id="{595B5AC7-6333-3570-34C4-22A6A60595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F03B6-D1FD-E089-5552-D924032A0F38}"/>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81759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40B47-ED64-6226-1682-8BAF6FD181B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9DFF28D-2012-2D1C-348F-68D0F8DBE11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EAA67B-8153-0ED5-65FB-6608CF5AC508}"/>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5" name="Segnaposto piè di pagina 4">
            <a:extLst>
              <a:ext uri="{FF2B5EF4-FFF2-40B4-BE49-F238E27FC236}">
                <a16:creationId xmlns:a16="http://schemas.microsoft.com/office/drawing/2014/main" id="{7652E02B-C92F-5D97-B121-011B9B9983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B2A673-924C-02D7-6B7C-5A5E9FF0E872}"/>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35816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57909D4-9E1C-6D7F-34E9-D6F9665D5CD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C2910B-E249-2756-780B-8068961E575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334B33-DCCE-DAA7-8B19-6AAF08EAC3A2}"/>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5" name="Segnaposto piè di pagina 4">
            <a:extLst>
              <a:ext uri="{FF2B5EF4-FFF2-40B4-BE49-F238E27FC236}">
                <a16:creationId xmlns:a16="http://schemas.microsoft.com/office/drawing/2014/main" id="{43016313-BFAC-90A6-0D7E-B6C78F9CFB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9E2414-96FF-D7AB-746E-B8CCF14593B5}"/>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93714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6D23B6-F66B-E12F-5057-92310291F4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331A4E-843D-3BB2-8958-5718676032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46EBE7-3960-1C84-248A-DA197850EF2B}"/>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5" name="Segnaposto piè di pagina 4">
            <a:extLst>
              <a:ext uri="{FF2B5EF4-FFF2-40B4-BE49-F238E27FC236}">
                <a16:creationId xmlns:a16="http://schemas.microsoft.com/office/drawing/2014/main" id="{BF3E3176-C773-EB7A-A7E6-15B97A1FB6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246467-E267-90C3-EA10-BE9BE7335011}"/>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65182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13B35-F483-4519-9A7C-50B67398F69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699F3B5-8600-C728-0A6F-5787046F9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FC8D3A8-6802-B305-770F-CC5A2821128E}"/>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5" name="Segnaposto piè di pagina 4">
            <a:extLst>
              <a:ext uri="{FF2B5EF4-FFF2-40B4-BE49-F238E27FC236}">
                <a16:creationId xmlns:a16="http://schemas.microsoft.com/office/drawing/2014/main" id="{5400CB1F-501F-829F-69D4-8109371CC7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014AAA-73D4-32CD-7EEE-FEF3EEBB6D2E}"/>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92570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1DFC03-23A7-6E40-E6CC-9B024EED107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64A2DF-BF77-4357-BE3B-E17E25B525F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A3DB623-305C-1B9B-8F3B-61E549CC8F9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A6C5D66-B677-989D-5456-DFD4345EA8E6}"/>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6" name="Segnaposto piè di pagina 5">
            <a:extLst>
              <a:ext uri="{FF2B5EF4-FFF2-40B4-BE49-F238E27FC236}">
                <a16:creationId xmlns:a16="http://schemas.microsoft.com/office/drawing/2014/main" id="{1E0C7311-F5BC-FBBA-0EDB-C6EF7B3B32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9CDD31-F4E9-BC78-B6C9-2DAB6B2E4A46}"/>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22621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D9727-2FAF-4773-C878-9CBBBF71D1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8C578C7-1412-5432-E97A-D0206CDC7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A530B6-FEF1-B0CF-D2CB-81AC129BA63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AB56E2C-5BAA-8266-166E-BCD33408C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9483097-009C-9A40-724B-87C70B675F7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8D29C76-E8F4-9EE9-8535-F135BDF43D99}"/>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8" name="Segnaposto piè di pagina 7">
            <a:extLst>
              <a:ext uri="{FF2B5EF4-FFF2-40B4-BE49-F238E27FC236}">
                <a16:creationId xmlns:a16="http://schemas.microsoft.com/office/drawing/2014/main" id="{D8A7E90A-2C62-D88D-5F3C-E9A66992FF2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27CE785-70A6-B493-B67A-8458FA06BB98}"/>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90428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F6ACF-3919-EF86-574E-4FE5B3F3539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5A674C4-81BF-C559-3240-60A8AE700862}"/>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4" name="Segnaposto piè di pagina 3">
            <a:extLst>
              <a:ext uri="{FF2B5EF4-FFF2-40B4-BE49-F238E27FC236}">
                <a16:creationId xmlns:a16="http://schemas.microsoft.com/office/drawing/2014/main" id="{AD6987FC-DDF9-CB3E-DEC7-02AD9842AF1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C1DB1BA-0487-796F-C99C-95CEEAA8BF48}"/>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0689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68DF23D-1493-0473-333F-8C7B72794552}"/>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3" name="Segnaposto piè di pagina 2">
            <a:extLst>
              <a:ext uri="{FF2B5EF4-FFF2-40B4-BE49-F238E27FC236}">
                <a16:creationId xmlns:a16="http://schemas.microsoft.com/office/drawing/2014/main" id="{9813F298-75E4-CCEF-5E17-3862DFB6E8A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A946F9B-E9E0-6431-3E40-0A3A6CAA1AF3}"/>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66922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713ED-3CF6-53B4-8E1B-CFDD03708F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BEC4EA-3260-652F-ACEB-0766006B7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5146C71-92A4-74DA-65CA-557C4F5BA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596A33C-BCC9-6DAE-0127-5B571A49EF08}"/>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6" name="Segnaposto piè di pagina 5">
            <a:extLst>
              <a:ext uri="{FF2B5EF4-FFF2-40B4-BE49-F238E27FC236}">
                <a16:creationId xmlns:a16="http://schemas.microsoft.com/office/drawing/2014/main" id="{CEB86269-F583-3847-F99E-609404D386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1AB75E-F9C7-9A9A-6153-E5EBA128F55E}"/>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14257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5C1A0-C624-14DC-7A2F-165677F239C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4BEAFCC-A68B-144D-ACB4-E4A585874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E4FAF68-2491-DD4B-F0FC-58F1446C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6334233-3548-FEBC-5CFB-14093CFF1197}"/>
              </a:ext>
            </a:extLst>
          </p:cNvPr>
          <p:cNvSpPr>
            <a:spLocks noGrp="1"/>
          </p:cNvSpPr>
          <p:nvPr>
            <p:ph type="dt" sz="half" idx="10"/>
          </p:nvPr>
        </p:nvSpPr>
        <p:spPr/>
        <p:txBody>
          <a:bodyPr/>
          <a:lstStyle/>
          <a:p>
            <a:fld id="{66973C4F-58DB-4EBC-A521-83DBA54A1860}" type="datetimeFigureOut">
              <a:rPr lang="it-IT" smtClean="0"/>
              <a:t>12/01/2024</a:t>
            </a:fld>
            <a:endParaRPr lang="it-IT"/>
          </a:p>
        </p:txBody>
      </p:sp>
      <p:sp>
        <p:nvSpPr>
          <p:cNvPr id="6" name="Segnaposto piè di pagina 5">
            <a:extLst>
              <a:ext uri="{FF2B5EF4-FFF2-40B4-BE49-F238E27FC236}">
                <a16:creationId xmlns:a16="http://schemas.microsoft.com/office/drawing/2014/main" id="{22B10CA9-0ACE-CEF7-A4C5-F16DC1FC1C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5E1331-89F2-16BC-01A1-A071EB1314E7}"/>
              </a:ext>
            </a:extLst>
          </p:cNvPr>
          <p:cNvSpPr>
            <a:spLocks noGrp="1"/>
          </p:cNvSpPr>
          <p:nvPr>
            <p:ph type="sldNum" sz="quarter" idx="12"/>
          </p:nvPr>
        </p:nvSpPr>
        <p:spPr/>
        <p:txBody>
          <a:bodyPr/>
          <a:lstStyle/>
          <a:p>
            <a:fld id="{4FFF69B6-EDBC-4B2C-A78D-BEAF1CF9689A}" type="slidenum">
              <a:rPr lang="it-IT" smtClean="0"/>
              <a:t>‹N›</a:t>
            </a:fld>
            <a:endParaRPr lang="it-IT"/>
          </a:p>
        </p:txBody>
      </p:sp>
    </p:spTree>
    <p:extLst>
      <p:ext uri="{BB962C8B-B14F-4D97-AF65-F5344CB8AC3E}">
        <p14:creationId xmlns:p14="http://schemas.microsoft.com/office/powerpoint/2010/main" val="322729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F31E1AC-3CF1-45BC-F48D-584CA7F17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8428FC9-A52B-1F50-001A-B63871CE9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D4003A-0122-8FE0-32F1-DF5B05E1A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73C4F-58DB-4EBC-A521-83DBA54A1860}" type="datetimeFigureOut">
              <a:rPr lang="it-IT" smtClean="0"/>
              <a:t>12/01/2024</a:t>
            </a:fld>
            <a:endParaRPr lang="it-IT"/>
          </a:p>
        </p:txBody>
      </p:sp>
      <p:sp>
        <p:nvSpPr>
          <p:cNvPr id="5" name="Segnaposto piè di pagina 4">
            <a:extLst>
              <a:ext uri="{FF2B5EF4-FFF2-40B4-BE49-F238E27FC236}">
                <a16:creationId xmlns:a16="http://schemas.microsoft.com/office/drawing/2014/main" id="{02AEACF4-5A7D-6CEB-8425-589F78935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6985BAD-9A85-229E-EADA-A9B39B6C4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F69B6-EDBC-4B2C-A78D-BEAF1CF9689A}" type="slidenum">
              <a:rPr lang="it-IT" smtClean="0"/>
              <a:t>‹N›</a:t>
            </a:fld>
            <a:endParaRPr lang="it-IT"/>
          </a:p>
        </p:txBody>
      </p:sp>
    </p:spTree>
    <p:extLst>
      <p:ext uri="{BB962C8B-B14F-4D97-AF65-F5344CB8AC3E}">
        <p14:creationId xmlns:p14="http://schemas.microsoft.com/office/powerpoint/2010/main" val="126488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bur.regione.marche.it/bur/PDF/2023/N104%20del%2030%20novembre%202023.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normattiva.it/esporta/attoCompleto?atto.dataPubblicazioneGazzetta=2023-01-11&amp;atto.codiceRedazionale=23G0000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normattiva.it/uri-res/N2Ls?urn:nir:stato:decreto.legge:2013-08-31;101~art2-com2bi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6" name="CasellaDiTesto 5">
            <a:extLst>
              <a:ext uri="{FF2B5EF4-FFF2-40B4-BE49-F238E27FC236}">
                <a16:creationId xmlns:a16="http://schemas.microsoft.com/office/drawing/2014/main" id="{2857AFF8-8BF2-7365-9E5F-5C5E73E85D28}"/>
              </a:ext>
            </a:extLst>
          </p:cNvPr>
          <p:cNvSpPr txBox="1"/>
          <p:nvPr/>
        </p:nvSpPr>
        <p:spPr>
          <a:xfrm>
            <a:off x="98099" y="2427924"/>
            <a:ext cx="11961550" cy="1938992"/>
          </a:xfrm>
          <a:prstGeom prst="rect">
            <a:avLst/>
          </a:prstGeom>
          <a:noFill/>
        </p:spPr>
        <p:txBody>
          <a:bodyPr wrap="square">
            <a:spAutoFit/>
          </a:bodyPr>
          <a:lstStyle/>
          <a:p>
            <a:pPr marL="270510" algn="ctr">
              <a:spcAft>
                <a:spcPts val="0"/>
              </a:spcAft>
            </a:pPr>
            <a:r>
              <a:rPr lang="it-IT" sz="4000" b="1" dirty="0">
                <a:ln w="12700" cap="flat" cmpd="sng" algn="ctr">
                  <a:solidFill>
                    <a:srgbClr val="FFC000"/>
                  </a:solidFill>
                  <a:prstDash val="solid"/>
                  <a:round/>
                </a:ln>
                <a:solidFill>
                  <a:schemeClr val="accent2">
                    <a:lumMod val="75000"/>
                  </a:schemeClr>
                </a:solidFill>
                <a:effectLst/>
                <a:latin typeface="Arial" panose="020B0604020202020204" pitchFamily="34" charset="0"/>
                <a:ea typeface="Arial" panose="020B0604020202020204" pitchFamily="34" charset="0"/>
              </a:rPr>
              <a:t>ASSEMBLEA ANNUALE DEGLI ISCRITTI ORDINE DEI GEOLOGI DELLE MARCHE E CONVEGNO DEONTOLOGICO</a:t>
            </a:r>
            <a:endParaRPr lang="it-IT" sz="4000" dirty="0">
              <a:solidFill>
                <a:schemeClr val="accent2">
                  <a:lumMod val="75000"/>
                </a:schemeClr>
              </a:solidFill>
              <a:effectLst/>
              <a:latin typeface="Arial" panose="020B0604020202020204" pitchFamily="34" charset="0"/>
              <a:ea typeface="Arial" panose="020B0604020202020204" pitchFamily="34" charset="0"/>
            </a:endParaRPr>
          </a:p>
        </p:txBody>
      </p:sp>
      <p:sp>
        <p:nvSpPr>
          <p:cNvPr id="8" name="CasellaDiTesto 7">
            <a:extLst>
              <a:ext uri="{FF2B5EF4-FFF2-40B4-BE49-F238E27FC236}">
                <a16:creationId xmlns:a16="http://schemas.microsoft.com/office/drawing/2014/main" id="{9F0D5911-9B0E-3995-77B7-813F42159A7C}"/>
              </a:ext>
            </a:extLst>
          </p:cNvPr>
          <p:cNvSpPr txBox="1"/>
          <p:nvPr/>
        </p:nvSpPr>
        <p:spPr>
          <a:xfrm>
            <a:off x="372979" y="5687002"/>
            <a:ext cx="11417967" cy="646331"/>
          </a:xfrm>
          <a:prstGeom prst="rect">
            <a:avLst/>
          </a:prstGeom>
          <a:noFill/>
        </p:spPr>
        <p:txBody>
          <a:bodyPr wrap="square">
            <a:spAutoFit/>
          </a:bodyPr>
          <a:lstStyle/>
          <a:p>
            <a:pPr algn="ctr"/>
            <a:r>
              <a:rPr lang="it-IT" b="1" dirty="0"/>
              <a:t>Venerdì 15 dicembre 2023 | ore 9:00 – 13:30</a:t>
            </a:r>
          </a:p>
          <a:p>
            <a:pPr algn="ctr"/>
            <a:r>
              <a:rPr lang="it-IT" b="1" dirty="0"/>
              <a:t>H3 COWORKING CONFERENCE CENTER edificio D1 del Gross Ancona - Via albertini 36 Ancona</a:t>
            </a:r>
          </a:p>
        </p:txBody>
      </p:sp>
    </p:spTree>
    <p:extLst>
      <p:ext uri="{BB962C8B-B14F-4D97-AF65-F5344CB8AC3E}">
        <p14:creationId xmlns:p14="http://schemas.microsoft.com/office/powerpoint/2010/main" val="369452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268F454C-2DCD-8807-7EB5-918E3560FC6A}"/>
              </a:ext>
            </a:extLst>
          </p:cNvPr>
          <p:cNvSpPr txBox="1"/>
          <p:nvPr/>
        </p:nvSpPr>
        <p:spPr>
          <a:xfrm>
            <a:off x="372979" y="348911"/>
            <a:ext cx="5329989" cy="369332"/>
          </a:xfrm>
          <a:prstGeom prst="rect">
            <a:avLst/>
          </a:prstGeom>
          <a:noFill/>
        </p:spPr>
        <p:txBody>
          <a:bodyPr wrap="square" rtlCol="0">
            <a:spAutoFit/>
          </a:bodyPr>
          <a:lstStyle/>
          <a:p>
            <a:r>
              <a:rPr lang="it-IT" b="1" dirty="0"/>
              <a:t>Nuova Legge Urbanistica Regione Marche</a:t>
            </a:r>
          </a:p>
        </p:txBody>
      </p:sp>
      <p:grpSp>
        <p:nvGrpSpPr>
          <p:cNvPr id="9" name="Gruppo 8">
            <a:extLst>
              <a:ext uri="{FF2B5EF4-FFF2-40B4-BE49-F238E27FC236}">
                <a16:creationId xmlns:a16="http://schemas.microsoft.com/office/drawing/2014/main" id="{1B516716-811B-B205-40F5-CF66D9A4CD0A}"/>
              </a:ext>
            </a:extLst>
          </p:cNvPr>
          <p:cNvGrpSpPr/>
          <p:nvPr/>
        </p:nvGrpSpPr>
        <p:grpSpPr>
          <a:xfrm>
            <a:off x="375580" y="1102373"/>
            <a:ext cx="7902145" cy="5547083"/>
            <a:chOff x="375581" y="1596473"/>
            <a:chExt cx="6530182" cy="5052983"/>
          </a:xfrm>
        </p:grpSpPr>
        <p:pic>
          <p:nvPicPr>
            <p:cNvPr id="6" name="Immagine 5">
              <a:extLst>
                <a:ext uri="{FF2B5EF4-FFF2-40B4-BE49-F238E27FC236}">
                  <a16:creationId xmlns:a16="http://schemas.microsoft.com/office/drawing/2014/main" id="{E8D98A3F-5CBD-C2EE-BF2B-EFC8C82665AE}"/>
                </a:ext>
              </a:extLst>
            </p:cNvPr>
            <p:cNvPicPr>
              <a:picLocks noChangeAspect="1"/>
            </p:cNvPicPr>
            <p:nvPr/>
          </p:nvPicPr>
          <p:blipFill rotWithShape="1">
            <a:blip r:embed="rId4"/>
            <a:srcRect l="38685" t="16074" r="20558" b="55316"/>
            <a:stretch/>
          </p:blipFill>
          <p:spPr>
            <a:xfrm>
              <a:off x="375581" y="1596473"/>
              <a:ext cx="6530182" cy="2578487"/>
            </a:xfrm>
            <a:prstGeom prst="rect">
              <a:avLst/>
            </a:prstGeom>
          </p:spPr>
        </p:pic>
        <p:pic>
          <p:nvPicPr>
            <p:cNvPr id="8" name="Immagine 7">
              <a:extLst>
                <a:ext uri="{FF2B5EF4-FFF2-40B4-BE49-F238E27FC236}">
                  <a16:creationId xmlns:a16="http://schemas.microsoft.com/office/drawing/2014/main" id="{DF111753-061A-890D-2BF3-9B650E203DFA}"/>
                </a:ext>
              </a:extLst>
            </p:cNvPr>
            <p:cNvPicPr>
              <a:picLocks noChangeAspect="1"/>
            </p:cNvPicPr>
            <p:nvPr/>
          </p:nvPicPr>
          <p:blipFill rotWithShape="1">
            <a:blip r:embed="rId4"/>
            <a:srcRect l="38685" t="54474" r="20558" b="18069"/>
            <a:stretch/>
          </p:blipFill>
          <p:spPr>
            <a:xfrm>
              <a:off x="375581" y="4174960"/>
              <a:ext cx="6530182" cy="2474496"/>
            </a:xfrm>
            <a:prstGeom prst="rect">
              <a:avLst/>
            </a:prstGeom>
          </p:spPr>
        </p:pic>
      </p:grpSp>
    </p:spTree>
    <p:extLst>
      <p:ext uri="{BB962C8B-B14F-4D97-AF65-F5344CB8AC3E}">
        <p14:creationId xmlns:p14="http://schemas.microsoft.com/office/powerpoint/2010/main" val="222691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EA665F9D-21DE-34E8-8BCE-0500550AC242}"/>
              </a:ext>
            </a:extLst>
          </p:cNvPr>
          <p:cNvSpPr txBox="1"/>
          <p:nvPr/>
        </p:nvSpPr>
        <p:spPr>
          <a:xfrm>
            <a:off x="398534" y="424313"/>
            <a:ext cx="6769910" cy="5355312"/>
          </a:xfrm>
          <a:prstGeom prst="rect">
            <a:avLst/>
          </a:prstGeom>
          <a:noFill/>
        </p:spPr>
        <p:txBody>
          <a:bodyPr wrap="square">
            <a:spAutoFit/>
          </a:bodyPr>
          <a:lstStyle/>
          <a:p>
            <a:r>
              <a:rPr lang="it-IT" b="1" i="0" dirty="0">
                <a:solidFill>
                  <a:srgbClr val="0A0A0A"/>
                </a:solidFill>
                <a:effectLst/>
                <a:latin typeface="Noto Serif" panose="020F0502020204030204" pitchFamily="18" charset="0"/>
              </a:rPr>
              <a:t>L’entrata in vigore prevista è il 1° gennaio 2024.</a:t>
            </a:r>
          </a:p>
          <a:p>
            <a:r>
              <a:rPr lang="it-IT" dirty="0">
                <a:solidFill>
                  <a:srgbClr val="0A0A0A"/>
                </a:solidFill>
                <a:latin typeface="Noto Serif" panose="020F0502020204030204" pitchFamily="18" charset="0"/>
              </a:rPr>
              <a:t>C</a:t>
            </a:r>
            <a:r>
              <a:rPr lang="it-IT" b="0" i="0" dirty="0">
                <a:solidFill>
                  <a:srgbClr val="0A0A0A"/>
                </a:solidFill>
                <a:effectLst/>
                <a:latin typeface="Noto Serif" panose="020F0502020204030204" pitchFamily="18" charset="0"/>
              </a:rPr>
              <a:t>i sono tutta una serie di norme transitorie che prevedono, ad esempio, che i Comuni abbiano quattro anni di tempo per adeguarsi alla nuova legge regionale. Entro quattro anni prevediamo che ogni Comune delle Marche possa rivisitare il proprio piano regolatore generale e adeguarlo alle nuove normative”.</a:t>
            </a:r>
            <a:br>
              <a:rPr lang="it-IT" dirty="0"/>
            </a:br>
            <a:r>
              <a:rPr lang="it-IT" b="0" i="0" dirty="0">
                <a:solidFill>
                  <a:srgbClr val="0A0A0A"/>
                </a:solidFill>
                <a:effectLst/>
                <a:latin typeface="Noto Serif" panose="020F0502020204030204" pitchFamily="18" charset="0"/>
              </a:rPr>
              <a:t> </a:t>
            </a:r>
            <a:br>
              <a:rPr lang="it-IT" dirty="0"/>
            </a:br>
            <a:r>
              <a:rPr lang="it-IT" b="0" i="0" dirty="0">
                <a:solidFill>
                  <a:srgbClr val="0A0A0A"/>
                </a:solidFill>
                <a:effectLst/>
                <a:latin typeface="Noto Serif" panose="020F0502020204030204" pitchFamily="18" charset="0"/>
              </a:rPr>
              <a:t>Sono dieci i “pilastri” su cui poggia la nuova normativa proposta di legge urbanistica, a partire da una pianificazione territoriale regionale basata su un </a:t>
            </a:r>
            <a:r>
              <a:rPr lang="it-IT" b="1" dirty="0">
                <a:solidFill>
                  <a:srgbClr val="0A0A0A"/>
                </a:solidFill>
                <a:latin typeface="Noto Serif" panose="020F0502020204030204" pitchFamily="18" charset="0"/>
              </a:rPr>
              <a:t>P</a:t>
            </a:r>
            <a:r>
              <a:rPr lang="it-IT" b="1" i="0" dirty="0">
                <a:solidFill>
                  <a:srgbClr val="0A0A0A"/>
                </a:solidFill>
                <a:effectLst/>
                <a:latin typeface="Noto Serif" panose="020F0502020204030204" pitchFamily="18" charset="0"/>
              </a:rPr>
              <a:t>iano territoriale (</a:t>
            </a:r>
            <a:r>
              <a:rPr lang="it-IT" b="1" i="0" dirty="0" err="1">
                <a:solidFill>
                  <a:srgbClr val="0A0A0A"/>
                </a:solidFill>
                <a:effectLst/>
                <a:latin typeface="Noto Serif" panose="020F0502020204030204" pitchFamily="18" charset="0"/>
              </a:rPr>
              <a:t>Ptr</a:t>
            </a:r>
            <a:r>
              <a:rPr lang="it-IT" b="1" i="0" dirty="0">
                <a:solidFill>
                  <a:srgbClr val="0A0A0A"/>
                </a:solidFill>
                <a:effectLst/>
                <a:latin typeface="Noto Serif" panose="020F0502020204030204" pitchFamily="18" charset="0"/>
              </a:rPr>
              <a:t>)</a:t>
            </a:r>
            <a:r>
              <a:rPr lang="it-IT" b="0" i="0" dirty="0">
                <a:solidFill>
                  <a:srgbClr val="0A0A0A"/>
                </a:solidFill>
                <a:effectLst/>
                <a:latin typeface="Noto Serif" panose="020F0502020204030204" pitchFamily="18" charset="0"/>
              </a:rPr>
              <a:t> e un </a:t>
            </a:r>
            <a:r>
              <a:rPr lang="it-IT" b="1" dirty="0">
                <a:solidFill>
                  <a:srgbClr val="0A0A0A"/>
                </a:solidFill>
                <a:latin typeface="Noto Serif" panose="020F0502020204030204" pitchFamily="18" charset="0"/>
              </a:rPr>
              <a:t>P</a:t>
            </a:r>
            <a:r>
              <a:rPr lang="it-IT" b="1" i="0" dirty="0">
                <a:solidFill>
                  <a:srgbClr val="0A0A0A"/>
                </a:solidFill>
                <a:effectLst/>
                <a:latin typeface="Noto Serif" panose="020F0502020204030204" pitchFamily="18" charset="0"/>
              </a:rPr>
              <a:t>iano paesaggistico (Ppr)</a:t>
            </a:r>
            <a:r>
              <a:rPr lang="it-IT" b="0" i="0" dirty="0">
                <a:solidFill>
                  <a:srgbClr val="0A0A0A"/>
                </a:solidFill>
                <a:effectLst/>
                <a:latin typeface="Noto Serif" panose="020F0502020204030204" pitchFamily="18" charset="0"/>
              </a:rPr>
              <a:t> per contrastare il consumo di suolo. </a:t>
            </a:r>
          </a:p>
          <a:p>
            <a:r>
              <a:rPr lang="it-IT" b="0" i="0" dirty="0">
                <a:solidFill>
                  <a:srgbClr val="0A0A0A"/>
                </a:solidFill>
                <a:effectLst/>
                <a:latin typeface="Noto Serif" panose="020F0502020204030204" pitchFamily="18" charset="0"/>
              </a:rPr>
              <a:t>La pianificazione urbanistica si baserà sul </a:t>
            </a:r>
            <a:r>
              <a:rPr lang="it-IT" b="1" i="0" dirty="0">
                <a:solidFill>
                  <a:srgbClr val="0A0A0A"/>
                </a:solidFill>
                <a:effectLst/>
                <a:latin typeface="Noto Serif" panose="020F0502020204030204" pitchFamily="18" charset="0"/>
              </a:rPr>
              <a:t>Piano urbanistico generale (</a:t>
            </a:r>
            <a:r>
              <a:rPr lang="it-IT" b="1" i="0" dirty="0" err="1">
                <a:solidFill>
                  <a:srgbClr val="0A0A0A"/>
                </a:solidFill>
                <a:effectLst/>
                <a:latin typeface="Noto Serif" panose="020F0502020204030204" pitchFamily="18" charset="0"/>
              </a:rPr>
              <a:t>Pug</a:t>
            </a:r>
            <a:r>
              <a:rPr lang="it-IT" b="1" i="0" dirty="0">
                <a:solidFill>
                  <a:srgbClr val="0A0A0A"/>
                </a:solidFill>
                <a:effectLst/>
                <a:latin typeface="Noto Serif" panose="020F0502020204030204" pitchFamily="18" charset="0"/>
              </a:rPr>
              <a:t>)</a:t>
            </a:r>
            <a:r>
              <a:rPr lang="it-IT" b="0" i="0" dirty="0">
                <a:solidFill>
                  <a:srgbClr val="0A0A0A"/>
                </a:solidFill>
                <a:effectLst/>
                <a:latin typeface="Noto Serif" panose="020F0502020204030204" pitchFamily="18" charset="0"/>
              </a:rPr>
              <a:t>, mentre la </a:t>
            </a:r>
            <a:r>
              <a:rPr lang="it-IT" b="0" i="0" dirty="0" err="1">
                <a:solidFill>
                  <a:srgbClr val="0A0A0A"/>
                </a:solidFill>
                <a:effectLst/>
                <a:latin typeface="Noto Serif" panose="020F0502020204030204" pitchFamily="18" charset="0"/>
              </a:rPr>
              <a:t>C</a:t>
            </a:r>
            <a:r>
              <a:rPr lang="it-IT" b="1" i="0" dirty="0" err="1">
                <a:solidFill>
                  <a:srgbClr val="0A0A0A"/>
                </a:solidFill>
                <a:effectLst/>
                <a:latin typeface="Noto Serif" panose="020F0502020204030204" pitchFamily="18" charset="0"/>
              </a:rPr>
              <a:t>opianificazione</a:t>
            </a:r>
            <a:r>
              <a:rPr lang="it-IT" b="1" i="0" dirty="0">
                <a:solidFill>
                  <a:srgbClr val="0A0A0A"/>
                </a:solidFill>
                <a:effectLst/>
                <a:latin typeface="Noto Serif" panose="020F0502020204030204" pitchFamily="18" charset="0"/>
              </a:rPr>
              <a:t> e valutazione interistituzionale</a:t>
            </a:r>
            <a:r>
              <a:rPr lang="it-IT" b="0" i="0" dirty="0">
                <a:solidFill>
                  <a:srgbClr val="0A0A0A"/>
                </a:solidFill>
                <a:effectLst/>
                <a:latin typeface="Noto Serif" panose="020F0502020204030204" pitchFamily="18" charset="0"/>
              </a:rPr>
              <a:t> (al posto della datata Conferenza dei servizi) semplificherà le relazioni con gli altri strumenti di programmazione previsti (piani regionali, provinciali, comunali o unioni di comuni).</a:t>
            </a:r>
            <a:endParaRPr lang="it-IT" dirty="0"/>
          </a:p>
        </p:txBody>
      </p:sp>
      <p:sp>
        <p:nvSpPr>
          <p:cNvPr id="6" name="CasellaDiTesto 5">
            <a:extLst>
              <a:ext uri="{FF2B5EF4-FFF2-40B4-BE49-F238E27FC236}">
                <a16:creationId xmlns:a16="http://schemas.microsoft.com/office/drawing/2014/main" id="{9BA5770A-CE82-7CA1-1A76-00FDFF8BA2D6}"/>
              </a:ext>
            </a:extLst>
          </p:cNvPr>
          <p:cNvSpPr txBox="1"/>
          <p:nvPr/>
        </p:nvSpPr>
        <p:spPr>
          <a:xfrm>
            <a:off x="398534" y="6460580"/>
            <a:ext cx="11577728" cy="369332"/>
          </a:xfrm>
          <a:prstGeom prst="rect">
            <a:avLst/>
          </a:prstGeom>
          <a:noFill/>
        </p:spPr>
        <p:txBody>
          <a:bodyPr wrap="square">
            <a:spAutoFit/>
          </a:bodyPr>
          <a:lstStyle/>
          <a:p>
            <a:r>
              <a:rPr lang="it-IT" b="1" dirty="0">
                <a:hlinkClick r:id="rId4"/>
              </a:rPr>
              <a:t>https://bur.regione.marche.it/</a:t>
            </a:r>
            <a:r>
              <a:rPr lang="it-IT" b="1" dirty="0" err="1">
                <a:hlinkClick r:id="rId4"/>
              </a:rPr>
              <a:t>bur</a:t>
            </a:r>
            <a:r>
              <a:rPr lang="it-IT" b="1" dirty="0">
                <a:hlinkClick r:id="rId4"/>
              </a:rPr>
              <a:t>/PDF/2023/N104%20del%2030%20novembre%202023.pdf</a:t>
            </a:r>
            <a:r>
              <a:rPr lang="it-IT" b="1" dirty="0"/>
              <a:t>.</a:t>
            </a:r>
          </a:p>
        </p:txBody>
      </p:sp>
    </p:spTree>
    <p:extLst>
      <p:ext uri="{BB962C8B-B14F-4D97-AF65-F5344CB8AC3E}">
        <p14:creationId xmlns:p14="http://schemas.microsoft.com/office/powerpoint/2010/main" val="402723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0" y="28089"/>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E5CE5EFE-1C96-5589-7A66-D13D0BA507B3}"/>
              </a:ext>
            </a:extLst>
          </p:cNvPr>
          <p:cNvSpPr txBox="1"/>
          <p:nvPr/>
        </p:nvSpPr>
        <p:spPr>
          <a:xfrm>
            <a:off x="5349076" y="263458"/>
            <a:ext cx="2302933" cy="369332"/>
          </a:xfrm>
          <a:prstGeom prst="rect">
            <a:avLst/>
          </a:prstGeom>
          <a:noFill/>
        </p:spPr>
        <p:txBody>
          <a:bodyPr wrap="square" rtlCol="0">
            <a:spAutoFit/>
          </a:bodyPr>
          <a:lstStyle/>
          <a:p>
            <a:pPr algn="r"/>
            <a:r>
              <a:rPr lang="it-IT" b="1" dirty="0"/>
              <a:t>PdL RADON</a:t>
            </a:r>
          </a:p>
        </p:txBody>
      </p:sp>
      <p:pic>
        <p:nvPicPr>
          <p:cNvPr id="6" name="Immagine 5">
            <a:extLst>
              <a:ext uri="{FF2B5EF4-FFF2-40B4-BE49-F238E27FC236}">
                <a16:creationId xmlns:a16="http://schemas.microsoft.com/office/drawing/2014/main" id="{681F89D8-F9A3-0F1B-05C7-C42CCF0E7F50}"/>
              </a:ext>
            </a:extLst>
          </p:cNvPr>
          <p:cNvPicPr>
            <a:picLocks noChangeAspect="1"/>
          </p:cNvPicPr>
          <p:nvPr/>
        </p:nvPicPr>
        <p:blipFill rotWithShape="1">
          <a:blip r:embed="rId4"/>
          <a:srcRect l="33608" t="14683" r="38101" b="14768"/>
          <a:stretch/>
        </p:blipFill>
        <p:spPr>
          <a:xfrm>
            <a:off x="112460" y="94933"/>
            <a:ext cx="5008234" cy="6734978"/>
          </a:xfrm>
          <a:prstGeom prst="rect">
            <a:avLst/>
          </a:prstGeom>
        </p:spPr>
      </p:pic>
      <p:pic>
        <p:nvPicPr>
          <p:cNvPr id="8" name="Immagine 7">
            <a:extLst>
              <a:ext uri="{FF2B5EF4-FFF2-40B4-BE49-F238E27FC236}">
                <a16:creationId xmlns:a16="http://schemas.microsoft.com/office/drawing/2014/main" id="{FCF7D4C6-1FBC-F3B9-92B1-1002485ACF75}"/>
              </a:ext>
            </a:extLst>
          </p:cNvPr>
          <p:cNvPicPr>
            <a:picLocks noChangeAspect="1"/>
          </p:cNvPicPr>
          <p:nvPr/>
        </p:nvPicPr>
        <p:blipFill rotWithShape="1">
          <a:blip r:embed="rId5"/>
          <a:srcRect l="33703" t="32405" r="38196" b="20675"/>
          <a:stretch/>
        </p:blipFill>
        <p:spPr>
          <a:xfrm>
            <a:off x="5225383" y="1171100"/>
            <a:ext cx="6025209" cy="5658812"/>
          </a:xfrm>
          <a:prstGeom prst="rect">
            <a:avLst/>
          </a:prstGeom>
        </p:spPr>
      </p:pic>
    </p:spTree>
    <p:extLst>
      <p:ext uri="{BB962C8B-B14F-4D97-AF65-F5344CB8AC3E}">
        <p14:creationId xmlns:p14="http://schemas.microsoft.com/office/powerpoint/2010/main" val="64639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0" y="28089"/>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5" name="CasellaDiTesto 4">
            <a:extLst>
              <a:ext uri="{FF2B5EF4-FFF2-40B4-BE49-F238E27FC236}">
                <a16:creationId xmlns:a16="http://schemas.microsoft.com/office/drawing/2014/main" id="{5AB24EF9-2B8E-F620-AB1F-EDEE33AFE3DF}"/>
              </a:ext>
            </a:extLst>
          </p:cNvPr>
          <p:cNvSpPr txBox="1"/>
          <p:nvPr/>
        </p:nvSpPr>
        <p:spPr>
          <a:xfrm>
            <a:off x="383823" y="406400"/>
            <a:ext cx="8336107" cy="2862322"/>
          </a:xfrm>
          <a:prstGeom prst="rect">
            <a:avLst/>
          </a:prstGeom>
          <a:noFill/>
        </p:spPr>
        <p:txBody>
          <a:bodyPr wrap="square" rtlCol="0">
            <a:spAutoFit/>
          </a:bodyPr>
          <a:lstStyle/>
          <a:p>
            <a:r>
              <a:rPr lang="it-IT" b="1" dirty="0"/>
              <a:t>Camera dei deputati n.589 - PdL </a:t>
            </a:r>
          </a:p>
          <a:p>
            <a:r>
              <a:rPr lang="it-IT" dirty="0"/>
              <a:t>d’iniziativa dei deputati </a:t>
            </a:r>
            <a:r>
              <a:rPr lang="it-IT" dirty="0" err="1"/>
              <a:t>Trancassini</a:t>
            </a:r>
            <a:r>
              <a:rPr lang="it-IT" dirty="0"/>
              <a:t>, Foti, Rotelli</a:t>
            </a:r>
          </a:p>
          <a:p>
            <a:r>
              <a:rPr lang="it-IT" b="1" dirty="0"/>
              <a:t>Modifiche al codice di protezione civile, di cui al decreto legislativo 2 gennaio 2018 n.1 e altre norme in materia di gestione delle emergenze di rilievo nazionale,</a:t>
            </a:r>
          </a:p>
          <a:p>
            <a:endParaRPr lang="it-IT" b="1" dirty="0"/>
          </a:p>
          <a:p>
            <a:r>
              <a:rPr lang="it-IT" b="1" dirty="0"/>
              <a:t>Camera dei deputati n. 647 - PdL </a:t>
            </a:r>
          </a:p>
          <a:p>
            <a:r>
              <a:rPr lang="it-IT" dirty="0"/>
              <a:t>d’iniziativa dei deputati Braga, Curti, Di Sanzio, Ferrari, </a:t>
            </a:r>
            <a:r>
              <a:rPr lang="it-IT" dirty="0" err="1"/>
              <a:t>Simiani</a:t>
            </a:r>
            <a:r>
              <a:rPr lang="it-IT" dirty="0"/>
              <a:t> </a:t>
            </a:r>
          </a:p>
          <a:p>
            <a:r>
              <a:rPr lang="it-IT" b="1" dirty="0"/>
              <a:t>Deleghe al Governo per la disciplina organica degli interventi di ricostruzione nei territori colpiti da eventi emergenziali di rilievo nazionale e per l’adozione di un testo unico delle disposizioni legislative nella materia </a:t>
            </a:r>
          </a:p>
        </p:txBody>
      </p:sp>
      <p:sp>
        <p:nvSpPr>
          <p:cNvPr id="8" name="CasellaDiTesto 7">
            <a:extLst>
              <a:ext uri="{FF2B5EF4-FFF2-40B4-BE49-F238E27FC236}">
                <a16:creationId xmlns:a16="http://schemas.microsoft.com/office/drawing/2014/main" id="{42A68A8F-CF49-7C31-DD58-2FA28DC71A1B}"/>
              </a:ext>
            </a:extLst>
          </p:cNvPr>
          <p:cNvSpPr txBox="1"/>
          <p:nvPr/>
        </p:nvSpPr>
        <p:spPr>
          <a:xfrm>
            <a:off x="383823" y="3596525"/>
            <a:ext cx="10735733" cy="3046988"/>
          </a:xfrm>
          <a:prstGeom prst="rect">
            <a:avLst/>
          </a:prstGeom>
          <a:noFill/>
        </p:spPr>
        <p:txBody>
          <a:bodyPr wrap="square">
            <a:spAutoFit/>
          </a:bodyPr>
          <a:lstStyle/>
          <a:p>
            <a:r>
              <a:rPr lang="it-IT" sz="2400" b="1" dirty="0"/>
              <a:t>DDL S. n. 462 Conversione in legge del decreto-legge 11 gennaio 2023 n.3 recante interventi urgenti in materia di ricostruzione a seguito di eventi calamitosi e di protezione civile</a:t>
            </a:r>
          </a:p>
          <a:p>
            <a:r>
              <a:rPr lang="it-IT" sz="2400" b="1" dirty="0">
                <a:hlinkClick r:id="rId4"/>
              </a:rPr>
              <a:t>https://www.normattiva.it/esporta/attoCompleto?atto.dataPubblicazioneGazzetta=2023-01-11&amp;atto.codiceRedazionale=23G00005</a:t>
            </a:r>
            <a:endParaRPr lang="it-IT" sz="2400" b="1" dirty="0"/>
          </a:p>
          <a:p>
            <a:endParaRPr lang="it-IT" sz="2400" b="1" dirty="0"/>
          </a:p>
          <a:p>
            <a:endParaRPr lang="it-IT" sz="2400" b="1" dirty="0"/>
          </a:p>
          <a:p>
            <a:r>
              <a:rPr lang="it-IT" sz="2400" b="1" dirty="0"/>
              <a:t>Schema di disegno legge quadro in materia di Ricostruzione post-Calamità</a:t>
            </a:r>
          </a:p>
        </p:txBody>
      </p:sp>
    </p:spTree>
    <p:extLst>
      <p:ext uri="{BB962C8B-B14F-4D97-AF65-F5344CB8AC3E}">
        <p14:creationId xmlns:p14="http://schemas.microsoft.com/office/powerpoint/2010/main" val="389094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0" y="16800"/>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8" name="CasellaDiTesto 7">
            <a:extLst>
              <a:ext uri="{FF2B5EF4-FFF2-40B4-BE49-F238E27FC236}">
                <a16:creationId xmlns:a16="http://schemas.microsoft.com/office/drawing/2014/main" id="{42A68A8F-CF49-7C31-DD58-2FA28DC71A1B}"/>
              </a:ext>
            </a:extLst>
          </p:cNvPr>
          <p:cNvSpPr txBox="1"/>
          <p:nvPr/>
        </p:nvSpPr>
        <p:spPr>
          <a:xfrm>
            <a:off x="293512" y="271376"/>
            <a:ext cx="7134577" cy="830997"/>
          </a:xfrm>
          <a:prstGeom prst="rect">
            <a:avLst/>
          </a:prstGeom>
          <a:noFill/>
        </p:spPr>
        <p:txBody>
          <a:bodyPr wrap="square">
            <a:spAutoFit/>
          </a:bodyPr>
          <a:lstStyle/>
          <a:p>
            <a:r>
              <a:rPr lang="it-IT" sz="2400" b="1" dirty="0"/>
              <a:t>Schema di disegno legge quadro in materia di Ricostruzione post-Calamità</a:t>
            </a:r>
          </a:p>
        </p:txBody>
      </p:sp>
      <p:sp>
        <p:nvSpPr>
          <p:cNvPr id="4" name="CasellaDiTesto 3">
            <a:extLst>
              <a:ext uri="{FF2B5EF4-FFF2-40B4-BE49-F238E27FC236}">
                <a16:creationId xmlns:a16="http://schemas.microsoft.com/office/drawing/2014/main" id="{39319021-510C-B2F9-2BDD-1C032587950F}"/>
              </a:ext>
            </a:extLst>
          </p:cNvPr>
          <p:cNvSpPr txBox="1"/>
          <p:nvPr/>
        </p:nvSpPr>
        <p:spPr>
          <a:xfrm>
            <a:off x="383822" y="1539088"/>
            <a:ext cx="11514668" cy="5047536"/>
          </a:xfrm>
          <a:prstGeom prst="rect">
            <a:avLst/>
          </a:prstGeom>
          <a:noFill/>
        </p:spPr>
        <p:txBody>
          <a:bodyPr wrap="square">
            <a:spAutoFit/>
          </a:bodyPr>
          <a:lstStyle/>
          <a:p>
            <a:r>
              <a:rPr lang="it-IT" sz="1400" b="0" i="0" dirty="0">
                <a:solidFill>
                  <a:srgbClr val="0A0A0A"/>
                </a:solidFill>
                <a:effectLst/>
                <a:latin typeface="Noto Serif" panose="02020600060500020200" pitchFamily="18" charset="0"/>
              </a:rPr>
              <a:t>Nella seduta del 5 dicembre scorso, il Consiglio dei Ministri ha approvato in via definitiva un disegno di legge quadro in materia di ricostruzione post-calamità che delinea un quadro giuridico uniforme per il coordinamento delle procedure e delle attività successive allo stato di emergenza, nei territori colpiti da eventi calamitosi si di origine naturale che derivanti dall’attività dell’uomo.</a:t>
            </a:r>
            <a:br>
              <a:rPr lang="it-IT" sz="1400" dirty="0"/>
            </a:br>
            <a:r>
              <a:rPr lang="it-IT" sz="1400" b="0" i="0" dirty="0">
                <a:solidFill>
                  <a:srgbClr val="0A0A0A"/>
                </a:solidFill>
                <a:effectLst/>
                <a:latin typeface="Noto Serif" panose="02020600060500020200" pitchFamily="18" charset="0"/>
              </a:rPr>
              <a:t> </a:t>
            </a:r>
            <a:br>
              <a:rPr lang="it-IT" sz="1400" dirty="0"/>
            </a:br>
            <a:r>
              <a:rPr lang="it-IT" sz="1400" b="0" i="0" dirty="0">
                <a:solidFill>
                  <a:srgbClr val="0A0A0A"/>
                </a:solidFill>
                <a:effectLst/>
                <a:latin typeface="Noto Serif" panose="02020600060500020200" pitchFamily="18" charset="0"/>
              </a:rPr>
              <a:t>Il DDL introduce lo ‘</a:t>
            </a:r>
            <a:r>
              <a:rPr lang="it-IT" sz="1400" b="1" i="0" dirty="0">
                <a:solidFill>
                  <a:srgbClr val="0A0A0A"/>
                </a:solidFill>
                <a:effectLst/>
                <a:latin typeface="Noto Serif" panose="02020600060500020200" pitchFamily="18" charset="0"/>
              </a:rPr>
              <a:t>stato di</a:t>
            </a:r>
            <a:r>
              <a:rPr lang="it-IT" sz="1400" b="0" i="0" dirty="0">
                <a:solidFill>
                  <a:srgbClr val="0A0A0A"/>
                </a:solidFill>
                <a:effectLst/>
                <a:latin typeface="Noto Serif" panose="02020600060500020200" pitchFamily="18" charset="0"/>
              </a:rPr>
              <a:t> </a:t>
            </a:r>
            <a:r>
              <a:rPr lang="it-IT" sz="1400" b="1" i="0" dirty="0">
                <a:solidFill>
                  <a:srgbClr val="0A0A0A"/>
                </a:solidFill>
                <a:effectLst/>
                <a:latin typeface="Noto Serif" panose="02020600060500020200" pitchFamily="18" charset="0"/>
              </a:rPr>
              <a:t>ricostruzione di rilievo nazionale</a:t>
            </a:r>
            <a:r>
              <a:rPr lang="it-IT" sz="1400" b="0" i="0" dirty="0">
                <a:solidFill>
                  <a:srgbClr val="0A0A0A"/>
                </a:solidFill>
                <a:effectLst/>
                <a:latin typeface="Noto Serif" panose="02020600060500020200" pitchFamily="18" charset="0"/>
              </a:rPr>
              <a:t>’, della durata di 5 anni prorogabile al massimo a 10, e definisce un modello unico di ricostruzione delle aree colpite, con l’obiettivo di garantire certezza di durata, stabilità e velocità dei processi di ricostruzione.</a:t>
            </a:r>
            <a:br>
              <a:rPr lang="it-IT" sz="1400" dirty="0"/>
            </a:br>
            <a:r>
              <a:rPr lang="it-IT" sz="1400" b="0" i="0" dirty="0">
                <a:solidFill>
                  <a:srgbClr val="0A0A0A"/>
                </a:solidFill>
                <a:effectLst/>
                <a:latin typeface="Noto Serif" panose="02020600060500020200" pitchFamily="18" charset="0"/>
              </a:rPr>
              <a:t> </a:t>
            </a:r>
            <a:br>
              <a:rPr lang="it-IT" sz="1400" dirty="0"/>
            </a:br>
            <a:r>
              <a:rPr lang="it-IT" sz="1400" b="0" i="0" dirty="0">
                <a:solidFill>
                  <a:srgbClr val="0A0A0A"/>
                </a:solidFill>
                <a:effectLst/>
                <a:latin typeface="Noto Serif" panose="02020600060500020200" pitchFamily="18" charset="0"/>
              </a:rPr>
              <a:t>La legge quadro prevede la nomina di un Commissario straordinario alla ricostruzione, che può essere il Presidente della Regione interessata oppure un ‘esperto’ dotato di professionalità specifica e competenza manageriale per l’incarico da svolgere, tenuto conto della complessità e rilevanza del processo di ricostruzione.</a:t>
            </a:r>
          </a:p>
          <a:p>
            <a:r>
              <a:rPr lang="it-IT" sz="1400" b="0" i="0" dirty="0">
                <a:solidFill>
                  <a:srgbClr val="0A0A0A"/>
                </a:solidFill>
                <a:effectLst/>
                <a:latin typeface="Noto Serif" panose="02020600060500020200" pitchFamily="18" charset="0"/>
              </a:rPr>
              <a:t>Il Commissario straordinario sarà affiancato da una ‘struttura di </a:t>
            </a:r>
            <a:r>
              <a:rPr lang="it-IT" sz="1400" b="0" i="0" dirty="0" err="1">
                <a:solidFill>
                  <a:srgbClr val="0A0A0A"/>
                </a:solidFill>
                <a:effectLst/>
                <a:latin typeface="Noto Serif" panose="02020600060500020200" pitchFamily="18" charset="0"/>
              </a:rPr>
              <a:t>supporto’</a:t>
            </a:r>
            <a:r>
              <a:rPr lang="it-IT" sz="1400" b="0" i="0" dirty="0">
                <a:solidFill>
                  <a:srgbClr val="0A0A0A"/>
                </a:solidFill>
                <a:effectLst/>
                <a:latin typeface="Noto Serif" panose="02020600060500020200" pitchFamily="18" charset="0"/>
              </a:rPr>
              <a:t> - composta da personale specializzato individuato dal Capo del Dipartimento Casa Italia e da personale dipendente di pubbliche amministrazioni centrali e territoriali - e opererà in stretto raccordo con la Protezione civile e con il Dipartimento Casa Italia. Avrà il compito di adottare un Piano generale pluriennale di interventi per le aree e gli edifici colpiti dall’evento calamitoso, contenente il quadro complessivo dei danni e il relativo fabbisogno finanziario, da sottoporre al Governo. Per gli edifici gravemente danneggiati, il piano potrà prevedere la delocalizzazione, in alternativa alla ricostruzione.</a:t>
            </a:r>
            <a:br>
              <a:rPr lang="it-IT" sz="1400" dirty="0"/>
            </a:br>
            <a:r>
              <a:rPr lang="it-IT" sz="1400" b="0" i="0" dirty="0">
                <a:solidFill>
                  <a:srgbClr val="0A0A0A"/>
                </a:solidFill>
                <a:effectLst/>
                <a:latin typeface="Noto Serif" panose="02020600060500020200" pitchFamily="18" charset="0"/>
              </a:rPr>
              <a:t> </a:t>
            </a:r>
            <a:br>
              <a:rPr lang="it-IT" sz="1400" dirty="0"/>
            </a:br>
            <a:r>
              <a:rPr lang="it-IT" sz="1400" b="0" i="0" dirty="0">
                <a:solidFill>
                  <a:srgbClr val="0A0A0A"/>
                </a:solidFill>
                <a:effectLst/>
                <a:latin typeface="Noto Serif" panose="02020600060500020200" pitchFamily="18" charset="0"/>
              </a:rPr>
              <a:t>Il Commissario straordinario dovrà provvedere alla ricognizione e all’attuazione degli interventi di ricostruzione, ripristino e riparazione, d’intesa con Regioni, Province autonome e Comuni, e coordinare gli interventi su immobili privati, edifici pubblici, beni monumentali, infrastrutture e opere pubbliche. Sarà coadiuvato dalla ‘</a:t>
            </a:r>
            <a:r>
              <a:rPr lang="it-IT" sz="1400" b="1" i="0" dirty="0">
                <a:solidFill>
                  <a:srgbClr val="0A0A0A"/>
                </a:solidFill>
                <a:effectLst/>
                <a:latin typeface="Noto Serif" panose="02020600060500020200" pitchFamily="18" charset="0"/>
              </a:rPr>
              <a:t>Cabina di coordinamento per la ricostruzione</a:t>
            </a:r>
            <a:r>
              <a:rPr lang="it-IT" sz="1400" b="0" i="0" dirty="0">
                <a:solidFill>
                  <a:srgbClr val="0A0A0A"/>
                </a:solidFill>
                <a:effectLst/>
                <a:latin typeface="Noto Serif" panose="02020600060500020200" pitchFamily="18" charset="0"/>
              </a:rPr>
              <a:t>’ da lui presieduta e composta dai capi del Dipartimento Casa Italia e della protezione civile, dai presidenti delle regioni e delle province autonome, dal sindaco metropolitano ove presente e da rappresentanti delle province e dei comuni.</a:t>
            </a:r>
            <a:endParaRPr lang="it-IT" sz="1400" dirty="0"/>
          </a:p>
        </p:txBody>
      </p:sp>
    </p:spTree>
    <p:extLst>
      <p:ext uri="{BB962C8B-B14F-4D97-AF65-F5344CB8AC3E}">
        <p14:creationId xmlns:p14="http://schemas.microsoft.com/office/powerpoint/2010/main" val="53503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5" name="CasellaDiTesto 4">
            <a:extLst>
              <a:ext uri="{FF2B5EF4-FFF2-40B4-BE49-F238E27FC236}">
                <a16:creationId xmlns:a16="http://schemas.microsoft.com/office/drawing/2014/main" id="{81BDF556-854D-93FB-1D0A-A22403958E0D}"/>
              </a:ext>
            </a:extLst>
          </p:cNvPr>
          <p:cNvSpPr txBox="1"/>
          <p:nvPr/>
        </p:nvSpPr>
        <p:spPr>
          <a:xfrm>
            <a:off x="304800" y="1427434"/>
            <a:ext cx="11548533" cy="5262979"/>
          </a:xfrm>
          <a:prstGeom prst="rect">
            <a:avLst/>
          </a:prstGeom>
          <a:noFill/>
        </p:spPr>
        <p:txBody>
          <a:bodyPr wrap="square">
            <a:spAutoFit/>
          </a:bodyPr>
          <a:lstStyle/>
          <a:p>
            <a:pPr algn="l"/>
            <a:r>
              <a:rPr lang="it-IT" sz="1400" b="0" i="0" dirty="0">
                <a:solidFill>
                  <a:srgbClr val="0A0A0A"/>
                </a:solidFill>
                <a:effectLst/>
                <a:latin typeface="Noto Serif" panose="02020600060500020200" pitchFamily="18" charset="0"/>
              </a:rPr>
              <a:t>Per gli </a:t>
            </a:r>
            <a:r>
              <a:rPr lang="it-IT" sz="1400" b="1" i="0" dirty="0">
                <a:solidFill>
                  <a:srgbClr val="0A0A0A"/>
                </a:solidFill>
                <a:effectLst/>
                <a:latin typeface="Noto Serif" panose="02020600060500020200" pitchFamily="18" charset="0"/>
              </a:rPr>
              <a:t>interventi sui centri storici e sui centri e nuclei urbani e rurali</a:t>
            </a:r>
            <a:r>
              <a:rPr lang="it-IT" sz="1400" b="0" i="0" dirty="0">
                <a:solidFill>
                  <a:srgbClr val="0A0A0A"/>
                </a:solidFill>
                <a:effectLst/>
                <a:latin typeface="Noto Serif" panose="02020600060500020200" pitchFamily="18" charset="0"/>
              </a:rPr>
              <a:t>, sono attivamente coinvolti i </a:t>
            </a:r>
            <a:r>
              <a:rPr lang="it-IT" sz="1400" b="1" i="0" dirty="0">
                <a:solidFill>
                  <a:srgbClr val="0A0A0A"/>
                </a:solidFill>
                <a:effectLst/>
                <a:latin typeface="Noto Serif" panose="02020600060500020200" pitchFamily="18" charset="0"/>
              </a:rPr>
              <a:t>Comuni</a:t>
            </a:r>
            <a:r>
              <a:rPr lang="it-IT" sz="1400" b="0" i="0" dirty="0">
                <a:solidFill>
                  <a:srgbClr val="0A0A0A"/>
                </a:solidFill>
                <a:effectLst/>
                <a:latin typeface="Noto Serif" panose="02020600060500020200" pitchFamily="18" charset="0"/>
              </a:rPr>
              <a:t> che, entro 18 mesi dalla deliberazione dello stato di ricostruzione di rilievo nazionale, e coinvolgendo la popolazione, dovranno approvare la </a:t>
            </a:r>
            <a:r>
              <a:rPr lang="it-IT" sz="1400" b="1" i="0" dirty="0">
                <a:solidFill>
                  <a:srgbClr val="0A0A0A"/>
                </a:solidFill>
                <a:effectLst/>
                <a:latin typeface="Noto Serif" panose="02020600060500020200" pitchFamily="18" charset="0"/>
              </a:rPr>
              <a:t>pianificazione urbanistica</a:t>
            </a:r>
            <a:r>
              <a:rPr lang="it-IT" sz="1400" b="0" i="0" dirty="0">
                <a:solidFill>
                  <a:srgbClr val="0A0A0A"/>
                </a:solidFill>
                <a:effectLst/>
                <a:latin typeface="Noto Serif" panose="02020600060500020200" pitchFamily="18" charset="0"/>
              </a:rPr>
              <a:t> attuativa connessa alla ricostruzione, per programmare gli interventi di ricostruzione o riparazione di edifici pubblici, beni ecclesiastici, alloggi pubblici, edifici privati residenziali, produttivi, infrastrutture sportive.</a:t>
            </a:r>
            <a:br>
              <a:rPr lang="it-IT" sz="1400" dirty="0"/>
            </a:br>
            <a:r>
              <a:rPr lang="it-IT" sz="1400" b="0" i="0" dirty="0">
                <a:solidFill>
                  <a:srgbClr val="0A0A0A"/>
                </a:solidFill>
                <a:effectLst/>
                <a:latin typeface="Noto Serif" panose="02020600060500020200" pitchFamily="18" charset="0"/>
              </a:rPr>
              <a:t> </a:t>
            </a:r>
            <a:br>
              <a:rPr lang="it-IT" sz="1400" dirty="0"/>
            </a:br>
            <a:r>
              <a:rPr lang="it-IT" sz="1400" b="0" i="0" dirty="0">
                <a:solidFill>
                  <a:srgbClr val="0A0A0A"/>
                </a:solidFill>
                <a:effectLst/>
                <a:latin typeface="Noto Serif" panose="02020600060500020200" pitchFamily="18" charset="0"/>
              </a:rPr>
              <a:t>Per la </a:t>
            </a:r>
            <a:r>
              <a:rPr lang="it-IT" sz="1400" b="1" i="0" dirty="0">
                <a:solidFill>
                  <a:srgbClr val="0A0A0A"/>
                </a:solidFill>
                <a:effectLst/>
                <a:latin typeface="Noto Serif" panose="02020600060500020200" pitchFamily="18" charset="0"/>
              </a:rPr>
              <a:t>ricostruzione pubblica</a:t>
            </a:r>
            <a:r>
              <a:rPr lang="it-IT" sz="1400" b="0" i="0" dirty="0">
                <a:solidFill>
                  <a:srgbClr val="0A0A0A"/>
                </a:solidFill>
                <a:effectLst/>
                <a:latin typeface="Noto Serif" panose="02020600060500020200" pitchFamily="18" charset="0"/>
              </a:rPr>
              <a:t>, apposite disposizioni di legge stanzieranno risorse per interventi di ricostruzione, riparazione e miglioramento sismico su beni ed edifici pubblici - scuole e università, opere di urbanizzazione primaria, caserme, strutture sanitarie, chiese, opere di difesa del suolo, musei -, beni monumentali, infrastrutture e opere pubbliche, beni artistici e culturali, anche tutelati.</a:t>
            </a:r>
            <a:br>
              <a:rPr lang="it-IT" sz="1400" dirty="0"/>
            </a:br>
            <a:r>
              <a:rPr lang="it-IT" sz="1400" b="0" i="0" dirty="0">
                <a:solidFill>
                  <a:srgbClr val="0A0A0A"/>
                </a:solidFill>
                <a:effectLst/>
                <a:latin typeface="Noto Serif" panose="02020600060500020200" pitchFamily="18" charset="0"/>
              </a:rPr>
              <a:t> </a:t>
            </a:r>
            <a:br>
              <a:rPr lang="it-IT" sz="1400" dirty="0"/>
            </a:br>
            <a:r>
              <a:rPr lang="it-IT" sz="1400" b="0" i="0" dirty="0">
                <a:solidFill>
                  <a:srgbClr val="0A0A0A"/>
                </a:solidFill>
                <a:effectLst/>
                <a:latin typeface="Noto Serif" panose="02020600060500020200" pitchFamily="18" charset="0"/>
              </a:rPr>
              <a:t>Dovranno essere predisposti Piani speciali per le opere pubbliche, per i beni culturali, per i dissesti idrogeologici, per le infrastrutture ambientali danneggiate e per le infrastrutture statali.</a:t>
            </a:r>
            <a:br>
              <a:rPr lang="it-IT" sz="1400" dirty="0"/>
            </a:br>
            <a:r>
              <a:rPr lang="it-IT" sz="1400" b="0" i="0" dirty="0">
                <a:solidFill>
                  <a:srgbClr val="0A0A0A"/>
                </a:solidFill>
                <a:effectLst/>
                <a:latin typeface="Noto Serif" panose="02020600060500020200" pitchFamily="18" charset="0"/>
              </a:rPr>
              <a:t> </a:t>
            </a:r>
            <a:br>
              <a:rPr lang="it-IT" sz="1400" dirty="0"/>
            </a:br>
            <a:r>
              <a:rPr lang="it-IT" sz="1400" b="0" i="0" dirty="0">
                <a:solidFill>
                  <a:srgbClr val="0A0A0A"/>
                </a:solidFill>
                <a:effectLst/>
                <a:latin typeface="Noto Serif" panose="02020600060500020200" pitchFamily="18" charset="0"/>
              </a:rPr>
              <a:t>Per poter avviare </a:t>
            </a:r>
            <a:r>
              <a:rPr lang="it-IT" sz="1400" b="1" i="0" dirty="0">
                <a:solidFill>
                  <a:srgbClr val="0A0A0A"/>
                </a:solidFill>
                <a:effectLst/>
                <a:latin typeface="Noto Serif" panose="02020600060500020200" pitchFamily="18" charset="0"/>
              </a:rPr>
              <a:t>interventi unitari sugli edifici privati</a:t>
            </a:r>
            <a:r>
              <a:rPr lang="it-IT" sz="1400" b="0" i="0" dirty="0">
                <a:solidFill>
                  <a:srgbClr val="0A0A0A"/>
                </a:solidFill>
                <a:effectLst/>
                <a:latin typeface="Noto Serif" panose="02020600060500020200" pitchFamily="18" charset="0"/>
              </a:rPr>
              <a:t>, anche non abitativi, i proprietari dovranno costituirsi in </a:t>
            </a:r>
            <a:r>
              <a:rPr lang="it-IT" sz="1400" b="1" i="0" dirty="0">
                <a:solidFill>
                  <a:srgbClr val="0A0A0A"/>
                </a:solidFill>
                <a:effectLst/>
                <a:latin typeface="Noto Serif" panose="02020600060500020200" pitchFamily="18" charset="0"/>
              </a:rPr>
              <a:t>consorzio obbligatorio</a:t>
            </a:r>
            <a:r>
              <a:rPr lang="it-IT" sz="1400" b="0" i="0" dirty="0">
                <a:solidFill>
                  <a:srgbClr val="0A0A0A"/>
                </a:solidFill>
                <a:effectLst/>
                <a:latin typeface="Noto Serif" panose="02020600060500020200" pitchFamily="18" charset="0"/>
              </a:rPr>
              <a:t>. Se non lo fanno, i Comuni procederanno in loro vece ad eseguire gli interventi, mediante l’occupazione temporanea degli immobili, per massimo 3 anni e senza alcun indennizzo, con i contributi che sarebbero stati assegnati ai proprietari.</a:t>
            </a:r>
            <a:br>
              <a:rPr lang="it-IT" sz="1400" dirty="0"/>
            </a:br>
            <a:r>
              <a:rPr lang="it-IT" sz="1400" b="0" i="0" dirty="0">
                <a:solidFill>
                  <a:srgbClr val="0A0A0A"/>
                </a:solidFill>
                <a:effectLst/>
                <a:latin typeface="Noto Serif" panose="02020600060500020200" pitchFamily="18" charset="0"/>
              </a:rPr>
              <a:t> </a:t>
            </a:r>
            <a:br>
              <a:rPr lang="it-IT" sz="1400" dirty="0"/>
            </a:br>
            <a:r>
              <a:rPr lang="it-IT" sz="1400" b="0" i="0" dirty="0">
                <a:solidFill>
                  <a:srgbClr val="0A0A0A"/>
                </a:solidFill>
                <a:effectLst/>
                <a:latin typeface="Noto Serif" panose="02020600060500020200" pitchFamily="18" charset="0"/>
              </a:rPr>
              <a:t>Contributi che saranno quantificati e disciplinati individuando le tipologie di intervento, di danno e di spese ammissibili, i limiti, i parametri generali, i presupposti, le condizioni e le soglie di contribuzione.</a:t>
            </a:r>
            <a:br>
              <a:rPr lang="it-IT" sz="1400" dirty="0"/>
            </a:br>
            <a:r>
              <a:rPr lang="it-IT" sz="1400" b="0" i="0" dirty="0">
                <a:solidFill>
                  <a:srgbClr val="0A0A0A"/>
                </a:solidFill>
                <a:effectLst/>
                <a:latin typeface="Noto Serif" panose="02020600060500020200" pitchFamily="18" charset="0"/>
              </a:rPr>
              <a:t> </a:t>
            </a:r>
          </a:p>
          <a:p>
            <a:r>
              <a:rPr lang="it-IT" sz="1400" dirty="0">
                <a:solidFill>
                  <a:srgbClr val="0A0A0A"/>
                </a:solidFill>
                <a:latin typeface="Noto Serif" panose="02020600060500020200" pitchFamily="18" charset="0"/>
              </a:rPr>
              <a:t>Il DDL prevede la </a:t>
            </a:r>
            <a:r>
              <a:rPr lang="it-IT" sz="1400" b="0" i="0" dirty="0">
                <a:solidFill>
                  <a:srgbClr val="0A0A0A"/>
                </a:solidFill>
                <a:effectLst/>
                <a:latin typeface="Noto Serif" panose="02020600060500020200" pitchFamily="18" charset="0"/>
              </a:rPr>
              <a:t>delega al Governo a definire </a:t>
            </a:r>
            <a:r>
              <a:rPr lang="it-IT" sz="1400" b="1" i="0" dirty="0">
                <a:solidFill>
                  <a:srgbClr val="0A0A0A"/>
                </a:solidFill>
                <a:effectLst/>
                <a:latin typeface="Noto Serif" panose="02020600060500020200" pitchFamily="18" charset="0"/>
              </a:rPr>
              <a:t>schemi assicurativi</a:t>
            </a:r>
            <a:r>
              <a:rPr lang="it-IT" sz="1400" b="0" i="0" dirty="0">
                <a:solidFill>
                  <a:srgbClr val="0A0A0A"/>
                </a:solidFill>
                <a:effectLst/>
                <a:latin typeface="Noto Serif" panose="02020600060500020200" pitchFamily="18" charset="0"/>
              </a:rPr>
              <a:t> finalizzati ad indennizzare persone fisiche ed imprese per i danni al patrimonio edilizio cagionati da calamità naturali ed eventi catastrofali. Il Governo dovrà, quindi, individuare: i soggetti aventi diritto all’indennizzo, la tipologia di immobili ammissibili a tali forme di copertura, la tipologia dei rischi assicurabili e dei danni suscettibili di indennizzo e i massimali assicurativi. Al fine di contenere gli impatti degli interventi sulla finanza pubblica, il Governo potrà attivare forme di compartecipazione delle imprese assicurative private allo sviluppo dei suddetti schemi assicurativi.</a:t>
            </a:r>
            <a:endParaRPr lang="it-IT" sz="1400" dirty="0"/>
          </a:p>
        </p:txBody>
      </p:sp>
    </p:spTree>
    <p:extLst>
      <p:ext uri="{BB962C8B-B14F-4D97-AF65-F5344CB8AC3E}">
        <p14:creationId xmlns:p14="http://schemas.microsoft.com/office/powerpoint/2010/main" val="251640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5" name="CasellaDiTesto 4">
            <a:extLst>
              <a:ext uri="{FF2B5EF4-FFF2-40B4-BE49-F238E27FC236}">
                <a16:creationId xmlns:a16="http://schemas.microsoft.com/office/drawing/2014/main" id="{FCA841FB-0FB7-AEC8-A020-D75F2DDF4F7D}"/>
              </a:ext>
            </a:extLst>
          </p:cNvPr>
          <p:cNvSpPr txBox="1"/>
          <p:nvPr/>
        </p:nvSpPr>
        <p:spPr>
          <a:xfrm>
            <a:off x="440267" y="609598"/>
            <a:ext cx="11288889" cy="6009274"/>
          </a:xfrm>
          <a:prstGeom prst="rect">
            <a:avLst/>
          </a:prstGeom>
          <a:noFill/>
        </p:spPr>
        <p:txBody>
          <a:bodyPr wrap="square" rtlCol="0">
            <a:spAutoFit/>
          </a:bodyPr>
          <a:lstStyle/>
          <a:p>
            <a:r>
              <a:rPr lang="it-IT" sz="2800" b="1" dirty="0"/>
              <a:t>Spin off</a:t>
            </a:r>
          </a:p>
          <a:p>
            <a:endParaRPr lang="it-IT" dirty="0"/>
          </a:p>
          <a:p>
            <a:endParaRPr lang="it-IT" sz="1600" dirty="0">
              <a:effectLst/>
              <a:latin typeface="Times New Roman" panose="02020603050405020304" pitchFamily="18" charset="0"/>
              <a:ea typeface="Times New Roman" panose="02020603050405020304" pitchFamily="18" charset="0"/>
            </a:endParaRPr>
          </a:p>
          <a:p>
            <a:r>
              <a:rPr lang="it-IT" sz="1600" dirty="0">
                <a:solidFill>
                  <a:schemeClr val="accent1">
                    <a:lumMod val="50000"/>
                  </a:schemeClr>
                </a:solidFill>
                <a:effectLst/>
                <a:latin typeface="Arial" panose="020B0604020202020204" pitchFamily="34" charset="0"/>
                <a:ea typeface="Times New Roman" panose="02020603050405020304" pitchFamily="18" charset="0"/>
              </a:rPr>
              <a:t>Già nel 2010 l'ANAC (allora AVCP) aveva evidenziato perplessità circa il fatto di escludere le società spin-off dalla partecipazione alle procedure di affidamento di contratto (interpretazione dell'art. 34 del </a:t>
            </a:r>
            <a:r>
              <a:rPr lang="it-IT" sz="1600" dirty="0" err="1">
                <a:solidFill>
                  <a:schemeClr val="accent1">
                    <a:lumMod val="50000"/>
                  </a:schemeClr>
                </a:solidFill>
                <a:effectLst/>
                <a:latin typeface="Arial" panose="020B0604020202020204" pitchFamily="34" charset="0"/>
                <a:ea typeface="Times New Roman" panose="02020603050405020304" pitchFamily="18" charset="0"/>
              </a:rPr>
              <a:t>D.Lgs.</a:t>
            </a:r>
            <a:r>
              <a:rPr lang="it-IT" sz="1600" dirty="0">
                <a:solidFill>
                  <a:schemeClr val="accent1">
                    <a:lumMod val="50000"/>
                  </a:schemeClr>
                </a:solidFill>
                <a:effectLst/>
                <a:latin typeface="Arial" panose="020B0604020202020204" pitchFamily="34" charset="0"/>
                <a:ea typeface="Times New Roman" panose="02020603050405020304" pitchFamily="18" charset="0"/>
              </a:rPr>
              <a:t> 163/2006 che non consentiva la partecipazione).</a:t>
            </a:r>
            <a:endParaRPr lang="it-IT" sz="1600" dirty="0">
              <a:solidFill>
                <a:schemeClr val="accent1">
                  <a:lumMod val="50000"/>
                </a:schemeClr>
              </a:solidFill>
              <a:effectLst/>
              <a:latin typeface="Times New Roman" panose="02020603050405020304" pitchFamily="18" charset="0"/>
              <a:ea typeface="Times New Roman" panose="02020603050405020304" pitchFamily="18" charset="0"/>
            </a:endParaRPr>
          </a:p>
          <a:p>
            <a:r>
              <a:rPr lang="it-IT" sz="1600" b="1" dirty="0">
                <a:solidFill>
                  <a:schemeClr val="accent1">
                    <a:lumMod val="50000"/>
                  </a:schemeClr>
                </a:solidFill>
                <a:effectLst/>
                <a:latin typeface="Arial" panose="020B0604020202020204" pitchFamily="34" charset="0"/>
                <a:ea typeface="Times New Roman" panose="02020603050405020304" pitchFamily="18" charset="0"/>
              </a:rPr>
              <a:t>Nel 2016 il codice De Lise (163/06) è stato abrogato ed il nuovo codice (50/206) non sembra contenere una norma simile al richiamato art. 34. </a:t>
            </a:r>
            <a:r>
              <a:rPr lang="it-IT" sz="1600" dirty="0">
                <a:solidFill>
                  <a:schemeClr val="accent1">
                    <a:lumMod val="50000"/>
                  </a:schemeClr>
                </a:solidFill>
                <a:effectLst/>
                <a:latin typeface="Arial" panose="020B0604020202020204" pitchFamily="34" charset="0"/>
                <a:ea typeface="Times New Roman" panose="02020603050405020304" pitchFamily="18" charset="0"/>
              </a:rPr>
              <a:t>Peraltro, il codice 50/2016 ha modificato la definizione di operatore economico - in conformità alle decisioni assunte dalla Corte di Giustizia - secondo cui rientra nella definizione di operatore economico "</a:t>
            </a:r>
            <a:r>
              <a:rPr lang="it-IT" sz="1600" i="1" dirty="0">
                <a:solidFill>
                  <a:schemeClr val="accent1">
                    <a:lumMod val="50000"/>
                  </a:schemeClr>
                </a:solidFill>
                <a:effectLst/>
                <a:latin typeface="Arial" panose="020B0604020202020204" pitchFamily="34" charset="0"/>
                <a:ea typeface="Times New Roman" panose="02020603050405020304" pitchFamily="18" charset="0"/>
              </a:rPr>
              <a:t>una persona fisica o giuridica, un ente pubblico, un raggruppamento di tali persone o enti, compresa qualsiasi associazione temporanea di imprese, un ente senza personalità giuridica, ivi compreso il gruppo europeo di interesse economico (GEIE) costituito ai sensi del decreto legislativo 23 luglio 1991, n. 240, che offre sul mercato la realizzazione di lavori o opere, la fornitura di prodotti o la prestazione di servizi</a:t>
            </a:r>
            <a:r>
              <a:rPr lang="it-IT" sz="1600" dirty="0">
                <a:solidFill>
                  <a:schemeClr val="accent1">
                    <a:lumMod val="50000"/>
                  </a:schemeClr>
                </a:solidFill>
                <a:effectLst/>
                <a:latin typeface="Arial" panose="020B0604020202020204" pitchFamily="34" charset="0"/>
                <a:ea typeface="Times New Roman" panose="02020603050405020304" pitchFamily="18" charset="0"/>
              </a:rPr>
              <a:t>".</a:t>
            </a:r>
            <a:endParaRPr lang="it-IT" sz="1600" dirty="0">
              <a:solidFill>
                <a:schemeClr val="accent1">
                  <a:lumMod val="50000"/>
                </a:schemeClr>
              </a:solidFill>
              <a:effectLst/>
              <a:latin typeface="Times New Roman" panose="02020603050405020304" pitchFamily="18" charset="0"/>
              <a:ea typeface="Times New Roman" panose="02020603050405020304" pitchFamily="18" charset="0"/>
            </a:endParaRPr>
          </a:p>
          <a:p>
            <a:r>
              <a:rPr lang="it-IT" sz="1600" dirty="0">
                <a:solidFill>
                  <a:schemeClr val="accent1">
                    <a:lumMod val="50000"/>
                  </a:schemeClr>
                </a:solidFill>
                <a:effectLst/>
                <a:latin typeface="Arial" panose="020B0604020202020204" pitchFamily="34" charset="0"/>
                <a:ea typeface="Times New Roman" panose="02020603050405020304" pitchFamily="18" charset="0"/>
              </a:rPr>
              <a:t>Il nuovo codice nr. 36/2023 ha definito "operatore economico" (allegato 1 al codice) qualsiasi persona o ente, anche senza scopo di lucro che, a prescindere dalla forma giuridica e dalla natura pubblica o privata, può offrire sul mercato, in forza del diritto nazionale, prestazioni di lavori, servizi o forniture corrispondenti a quelli oggetto della procedura di evidenza pubblica.</a:t>
            </a:r>
            <a:endParaRPr lang="it-IT" sz="1600" dirty="0">
              <a:solidFill>
                <a:schemeClr val="accent1">
                  <a:lumMod val="50000"/>
                </a:schemeClr>
              </a:solidFill>
              <a:effectLst/>
              <a:latin typeface="Times New Roman" panose="02020603050405020304" pitchFamily="18" charset="0"/>
              <a:ea typeface="Times New Roman" panose="02020603050405020304" pitchFamily="18" charset="0"/>
            </a:endParaRPr>
          </a:p>
          <a:p>
            <a:r>
              <a:rPr lang="it-IT" sz="1600" dirty="0">
                <a:solidFill>
                  <a:schemeClr val="accent1">
                    <a:lumMod val="50000"/>
                  </a:schemeClr>
                </a:solidFill>
                <a:effectLst/>
                <a:latin typeface="Arial" panose="020B0604020202020204" pitchFamily="34" charset="0"/>
                <a:ea typeface="Times New Roman" panose="02020603050405020304" pitchFamily="18" charset="0"/>
              </a:rPr>
              <a:t>Allo stato, dunque, appare consolidata l'attribuzione anche alle società spin off della possibilità di partecipare alle gare, e dunque di rendersi aggiudicataria delle stesse (anche alla luce della sentenza TAR della Lombardia nr. 2330/21).</a:t>
            </a:r>
          </a:p>
          <a:p>
            <a:endParaRPr lang="it-IT" sz="16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07000"/>
              </a:lnSpc>
              <a:spcAft>
                <a:spcPts val="800"/>
              </a:spcAft>
            </a:pPr>
            <a:r>
              <a:rPr lang="it-IT" sz="1600" kern="100" dirty="0">
                <a:solidFill>
                  <a:srgbClr val="FF0000"/>
                </a:solidFill>
                <a:latin typeface="Arial" panose="020B0604020202020204" pitchFamily="34" charset="0"/>
                <a:ea typeface="Calibri" panose="020F0502020204030204" pitchFamily="34" charset="0"/>
                <a:cs typeface="Times New Roman" panose="02020603050405020304" pitchFamily="18" charset="0"/>
              </a:rPr>
              <a:t>L</a:t>
            </a:r>
            <a:r>
              <a:rPr lang="it-IT" sz="1600"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problematica che lo spin off possa assumere incarichi professionali da privati (già affrontata con il Decreto 163/06 per i contratti pubblici) non ci sono più dubbi: sicuramente una società spin-off - visto che "sta sul mercato" - </a:t>
            </a:r>
            <a:r>
              <a:rPr lang="it-IT" sz="16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può assumere incarichi da privati</a:t>
            </a:r>
            <a:r>
              <a:rPr lang="it-IT" sz="1600"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lang="it-IT"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63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3062BB3F-6199-E586-CC77-C2052578E6CB}"/>
              </a:ext>
            </a:extLst>
          </p:cNvPr>
          <p:cNvSpPr txBox="1"/>
          <p:nvPr/>
        </p:nvSpPr>
        <p:spPr>
          <a:xfrm>
            <a:off x="128850" y="144828"/>
            <a:ext cx="11877855" cy="6740307"/>
          </a:xfrm>
          <a:prstGeom prst="rect">
            <a:avLst/>
          </a:prstGeom>
          <a:noFill/>
        </p:spPr>
        <p:txBody>
          <a:bodyPr wrap="square" rtlCol="0">
            <a:spAutoFit/>
          </a:bodyPr>
          <a:lstStyle/>
          <a:p>
            <a:r>
              <a:rPr lang="it-IT" sz="2400" b="1" dirty="0"/>
              <a:t>Incarichi a professionisti in quiescenza</a:t>
            </a:r>
          </a:p>
          <a:p>
            <a:pPr algn="l" rtl="0"/>
            <a:endParaRPr lang="it-IT" sz="1800" b="1" i="0" dirty="0">
              <a:solidFill>
                <a:srgbClr val="393939"/>
              </a:solidFill>
              <a:effectLst/>
              <a:latin typeface="Arial" panose="020B0604020202020204" pitchFamily="34" charset="0"/>
            </a:endParaRPr>
          </a:p>
          <a:p>
            <a:pPr algn="l" rtl="0"/>
            <a:endParaRPr lang="it-IT" sz="1800" b="1" i="0" dirty="0">
              <a:solidFill>
                <a:srgbClr val="393939"/>
              </a:solidFill>
              <a:effectLst/>
              <a:latin typeface="Arial" panose="020B0604020202020204" pitchFamily="34" charset="0"/>
            </a:endParaRPr>
          </a:p>
          <a:p>
            <a:pPr algn="l" rtl="0"/>
            <a:r>
              <a:rPr lang="it-IT" sz="1200" b="1" i="0" dirty="0">
                <a:solidFill>
                  <a:srgbClr val="393939"/>
                </a:solidFill>
                <a:effectLst/>
                <a:latin typeface="Arial" panose="020B0604020202020204" pitchFamily="34" charset="0"/>
              </a:rPr>
              <a:t>L’articolo 5, comma 9, del decreto legge 6 luglio 2012, n. 95 vieta</a:t>
            </a:r>
            <a:r>
              <a:rPr lang="it-IT" sz="1200" b="0" i="0" dirty="0">
                <a:solidFill>
                  <a:srgbClr val="393939"/>
                </a:solidFill>
                <a:effectLst/>
                <a:latin typeface="Arial" panose="020B0604020202020204" pitchFamily="34" charset="0"/>
              </a:rPr>
              <a:t> alle pubbliche amministrazioni, alle autorità indipendenti e agli organi costituzionali </a:t>
            </a:r>
            <a:r>
              <a:rPr lang="it-IT" sz="1200" b="1" i="0" dirty="0">
                <a:solidFill>
                  <a:srgbClr val="393939"/>
                </a:solidFill>
                <a:effectLst/>
                <a:latin typeface="Arial" panose="020B0604020202020204" pitchFamily="34" charset="0"/>
              </a:rPr>
              <a:t>di attribuire a soggetti già lavoratori privati o pubblici collocati in quiescenza</a:t>
            </a:r>
            <a:r>
              <a:rPr lang="it-IT" sz="1200" b="0" i="0" dirty="0">
                <a:solidFill>
                  <a:srgbClr val="393939"/>
                </a:solidFill>
                <a:effectLst/>
                <a:latin typeface="Arial" panose="020B0604020202020204" pitchFamily="34" charset="0"/>
              </a:rPr>
              <a:t> </a:t>
            </a:r>
            <a:r>
              <a:rPr lang="it-IT" sz="1200" b="1" i="0" dirty="0">
                <a:solidFill>
                  <a:srgbClr val="393939"/>
                </a:solidFill>
                <a:effectLst/>
                <a:latin typeface="Arial" panose="020B0604020202020204" pitchFamily="34" charset="0"/>
              </a:rPr>
              <a:t>incarichi di</a:t>
            </a:r>
            <a:r>
              <a:rPr lang="it-IT" sz="1200" b="0" i="0" dirty="0">
                <a:solidFill>
                  <a:srgbClr val="393939"/>
                </a:solidFill>
                <a:effectLst/>
                <a:latin typeface="Arial" panose="020B0604020202020204" pitchFamily="34" charset="0"/>
              </a:rPr>
              <a:t> studio e di </a:t>
            </a:r>
            <a:r>
              <a:rPr lang="it-IT" sz="1200" b="1" i="0" dirty="0">
                <a:solidFill>
                  <a:srgbClr val="393939"/>
                </a:solidFill>
                <a:effectLst/>
                <a:latin typeface="Arial" panose="020B0604020202020204" pitchFamily="34" charset="0"/>
              </a:rPr>
              <a:t>consulenza</a:t>
            </a:r>
            <a:r>
              <a:rPr lang="it-IT" sz="1200" b="0" i="0" dirty="0">
                <a:solidFill>
                  <a:srgbClr val="393939"/>
                </a:solidFill>
                <a:effectLst/>
                <a:latin typeface="Arial" panose="020B0604020202020204" pitchFamily="34" charset="0"/>
              </a:rPr>
              <a:t>, nonché incarichi </a:t>
            </a:r>
            <a:r>
              <a:rPr lang="it-IT" sz="1200" b="1" i="0" dirty="0">
                <a:solidFill>
                  <a:srgbClr val="393939"/>
                </a:solidFill>
                <a:effectLst/>
                <a:latin typeface="Arial" panose="020B0604020202020204" pitchFamily="34" charset="0"/>
              </a:rPr>
              <a:t>dirigenziali o direttivi</a:t>
            </a:r>
            <a:r>
              <a:rPr lang="it-IT" sz="1200" b="0" i="0" dirty="0">
                <a:solidFill>
                  <a:srgbClr val="393939"/>
                </a:solidFill>
                <a:effectLst/>
                <a:latin typeface="Arial" panose="020B0604020202020204" pitchFamily="34" charset="0"/>
              </a:rPr>
              <a:t> o cariche in organi di governo </a:t>
            </a:r>
            <a:r>
              <a:rPr lang="it-IT" sz="1200" b="1" i="0" dirty="0">
                <a:solidFill>
                  <a:srgbClr val="393939"/>
                </a:solidFill>
                <a:effectLst/>
                <a:latin typeface="Arial" panose="020B0604020202020204" pitchFamily="34" charset="0"/>
              </a:rPr>
              <a:t>delle</a:t>
            </a:r>
            <a:r>
              <a:rPr lang="it-IT" sz="1200" b="0" i="0" dirty="0">
                <a:solidFill>
                  <a:srgbClr val="393939"/>
                </a:solidFill>
                <a:effectLst/>
                <a:latin typeface="Arial" panose="020B0604020202020204" pitchFamily="34" charset="0"/>
              </a:rPr>
              <a:t> stesse </a:t>
            </a:r>
            <a:r>
              <a:rPr lang="it-IT" sz="1200" b="1" i="0" dirty="0">
                <a:solidFill>
                  <a:srgbClr val="393939"/>
                </a:solidFill>
                <a:effectLst/>
                <a:latin typeface="Arial" panose="020B0604020202020204" pitchFamily="34" charset="0"/>
              </a:rPr>
              <a:t>pubbliche amministrazioni e degli enti e società da esse controllati</a:t>
            </a:r>
            <a:r>
              <a:rPr lang="it-IT" sz="1200" b="0" i="0" dirty="0">
                <a:solidFill>
                  <a:srgbClr val="393939"/>
                </a:solidFill>
                <a:effectLst/>
                <a:latin typeface="Arial" panose="020B0604020202020204" pitchFamily="34" charset="0"/>
              </a:rPr>
              <a:t>, ad eccezione dei componenti delle giunte degli enti territoriali e dei componenti o titolari degli organi elettivi degli enti di cui all'</a:t>
            </a:r>
            <a:r>
              <a:rPr lang="it-IT" sz="1200" b="0" i="0" dirty="0">
                <a:solidFill>
                  <a:srgbClr val="393939"/>
                </a:solidFill>
                <a:effectLst/>
                <a:latin typeface="Arial" panose="020B0604020202020204" pitchFamily="34" charset="0"/>
                <a:hlinkClick r:id="rId4"/>
              </a:rPr>
              <a:t>articolo 2, comma 2-bis, del decreto legge 31 agosto 2013, n. 101</a:t>
            </a:r>
            <a:r>
              <a:rPr lang="it-IT" sz="1200" b="0" i="0" dirty="0">
                <a:solidFill>
                  <a:srgbClr val="393939"/>
                </a:solidFill>
                <a:effectLst/>
                <a:latin typeface="Arial" panose="020B0604020202020204" pitchFamily="34" charset="0"/>
              </a:rPr>
              <a:t>; gli incarichi, le cariche e le collaborazioni menzionate sono consentiti a titolo gratuito e, per i soli incarichi dirigenziali e direttivi, la durata non può essere superiore a un anno, non prorogabile né rinnovabile, presso ciascuna amministrazione.</a:t>
            </a:r>
            <a:endParaRPr lang="it-IT" sz="1200" b="0" i="0" dirty="0">
              <a:solidFill>
                <a:srgbClr val="500050"/>
              </a:solidFill>
              <a:effectLst/>
              <a:latin typeface="Arial" panose="020B0604020202020204" pitchFamily="34" charset="0"/>
            </a:endParaRPr>
          </a:p>
          <a:p>
            <a:pPr algn="l" rtl="0"/>
            <a:r>
              <a:rPr lang="it-IT" sz="1200" b="0" i="0" dirty="0">
                <a:solidFill>
                  <a:srgbClr val="393939"/>
                </a:solidFill>
                <a:effectLst/>
                <a:latin typeface="Arial" panose="020B0604020202020204" pitchFamily="34" charset="0"/>
              </a:rPr>
              <a:t>Ai sensi dell’articolo 33, comma 3, del decreto legge 4 luglio 2006, n. 223, i limiti si applicano anche ai fini dell'attribuzione degli incarichi dirigenziali di cui all'articolo 19, comma 6, del decreto legislativo 30 marzo 2001, n. 165.</a:t>
            </a:r>
            <a:endParaRPr lang="it-IT" sz="1200" b="0" i="0" dirty="0">
              <a:solidFill>
                <a:srgbClr val="500050"/>
              </a:solidFill>
              <a:effectLst/>
              <a:latin typeface="Arial" panose="020B0604020202020204" pitchFamily="34" charset="0"/>
            </a:endParaRPr>
          </a:p>
          <a:p>
            <a:pPr algn="l" rtl="0"/>
            <a:r>
              <a:rPr lang="it-IT" sz="1200" b="0" i="0" dirty="0">
                <a:solidFill>
                  <a:srgbClr val="393939"/>
                </a:solidFill>
                <a:effectLst/>
                <a:latin typeface="Arial" panose="020B0604020202020204" pitchFamily="34" charset="0"/>
              </a:rPr>
              <a:t>L’art. 11, comma 1, prevede, tra l’altro, che per i componenti degli organi amministrativi e di controllo di società a controllo pubblico resta fermo quanto disposto dall’articolo 5 comma 9, del decreto-legge 6 luglio 2012, n. 95.</a:t>
            </a:r>
            <a:endParaRPr lang="it-IT" sz="1200" b="0" i="0" dirty="0">
              <a:solidFill>
                <a:srgbClr val="500050"/>
              </a:solidFill>
              <a:effectLst/>
              <a:latin typeface="Arial" panose="020B0604020202020204" pitchFamily="34" charset="0"/>
            </a:endParaRPr>
          </a:p>
          <a:p>
            <a:pPr algn="l" rtl="0"/>
            <a:r>
              <a:rPr lang="it-IT" sz="1200" b="0" i="0" dirty="0">
                <a:solidFill>
                  <a:srgbClr val="393939"/>
                </a:solidFill>
                <a:effectLst/>
                <a:latin typeface="Arial" panose="020B0604020202020204" pitchFamily="34" charset="0"/>
              </a:rPr>
              <a:t>Dopo alcune incertezze createsi nel corso degli anni, il Dipartimento della funzione pubblica, riprendendo le circolari del Ministro per la semplificazione e la pubblica amministrazione, ha più volte ribadito che </a:t>
            </a:r>
            <a:r>
              <a:rPr lang="it-IT" sz="1200" b="1" i="0" dirty="0">
                <a:solidFill>
                  <a:srgbClr val="393939"/>
                </a:solidFill>
                <a:effectLst/>
                <a:latin typeface="Arial" panose="020B0604020202020204" pitchFamily="34" charset="0"/>
              </a:rPr>
              <a:t>l'uso del termine «</a:t>
            </a:r>
            <a:r>
              <a:rPr lang="it-IT" sz="1200" b="1" i="1" dirty="0">
                <a:solidFill>
                  <a:srgbClr val="393939"/>
                </a:solidFill>
                <a:effectLst/>
                <a:latin typeface="Arial" panose="020B0604020202020204" pitchFamily="34" charset="0"/>
              </a:rPr>
              <a:t>lavoratori</a:t>
            </a:r>
            <a:r>
              <a:rPr lang="it-IT" sz="1200" b="1" i="0" dirty="0">
                <a:solidFill>
                  <a:srgbClr val="393939"/>
                </a:solidFill>
                <a:effectLst/>
                <a:latin typeface="Arial" panose="020B0604020202020204" pitchFamily="34" charset="0"/>
              </a:rPr>
              <a:t>»</a:t>
            </a:r>
            <a:r>
              <a:rPr lang="it-IT" sz="1200" b="0" i="0" dirty="0">
                <a:solidFill>
                  <a:srgbClr val="393939"/>
                </a:solidFill>
                <a:effectLst/>
                <a:latin typeface="Arial" panose="020B0604020202020204" pitchFamily="34" charset="0"/>
              </a:rPr>
              <a:t> nella disposizione dell’articolo 5, comma 9, del decreto legge 6 luglio 2012, n. 95 </a:t>
            </a:r>
            <a:r>
              <a:rPr lang="it-IT" sz="1200" b="1" i="0" dirty="0">
                <a:solidFill>
                  <a:srgbClr val="393939"/>
                </a:solidFill>
                <a:effectLst/>
                <a:latin typeface="Arial" panose="020B0604020202020204" pitchFamily="34" charset="0"/>
              </a:rPr>
              <a:t>va interpretato al fine di comprendere tutti i lavoratori, sia dipendenti che autonomi, a prescindere dall’attività lavorativa svolta prima di essere collocati in quiescenza</a:t>
            </a:r>
            <a:r>
              <a:rPr lang="it-IT" sz="1200" b="0" i="0" dirty="0">
                <a:solidFill>
                  <a:srgbClr val="393939"/>
                </a:solidFill>
                <a:effectLst/>
                <a:latin typeface="Arial" panose="020B0604020202020204" pitchFamily="34" charset="0"/>
              </a:rPr>
              <a:t>, in coerenza, peraltro, con la ratio della disposizione di conseguire risparmi di spesa.</a:t>
            </a:r>
            <a:endParaRPr lang="it-IT" sz="1200" b="0" i="0" dirty="0">
              <a:solidFill>
                <a:srgbClr val="500050"/>
              </a:solidFill>
              <a:effectLst/>
              <a:latin typeface="Arial" panose="020B0604020202020204" pitchFamily="34" charset="0"/>
            </a:endParaRPr>
          </a:p>
          <a:p>
            <a:pPr algn="l" rtl="0"/>
            <a:r>
              <a:rPr lang="it-IT" sz="1200" b="0" i="0" dirty="0">
                <a:solidFill>
                  <a:srgbClr val="393939"/>
                </a:solidFill>
                <a:effectLst/>
                <a:latin typeface="Arial" panose="020B0604020202020204" pitchFamily="34" charset="0"/>
              </a:rPr>
              <a:t>Ciò in virtù della giurisprudenza contabile, che è ben sintetizzata nella sentenza della Corte dei conti Lombardia Sez. contr. n. 425/2019, che richiama la deliberazione della stessa sezione n. 405/2019, la deliberazione della Corte dei conti Piemonte Sez. contr. n. 66/2018, la deliberazione della Corte dei conti Liguria Sez. contr. n. 27/2016; la deliberazione della Corte dei conti Basilicata n. 38/2018.</a:t>
            </a:r>
            <a:endParaRPr lang="it-IT" sz="1200" b="0" i="0" dirty="0">
              <a:solidFill>
                <a:srgbClr val="500050"/>
              </a:solidFill>
              <a:effectLst/>
              <a:latin typeface="Arial" panose="020B0604020202020204" pitchFamily="34" charset="0"/>
            </a:endParaRPr>
          </a:p>
          <a:p>
            <a:pPr algn="l" rtl="0"/>
            <a:r>
              <a:rPr lang="it-IT" sz="1200" b="0" i="0" dirty="0">
                <a:solidFill>
                  <a:srgbClr val="393939"/>
                </a:solidFill>
                <a:effectLst/>
                <a:latin typeface="Arial" panose="020B0604020202020204" pitchFamily="34" charset="0"/>
              </a:rPr>
              <a:t>Non appare, pertanto, possibile, allo stato attuale, discostarsi dall’orientamento generale, ribadito anche da altri Consigli Nazionali degli Ordini, secondo cui il divieto derivante dalle previsioni di cui al combinato disposto dell’art. 33, comma 3, del </a:t>
            </a:r>
            <a:r>
              <a:rPr lang="it-IT" sz="1200" b="0" i="0" dirty="0" err="1">
                <a:solidFill>
                  <a:srgbClr val="393939"/>
                </a:solidFill>
                <a:effectLst/>
                <a:latin typeface="Arial" panose="020B0604020202020204" pitchFamily="34" charset="0"/>
              </a:rPr>
              <a:t>d.l.</a:t>
            </a:r>
            <a:r>
              <a:rPr lang="it-IT" sz="1200" b="0" i="0" dirty="0">
                <a:solidFill>
                  <a:srgbClr val="393939"/>
                </a:solidFill>
                <a:effectLst/>
                <a:latin typeface="Arial" panose="020B0604020202020204" pitchFamily="34" charset="0"/>
              </a:rPr>
              <a:t> n. 223 del 2006 e dell’art. 5, comma 9, del </a:t>
            </a:r>
            <a:r>
              <a:rPr lang="it-IT" sz="1200" b="0" i="0" dirty="0" err="1">
                <a:solidFill>
                  <a:srgbClr val="393939"/>
                </a:solidFill>
                <a:effectLst/>
                <a:latin typeface="Arial" panose="020B0604020202020204" pitchFamily="34" charset="0"/>
              </a:rPr>
              <a:t>d.l.</a:t>
            </a:r>
            <a:r>
              <a:rPr lang="it-IT" sz="1200" b="0" i="0" dirty="0">
                <a:solidFill>
                  <a:srgbClr val="393939"/>
                </a:solidFill>
                <a:effectLst/>
                <a:latin typeface="Arial" panose="020B0604020202020204" pitchFamily="34" charset="0"/>
              </a:rPr>
              <a:t> n. 95 del 2012 si applica anche ai professionisti (lavoratori autonomi) collocati in quiescenza (la qualificazione di tale condizione giuridica, ai fini dell’operatività della normativa, si evince dalle deliberazioni della Corte dei conti Lombardia Sez. contr. n. 148/2017, n. 180/2018 e n. 28/2019).</a:t>
            </a:r>
            <a:endParaRPr lang="it-IT" sz="1200" b="0" i="0" dirty="0">
              <a:solidFill>
                <a:srgbClr val="500050"/>
              </a:solidFill>
              <a:effectLst/>
              <a:latin typeface="Arial" panose="020B0604020202020204" pitchFamily="34" charset="0"/>
            </a:endParaRPr>
          </a:p>
          <a:p>
            <a:pPr algn="l" rtl="0"/>
            <a:r>
              <a:rPr lang="it-IT" sz="1200" b="0" i="0" dirty="0">
                <a:solidFill>
                  <a:srgbClr val="393939"/>
                </a:solidFill>
                <a:effectLst/>
                <a:latin typeface="Arial" panose="020B0604020202020204" pitchFamily="34" charset="0"/>
              </a:rPr>
              <a:t>Va sottolineato che l’articolo 10, comma 1, del decreto legge 30 aprile 2022, n. 36, a seguito della conversione con la legge 29 giugno 2022, n. 79, prevede che, </a:t>
            </a:r>
            <a:r>
              <a:rPr lang="it-IT" sz="1200" b="1" i="0" dirty="0">
                <a:solidFill>
                  <a:srgbClr val="393939"/>
                </a:solidFill>
                <a:effectLst/>
                <a:latin typeface="Arial" panose="020B0604020202020204" pitchFamily="34" charset="0"/>
              </a:rPr>
              <a:t>fino al 31 dicembre 2026, le amministrazioni titolari di interventi previsti nel Piano nazionale di ripresa e resilienza, ivi incluse le regioni e gli enti locali, in deroga al divieto di attribuire incarichi retribuiti a lavoratori collocati in quiescenza ai sensi dell'articolo 5, comma 9, del decreto-legge 6 luglio 2012, n. 95, possono conferire ai soggetti collocati in quiescenza incarichi ai sensi dell'articolo 7, comma 6, del decreto legislativo 30 marzo 2001, n. 165</a:t>
            </a:r>
            <a:r>
              <a:rPr lang="it-IT" sz="1200" b="0" i="0" dirty="0">
                <a:solidFill>
                  <a:srgbClr val="393939"/>
                </a:solidFill>
                <a:effectLst/>
                <a:latin typeface="Arial" panose="020B0604020202020204" pitchFamily="34" charset="0"/>
              </a:rPr>
              <a:t>; tale </a:t>
            </a:r>
            <a:r>
              <a:rPr lang="it-IT" sz="1200" b="1" i="0" dirty="0">
                <a:solidFill>
                  <a:srgbClr val="393939"/>
                </a:solidFill>
                <a:effectLst/>
                <a:latin typeface="Arial" panose="020B0604020202020204" pitchFamily="34" charset="0"/>
              </a:rPr>
              <a:t>facoltà</a:t>
            </a:r>
            <a:r>
              <a:rPr lang="it-IT" sz="1200" b="0" i="0" dirty="0">
                <a:solidFill>
                  <a:srgbClr val="393939"/>
                </a:solidFill>
                <a:effectLst/>
                <a:latin typeface="Arial" panose="020B0604020202020204" pitchFamily="34" charset="0"/>
              </a:rPr>
              <a:t> è </a:t>
            </a:r>
            <a:r>
              <a:rPr lang="it-IT" sz="1200" b="1" i="0" dirty="0">
                <a:solidFill>
                  <a:srgbClr val="393939"/>
                </a:solidFill>
                <a:effectLst/>
                <a:latin typeface="Arial" panose="020B0604020202020204" pitchFamily="34" charset="0"/>
              </a:rPr>
              <a:t>consentita anche per gli interventi previsti nel Piano nazionale per gli investimenti complementari, nei programmi di utilizzo dei Fondi per lo sviluppo e la coesione e negli altri piani di investimento finanziati con fondi nazionali o regionali</a:t>
            </a:r>
            <a:r>
              <a:rPr lang="it-IT" sz="1200" b="0" i="0" dirty="0">
                <a:solidFill>
                  <a:srgbClr val="393939"/>
                </a:solidFill>
                <a:effectLst/>
                <a:latin typeface="Arial" panose="020B0604020202020204" pitchFamily="34" charset="0"/>
              </a:rPr>
              <a:t>.</a:t>
            </a:r>
            <a:endParaRPr lang="it-IT" sz="1200" b="0" i="0" dirty="0">
              <a:solidFill>
                <a:srgbClr val="500050"/>
              </a:solidFill>
              <a:effectLst/>
              <a:latin typeface="Arial" panose="020B0604020202020204" pitchFamily="34" charset="0"/>
            </a:endParaRPr>
          </a:p>
          <a:p>
            <a:pPr algn="l" rtl="0"/>
            <a:r>
              <a:rPr lang="it-IT" sz="1200" b="0" i="0" dirty="0">
                <a:solidFill>
                  <a:srgbClr val="393939"/>
                </a:solidFill>
                <a:effectLst/>
                <a:latin typeface="Arial" panose="020B0604020202020204" pitchFamily="34" charset="0"/>
              </a:rPr>
              <a:t>Secondo il comma 2 della citata disposizione normativa, </a:t>
            </a:r>
            <a:r>
              <a:rPr lang="it-IT" sz="1200" b="1" i="0" dirty="0">
                <a:solidFill>
                  <a:srgbClr val="393939"/>
                </a:solidFill>
                <a:effectLst/>
                <a:latin typeface="Arial" panose="020B0604020202020204" pitchFamily="34" charset="0"/>
              </a:rPr>
              <a:t>allo stesso personale possono essere conferiti gli incarichi di cui all'articolo 31, comma 8, del codice dei contratti pubblici, di cui al decreto legislativo 18 aprile 2016, n. 50, nonché, in presenza di particolari esigenze alle quali non è possibile far fronte con personale in servizio e per il tempo strettamente necessario all'espletamento delle procedure di reclutamento del personale dipendente, l'incarico di responsabile unico del procedimento di cui al comma 1 del medesimo articolo 31</a:t>
            </a:r>
            <a:r>
              <a:rPr lang="it-IT" sz="1200" b="0" i="0" dirty="0">
                <a:solidFill>
                  <a:srgbClr val="393939"/>
                </a:solidFill>
                <a:effectLst/>
                <a:latin typeface="Arial" panose="020B0604020202020204" pitchFamily="34" charset="0"/>
              </a:rPr>
              <a:t>.</a:t>
            </a:r>
            <a:endParaRPr lang="it-IT" sz="1200" b="0" i="0" dirty="0">
              <a:solidFill>
                <a:srgbClr val="500050"/>
              </a:solidFill>
              <a:effectLst/>
              <a:latin typeface="Arial" panose="020B0604020202020204" pitchFamily="34" charset="0"/>
            </a:endParaRPr>
          </a:p>
        </p:txBody>
      </p:sp>
    </p:spTree>
    <p:extLst>
      <p:ext uri="{BB962C8B-B14F-4D97-AF65-F5344CB8AC3E}">
        <p14:creationId xmlns:p14="http://schemas.microsoft.com/office/powerpoint/2010/main" val="262245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5B0DC5D2-985B-815F-C72B-1CF6B54ECACC}"/>
              </a:ext>
            </a:extLst>
          </p:cNvPr>
          <p:cNvSpPr txBox="1"/>
          <p:nvPr/>
        </p:nvSpPr>
        <p:spPr>
          <a:xfrm>
            <a:off x="128850" y="248069"/>
            <a:ext cx="6773793" cy="769441"/>
          </a:xfrm>
          <a:prstGeom prst="rect">
            <a:avLst/>
          </a:prstGeom>
          <a:noFill/>
        </p:spPr>
        <p:txBody>
          <a:bodyPr wrap="square" rtlCol="0">
            <a:spAutoFit/>
          </a:bodyPr>
          <a:lstStyle/>
          <a:p>
            <a:r>
              <a:rPr lang="it-IT" sz="2400" b="1" dirty="0"/>
              <a:t>Comunicazione</a:t>
            </a:r>
          </a:p>
          <a:p>
            <a:r>
              <a:rPr lang="it-IT" sz="2000" dirty="0"/>
              <a:t>Dott. Federico Formica</a:t>
            </a:r>
          </a:p>
        </p:txBody>
      </p:sp>
      <p:sp>
        <p:nvSpPr>
          <p:cNvPr id="6" name="CasellaDiTesto 5">
            <a:extLst>
              <a:ext uri="{FF2B5EF4-FFF2-40B4-BE49-F238E27FC236}">
                <a16:creationId xmlns:a16="http://schemas.microsoft.com/office/drawing/2014/main" id="{AF31CDAB-C5B9-B37A-B8A4-39F89A736C45}"/>
              </a:ext>
            </a:extLst>
          </p:cNvPr>
          <p:cNvSpPr txBox="1"/>
          <p:nvPr/>
        </p:nvSpPr>
        <p:spPr>
          <a:xfrm>
            <a:off x="124177" y="1937171"/>
            <a:ext cx="6254045" cy="1070871"/>
          </a:xfrm>
          <a:prstGeom prst="rect">
            <a:avLst/>
          </a:prstGeom>
          <a:noFill/>
        </p:spPr>
        <p:txBody>
          <a:bodyPr wrap="square">
            <a:spAutoFit/>
          </a:bodyPr>
          <a:lstStyle/>
          <a:p>
            <a:pPr>
              <a:lnSpc>
                <a:spcPct val="107000"/>
              </a:lnSpc>
              <a:spcAft>
                <a:spcPts val="800"/>
              </a:spcAf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Esondazione del Seveso a Milano, geologi Marche: “Strumenti di prevenzione siano obbligatori per pianificare il territorio”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31 ottobre 2023</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5EBAE59B-9E28-2FC2-498B-3E5A037820A9}"/>
              </a:ext>
            </a:extLst>
          </p:cNvPr>
          <p:cNvPicPr>
            <a:picLocks noChangeAspect="1"/>
          </p:cNvPicPr>
          <p:nvPr/>
        </p:nvPicPr>
        <p:blipFill rotWithShape="1">
          <a:blip r:embed="rId4"/>
          <a:srcRect l="15000" t="16074" r="37037" b="24280"/>
          <a:stretch/>
        </p:blipFill>
        <p:spPr>
          <a:xfrm>
            <a:off x="124177" y="4181654"/>
            <a:ext cx="3559720" cy="2490080"/>
          </a:xfrm>
          <a:prstGeom prst="rect">
            <a:avLst/>
          </a:prstGeom>
        </p:spPr>
      </p:pic>
      <p:pic>
        <p:nvPicPr>
          <p:cNvPr id="8" name="Immagine 7">
            <a:extLst>
              <a:ext uri="{FF2B5EF4-FFF2-40B4-BE49-F238E27FC236}">
                <a16:creationId xmlns:a16="http://schemas.microsoft.com/office/drawing/2014/main" id="{7189C422-867C-A883-5E20-E1DE1AB17C0F}"/>
              </a:ext>
            </a:extLst>
          </p:cNvPr>
          <p:cNvPicPr>
            <a:picLocks noChangeAspect="1"/>
          </p:cNvPicPr>
          <p:nvPr/>
        </p:nvPicPr>
        <p:blipFill rotWithShape="1">
          <a:blip r:embed="rId5"/>
          <a:srcRect l="31111" t="26502" r="33611" b="61152"/>
          <a:stretch/>
        </p:blipFill>
        <p:spPr>
          <a:xfrm>
            <a:off x="3809784" y="5046133"/>
            <a:ext cx="8258040" cy="1625601"/>
          </a:xfrm>
          <a:prstGeom prst="rect">
            <a:avLst/>
          </a:prstGeom>
        </p:spPr>
      </p:pic>
      <p:pic>
        <p:nvPicPr>
          <p:cNvPr id="9" name="Immagine 8">
            <a:extLst>
              <a:ext uri="{FF2B5EF4-FFF2-40B4-BE49-F238E27FC236}">
                <a16:creationId xmlns:a16="http://schemas.microsoft.com/office/drawing/2014/main" id="{BEDF9A43-57C2-500C-20DC-7D4B0C4835DD}"/>
              </a:ext>
            </a:extLst>
          </p:cNvPr>
          <p:cNvPicPr>
            <a:picLocks noChangeAspect="1"/>
          </p:cNvPicPr>
          <p:nvPr/>
        </p:nvPicPr>
        <p:blipFill rotWithShape="1">
          <a:blip r:embed="rId6"/>
          <a:srcRect l="23056" t="18045" r="26019" b="63085"/>
          <a:stretch/>
        </p:blipFill>
        <p:spPr>
          <a:xfrm>
            <a:off x="8145435" y="4156271"/>
            <a:ext cx="3920680" cy="817182"/>
          </a:xfrm>
          <a:prstGeom prst="rect">
            <a:avLst/>
          </a:prstGeom>
        </p:spPr>
      </p:pic>
      <p:sp>
        <p:nvSpPr>
          <p:cNvPr id="10" name="Rectangle 2">
            <a:extLst>
              <a:ext uri="{FF2B5EF4-FFF2-40B4-BE49-F238E27FC236}">
                <a16:creationId xmlns:a16="http://schemas.microsoft.com/office/drawing/2014/main" id="{98B285BB-EF9E-EF07-D0EE-6EF698E3A31B}"/>
              </a:ext>
            </a:extLst>
          </p:cNvPr>
          <p:cNvSpPr>
            <a:spLocks noChangeArrowheads="1"/>
          </p:cNvSpPr>
          <p:nvPr/>
        </p:nvSpPr>
        <p:spPr bwMode="auto">
          <a:xfrm>
            <a:off x="233308" y="18514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3" name="Immagine 12">
            <a:extLst>
              <a:ext uri="{FF2B5EF4-FFF2-40B4-BE49-F238E27FC236}">
                <a16:creationId xmlns:a16="http://schemas.microsoft.com/office/drawing/2014/main" id="{91569D48-7116-CCBB-2BB3-AA7A2F82B593}"/>
              </a:ext>
            </a:extLst>
          </p:cNvPr>
          <p:cNvPicPr>
            <a:picLocks noChangeAspect="1"/>
          </p:cNvPicPr>
          <p:nvPr/>
        </p:nvPicPr>
        <p:blipFill rotWithShape="1">
          <a:blip r:embed="rId7"/>
          <a:srcRect l="47564" t="30549" r="17879" b="51898"/>
          <a:stretch/>
        </p:blipFill>
        <p:spPr>
          <a:xfrm>
            <a:off x="3808073" y="3730967"/>
            <a:ext cx="4213185" cy="1203767"/>
          </a:xfrm>
          <a:prstGeom prst="rect">
            <a:avLst/>
          </a:prstGeom>
        </p:spPr>
      </p:pic>
      <p:pic>
        <p:nvPicPr>
          <p:cNvPr id="15" name="Immagine 14" descr="Immagine che contiene testo, giornale, Notizie, Carta da giornale&#10;&#10;Descrizione generata automaticamente">
            <a:extLst>
              <a:ext uri="{FF2B5EF4-FFF2-40B4-BE49-F238E27FC236}">
                <a16:creationId xmlns:a16="http://schemas.microsoft.com/office/drawing/2014/main" id="{7A64B216-0770-9BFA-D01B-766688C047E6}"/>
              </a:ext>
            </a:extLst>
          </p:cNvPr>
          <p:cNvPicPr>
            <a:picLocks noChangeAspect="1"/>
          </p:cNvPicPr>
          <p:nvPr/>
        </p:nvPicPr>
        <p:blipFill rotWithShape="1">
          <a:blip r:embed="rId8">
            <a:extLst>
              <a:ext uri="{28A0092B-C50C-407E-A947-70E740481C1C}">
                <a14:useLocalDpi xmlns:a14="http://schemas.microsoft.com/office/drawing/2010/main" val="0"/>
              </a:ext>
            </a:extLst>
          </a:blip>
          <a:srcRect t="1070" b="80671"/>
          <a:stretch/>
        </p:blipFill>
        <p:spPr>
          <a:xfrm>
            <a:off x="7063804" y="1960757"/>
            <a:ext cx="4894888" cy="1096900"/>
          </a:xfrm>
          <a:prstGeom prst="rect">
            <a:avLst/>
          </a:prstGeom>
        </p:spPr>
      </p:pic>
    </p:spTree>
    <p:extLst>
      <p:ext uri="{BB962C8B-B14F-4D97-AF65-F5344CB8AC3E}">
        <p14:creationId xmlns:p14="http://schemas.microsoft.com/office/powerpoint/2010/main" val="186247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FE1F5729-1BF0-27A4-95CB-BD6327F32D33}"/>
              </a:ext>
            </a:extLst>
          </p:cNvPr>
          <p:cNvSpPr txBox="1"/>
          <p:nvPr/>
        </p:nvSpPr>
        <p:spPr>
          <a:xfrm>
            <a:off x="261725" y="908273"/>
            <a:ext cx="8458204" cy="5261312"/>
          </a:xfrm>
          <a:prstGeom prst="rect">
            <a:avLst/>
          </a:prstGeom>
          <a:noFill/>
        </p:spPr>
        <p:txBody>
          <a:bodyPr wrap="square">
            <a:spAutoFit/>
          </a:bodyPr>
          <a:lstStyle/>
          <a:p>
            <a:pPr>
              <a:lnSpc>
                <a:spcPct val="115000"/>
              </a:lnSpc>
            </a:pPr>
            <a:r>
              <a:rPr lang="it-IT" sz="1900" b="0" kern="0" dirty="0">
                <a:effectLst/>
                <a:latin typeface="Arial" panose="020B0604020202020204" pitchFamily="34" charset="0"/>
                <a:ea typeface="Arial" panose="020B0604020202020204" pitchFamily="34" charset="0"/>
              </a:rPr>
              <a:t>Ore 10:30 | Aggiornamento professionale continuo, nuovo triennio 23-25 </a:t>
            </a:r>
            <a:br>
              <a:rPr lang="it-IT" sz="1900" b="0" kern="0" dirty="0">
                <a:effectLst/>
                <a:latin typeface="Arial" panose="020B0604020202020204" pitchFamily="34" charset="0"/>
                <a:ea typeface="Arial" panose="020B0604020202020204" pitchFamily="34" charset="0"/>
              </a:rPr>
            </a:br>
            <a:r>
              <a:rPr lang="it-IT" sz="1900" b="1" kern="0" dirty="0" err="1">
                <a:effectLst/>
                <a:latin typeface="Arial" panose="020B0604020202020204" pitchFamily="34" charset="0"/>
                <a:ea typeface="Arial" panose="020B0604020202020204" pitchFamily="34" charset="0"/>
              </a:rPr>
              <a:t>Geol</a:t>
            </a:r>
            <a:r>
              <a:rPr lang="it-IT" sz="1900" b="1" kern="0" dirty="0">
                <a:effectLst/>
                <a:latin typeface="Arial" panose="020B0604020202020204" pitchFamily="34" charset="0"/>
                <a:ea typeface="Arial" panose="020B0604020202020204" pitchFamily="34" charset="0"/>
              </a:rPr>
              <a:t>. Fabrizio BENDIA</a:t>
            </a:r>
            <a:r>
              <a:rPr lang="it-IT" sz="1900" b="1" kern="0" spc="-35" dirty="0">
                <a:effectLst/>
                <a:latin typeface="Arial" panose="020B0604020202020204" pitchFamily="34" charset="0"/>
                <a:ea typeface="Arial" panose="020B0604020202020204" pitchFamily="34" charset="0"/>
              </a:rPr>
              <a:t> </a:t>
            </a:r>
            <a:r>
              <a:rPr lang="it-IT" sz="1900" b="0" kern="0" dirty="0">
                <a:effectLst/>
                <a:latin typeface="Arial" panose="020B0604020202020204" pitchFamily="34" charset="0"/>
                <a:ea typeface="Arial" panose="020B0604020202020204" pitchFamily="34" charset="0"/>
              </a:rPr>
              <a:t>–</a:t>
            </a:r>
            <a:r>
              <a:rPr lang="it-IT" sz="1900" b="0" kern="0" spc="-45" dirty="0">
                <a:effectLst/>
                <a:latin typeface="Arial" panose="020B0604020202020204" pitchFamily="34" charset="0"/>
                <a:ea typeface="Arial" panose="020B0604020202020204" pitchFamily="34" charset="0"/>
              </a:rPr>
              <a:t> </a:t>
            </a:r>
            <a:r>
              <a:rPr lang="it-IT" sz="1900" b="0" i="1" kern="0" dirty="0">
                <a:effectLst/>
                <a:latin typeface="Arial" panose="020B0604020202020204" pitchFamily="34" charset="0"/>
                <a:ea typeface="Arial" panose="020B0604020202020204" pitchFamily="34" charset="0"/>
              </a:rPr>
              <a:t>Segretario ORG Marche</a:t>
            </a:r>
          </a:p>
          <a:p>
            <a:pPr>
              <a:lnSpc>
                <a:spcPct val="115000"/>
              </a:lnSpc>
            </a:pPr>
            <a:endParaRPr lang="it-IT" sz="1900" i="1" kern="0" dirty="0">
              <a:latin typeface="Arial" panose="020B0604020202020204" pitchFamily="34" charset="0"/>
              <a:ea typeface="Arial" panose="020B0604020202020204" pitchFamily="34" charset="0"/>
            </a:endParaRPr>
          </a:p>
          <a:p>
            <a:pPr>
              <a:lnSpc>
                <a:spcPct val="115000"/>
              </a:lnSpc>
            </a:pPr>
            <a:r>
              <a:rPr lang="it-IT" sz="1900" dirty="0">
                <a:effectLst/>
                <a:latin typeface="Arial" panose="020B0604020202020204" pitchFamily="34" charset="0"/>
                <a:ea typeface="Arial" panose="020B0604020202020204" pitchFamily="34" charset="0"/>
              </a:rPr>
              <a:t>Ore 11:00 | Il codice deontologico: il ruolo dell’ordine professionale alla luce della L. 49/2023 (Equo compenso)</a:t>
            </a:r>
          </a:p>
          <a:p>
            <a:pPr>
              <a:lnSpc>
                <a:spcPct val="115000"/>
              </a:lnSpc>
            </a:pPr>
            <a:r>
              <a:rPr lang="it-IT" sz="1900" b="1" dirty="0" err="1">
                <a:effectLst/>
                <a:latin typeface="Arial" panose="020B0604020202020204" pitchFamily="34" charset="0"/>
                <a:ea typeface="Arial" panose="020B0604020202020204" pitchFamily="34" charset="0"/>
              </a:rPr>
              <a:t>Geol</a:t>
            </a:r>
            <a:r>
              <a:rPr lang="it-IT" sz="1900" b="1" dirty="0">
                <a:effectLst/>
                <a:latin typeface="Arial" panose="020B0604020202020204" pitchFamily="34" charset="0"/>
                <a:ea typeface="Arial" panose="020B0604020202020204" pitchFamily="34" charset="0"/>
              </a:rPr>
              <a:t>. Sara Prati</a:t>
            </a:r>
            <a:r>
              <a:rPr lang="it-IT" sz="1900" i="1" dirty="0">
                <a:effectLst/>
                <a:latin typeface="Arial" panose="020B0604020202020204" pitchFamily="34" charset="0"/>
                <a:ea typeface="Arial" panose="020B0604020202020204" pitchFamily="34" charset="0"/>
              </a:rPr>
              <a:t> - Vice Presidente ORG Marche </a:t>
            </a:r>
            <a:endParaRPr lang="it-IT" sz="1900" dirty="0">
              <a:effectLst/>
              <a:latin typeface="Arial" panose="020B0604020202020204" pitchFamily="34" charset="0"/>
              <a:ea typeface="Arial" panose="020B0604020202020204" pitchFamily="34" charset="0"/>
            </a:endParaRPr>
          </a:p>
          <a:p>
            <a:pPr>
              <a:lnSpc>
                <a:spcPct val="115000"/>
              </a:lnSpc>
            </a:pPr>
            <a:r>
              <a:rPr lang="it-IT" sz="1900" dirty="0">
                <a:effectLst/>
                <a:latin typeface="Arial" panose="020B0604020202020204" pitchFamily="34" charset="0"/>
                <a:ea typeface="Arial" panose="020B0604020202020204" pitchFamily="34" charset="0"/>
              </a:rPr>
              <a:t> </a:t>
            </a:r>
          </a:p>
          <a:p>
            <a:pPr>
              <a:lnSpc>
                <a:spcPct val="115000"/>
              </a:lnSpc>
            </a:pPr>
            <a:r>
              <a:rPr lang="it-IT" sz="1900" b="0" kern="0" dirty="0">
                <a:effectLst/>
                <a:latin typeface="Arial" panose="020B0604020202020204" pitchFamily="34" charset="0"/>
                <a:ea typeface="Arial" panose="020B0604020202020204" pitchFamily="34" charset="0"/>
              </a:rPr>
              <a:t>Ore 11:30 | Relazione bilancio Preventivo 2024</a:t>
            </a:r>
            <a:r>
              <a:rPr lang="it-IT" sz="1900" b="1" i="1" kern="0" dirty="0">
                <a:effectLst/>
                <a:latin typeface="Arial" panose="020B0604020202020204" pitchFamily="34" charset="0"/>
                <a:ea typeface="Arial" panose="020B0604020202020204" pitchFamily="34" charset="0"/>
              </a:rPr>
              <a:t> </a:t>
            </a:r>
            <a:br>
              <a:rPr lang="it-IT" sz="1900" b="1" i="1" kern="0" dirty="0">
                <a:effectLst/>
                <a:latin typeface="Arial" panose="020B0604020202020204" pitchFamily="34" charset="0"/>
                <a:ea typeface="Arial" panose="020B0604020202020204" pitchFamily="34" charset="0"/>
              </a:rPr>
            </a:br>
            <a:r>
              <a:rPr lang="it-IT" sz="1900" b="1" kern="0" dirty="0">
                <a:effectLst/>
                <a:latin typeface="Arial" panose="020B0604020202020204" pitchFamily="34" charset="0"/>
                <a:ea typeface="Arial" panose="020B0604020202020204" pitchFamily="34" charset="0"/>
              </a:rPr>
              <a:t>Dott.ssa Serenella SPACCAPANICCIA</a:t>
            </a:r>
            <a:r>
              <a:rPr lang="it-IT" sz="1900" b="1" kern="0" spc="-35" dirty="0">
                <a:effectLst/>
                <a:latin typeface="Arial" panose="020B0604020202020204" pitchFamily="34" charset="0"/>
                <a:ea typeface="Arial" panose="020B0604020202020204" pitchFamily="34" charset="0"/>
              </a:rPr>
              <a:t> </a:t>
            </a:r>
            <a:r>
              <a:rPr lang="it-IT" sz="1900" b="1" kern="0" dirty="0">
                <a:effectLst/>
                <a:latin typeface="Arial" panose="020B0604020202020204" pitchFamily="34" charset="0"/>
                <a:ea typeface="Arial" panose="020B0604020202020204" pitchFamily="34" charset="0"/>
              </a:rPr>
              <a:t>–</a:t>
            </a:r>
            <a:r>
              <a:rPr lang="it-IT" sz="1900" b="1" kern="0" spc="-45" dirty="0">
                <a:effectLst/>
                <a:latin typeface="Arial" panose="020B0604020202020204" pitchFamily="34" charset="0"/>
                <a:ea typeface="Arial" panose="020B0604020202020204" pitchFamily="34" charset="0"/>
              </a:rPr>
              <a:t> </a:t>
            </a:r>
            <a:r>
              <a:rPr lang="it-IT" sz="1900" b="0" i="1" kern="0" dirty="0">
                <a:effectLst/>
                <a:latin typeface="Arial" panose="020B0604020202020204" pitchFamily="34" charset="0"/>
                <a:ea typeface="Arial" panose="020B0604020202020204" pitchFamily="34" charset="0"/>
              </a:rPr>
              <a:t>Revisore dei Conti ORG Marche</a:t>
            </a:r>
            <a:endParaRPr lang="it-IT" sz="1900" b="1" kern="0" dirty="0">
              <a:effectLst/>
              <a:latin typeface="Arial" panose="020B0604020202020204" pitchFamily="34" charset="0"/>
              <a:ea typeface="Arial" panose="020B0604020202020204" pitchFamily="34" charset="0"/>
            </a:endParaRPr>
          </a:p>
          <a:p>
            <a:pPr>
              <a:lnSpc>
                <a:spcPct val="115000"/>
              </a:lnSpc>
            </a:pPr>
            <a:r>
              <a:rPr lang="it-IT" sz="1900" dirty="0">
                <a:effectLst/>
                <a:latin typeface="Arial" panose="020B0604020202020204" pitchFamily="34" charset="0"/>
                <a:ea typeface="Arial" panose="020B0604020202020204" pitchFamily="34" charset="0"/>
              </a:rPr>
              <a:t> </a:t>
            </a:r>
          </a:p>
          <a:p>
            <a:pPr>
              <a:lnSpc>
                <a:spcPct val="115000"/>
              </a:lnSpc>
            </a:pPr>
            <a:r>
              <a:rPr lang="it-IT" sz="1900" dirty="0">
                <a:effectLst/>
                <a:latin typeface="Arial" panose="020B0604020202020204" pitchFamily="34" charset="0"/>
                <a:ea typeface="Arial" panose="020B0604020202020204" pitchFamily="34" charset="0"/>
              </a:rPr>
              <a:t>Ore 12:00 | Aggiornamento del Decreto Parametri </a:t>
            </a:r>
            <a:br>
              <a:rPr lang="it-IT" sz="1900" dirty="0">
                <a:effectLst/>
                <a:latin typeface="Arial" panose="020B0604020202020204" pitchFamily="34" charset="0"/>
                <a:ea typeface="Arial" panose="020B0604020202020204" pitchFamily="34" charset="0"/>
              </a:rPr>
            </a:br>
            <a:r>
              <a:rPr lang="it-IT" sz="1900" b="1" dirty="0" err="1">
                <a:effectLst/>
                <a:latin typeface="Arial" panose="020B0604020202020204" pitchFamily="34" charset="0"/>
                <a:ea typeface="Arial" panose="020B0604020202020204" pitchFamily="34" charset="0"/>
              </a:rPr>
              <a:t>Geol</a:t>
            </a:r>
            <a:r>
              <a:rPr lang="it-IT" sz="1900" b="1" dirty="0">
                <a:effectLst/>
                <a:latin typeface="Arial" panose="020B0604020202020204" pitchFamily="34" charset="0"/>
                <a:ea typeface="Arial" panose="020B0604020202020204" pitchFamily="34" charset="0"/>
              </a:rPr>
              <a:t>. Daniele Mercuri</a:t>
            </a:r>
            <a:r>
              <a:rPr lang="it-IT" sz="1900" dirty="0">
                <a:effectLst/>
                <a:latin typeface="Arial" panose="020B0604020202020204" pitchFamily="34" charset="0"/>
                <a:ea typeface="Arial" panose="020B0604020202020204" pitchFamily="34" charset="0"/>
              </a:rPr>
              <a:t> - </a:t>
            </a:r>
            <a:r>
              <a:rPr lang="it-IT" sz="1900" i="1" dirty="0">
                <a:effectLst/>
                <a:latin typeface="Arial" panose="020B0604020202020204" pitchFamily="34" charset="0"/>
                <a:ea typeface="Arial" panose="020B0604020202020204" pitchFamily="34" charset="0"/>
              </a:rPr>
              <a:t>Consigliere CNG e referente CNG nel tavolo tecnico sisma nell’ufficio del Commissario straordinario Sisma Centro Italia </a:t>
            </a:r>
            <a:endParaRPr lang="it-IT" sz="1900" dirty="0">
              <a:effectLst/>
              <a:latin typeface="Arial" panose="020B0604020202020204" pitchFamily="34" charset="0"/>
              <a:ea typeface="Arial" panose="020B0604020202020204" pitchFamily="34" charset="0"/>
            </a:endParaRPr>
          </a:p>
          <a:p>
            <a:pPr>
              <a:lnSpc>
                <a:spcPct val="115000"/>
              </a:lnSpc>
              <a:spcBef>
                <a:spcPts val="1160"/>
              </a:spcBef>
              <a:spcAft>
                <a:spcPts val="0"/>
              </a:spcAft>
            </a:pPr>
            <a:r>
              <a:rPr lang="it-IT" sz="1900" dirty="0">
                <a:effectLst/>
                <a:latin typeface="Arial" panose="020B0604020202020204" pitchFamily="34" charset="0"/>
                <a:ea typeface="Arial" panose="020B0604020202020204" pitchFamily="34" charset="0"/>
              </a:rPr>
              <a:t>Ore 12:30  | Il geologo e la cassa previdenza  </a:t>
            </a:r>
            <a:r>
              <a:rPr lang="it-IT" sz="1900" dirty="0" err="1">
                <a:effectLst/>
                <a:latin typeface="Arial" panose="020B0604020202020204" pitchFamily="34" charset="0"/>
                <a:ea typeface="Arial" panose="020B0604020202020204" pitchFamily="34" charset="0"/>
              </a:rPr>
              <a:t>Epap</a:t>
            </a:r>
            <a:r>
              <a:rPr lang="it-IT" sz="1900" dirty="0">
                <a:effectLst/>
                <a:latin typeface="Arial" panose="020B0604020202020204" pitchFamily="34" charset="0"/>
                <a:ea typeface="Arial" panose="020B0604020202020204" pitchFamily="34" charset="0"/>
              </a:rPr>
              <a:t> </a:t>
            </a:r>
            <a:br>
              <a:rPr lang="it-IT" sz="1900" dirty="0">
                <a:effectLst/>
                <a:latin typeface="Arial" panose="020B0604020202020204" pitchFamily="34" charset="0"/>
                <a:ea typeface="Arial" panose="020B0604020202020204" pitchFamily="34" charset="0"/>
              </a:rPr>
            </a:br>
            <a:r>
              <a:rPr lang="it-IT" sz="1900" b="1" dirty="0" err="1">
                <a:effectLst/>
                <a:latin typeface="Arial" panose="020B0604020202020204" pitchFamily="34" charset="0"/>
                <a:ea typeface="Arial" panose="020B0604020202020204" pitchFamily="34" charset="0"/>
              </a:rPr>
              <a:t>Geol</a:t>
            </a:r>
            <a:r>
              <a:rPr lang="it-IT" sz="1900" b="1" dirty="0">
                <a:effectLst/>
                <a:latin typeface="Arial" panose="020B0604020202020204" pitchFamily="34" charset="0"/>
                <a:ea typeface="Arial" panose="020B0604020202020204" pitchFamily="34" charset="0"/>
              </a:rPr>
              <a:t>. Walter Borghi</a:t>
            </a:r>
            <a:r>
              <a:rPr lang="it-IT" sz="1900" dirty="0">
                <a:effectLst/>
                <a:latin typeface="Arial" panose="020B0604020202020204" pitchFamily="34" charset="0"/>
                <a:ea typeface="Arial" panose="020B0604020202020204" pitchFamily="34" charset="0"/>
              </a:rPr>
              <a:t> - </a:t>
            </a:r>
            <a:r>
              <a:rPr lang="it-IT" sz="1900" i="1" dirty="0">
                <a:effectLst/>
                <a:latin typeface="Arial" panose="020B0604020202020204" pitchFamily="34" charset="0"/>
                <a:ea typeface="Arial" panose="020B0604020202020204" pitchFamily="34" charset="0"/>
              </a:rPr>
              <a:t>Consiglio di Amministrazione EPAP</a:t>
            </a:r>
            <a:endParaRPr lang="it-IT" sz="1900" b="1" kern="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1835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5" name="CasellaDiTesto 4">
            <a:extLst>
              <a:ext uri="{FF2B5EF4-FFF2-40B4-BE49-F238E27FC236}">
                <a16:creationId xmlns:a16="http://schemas.microsoft.com/office/drawing/2014/main" id="{51DA6269-672E-82ED-9AE9-F1EEB487A3BE}"/>
              </a:ext>
            </a:extLst>
          </p:cNvPr>
          <p:cNvSpPr txBox="1"/>
          <p:nvPr/>
        </p:nvSpPr>
        <p:spPr>
          <a:xfrm>
            <a:off x="292100" y="176535"/>
            <a:ext cx="11480800" cy="6592574"/>
          </a:xfrm>
          <a:prstGeom prst="rect">
            <a:avLst/>
          </a:prstGeom>
          <a:noFill/>
        </p:spPr>
        <p:txBody>
          <a:bodyPr wrap="square">
            <a:spAutoFit/>
          </a:bodyPr>
          <a:lstStyle/>
          <a:p>
            <a:pPr>
              <a:lnSpc>
                <a:spcPct val="115000"/>
              </a:lnSpc>
              <a:spcBef>
                <a:spcPts val="1845"/>
              </a:spcBef>
            </a:pPr>
            <a:r>
              <a:rPr lang="it-IT" sz="1600" dirty="0">
                <a:effectLst/>
                <a:latin typeface="Arial" panose="020B0604020202020204" pitchFamily="34" charset="0"/>
                <a:ea typeface="Arial" panose="020B0604020202020204" pitchFamily="34" charset="0"/>
              </a:rPr>
              <a:t>Ore</a:t>
            </a:r>
            <a:r>
              <a:rPr lang="it-IT" sz="1600" spc="-45" dirty="0">
                <a:effectLst/>
                <a:latin typeface="Arial" panose="020B0604020202020204" pitchFamily="34" charset="0"/>
                <a:ea typeface="Arial" panose="020B0604020202020204" pitchFamily="34" charset="0"/>
              </a:rPr>
              <a:t> </a:t>
            </a:r>
            <a:r>
              <a:rPr lang="it-IT" sz="1600" dirty="0">
                <a:effectLst/>
                <a:latin typeface="Arial" panose="020B0604020202020204" pitchFamily="34" charset="0"/>
                <a:ea typeface="Arial" panose="020B0604020202020204" pitchFamily="34" charset="0"/>
              </a:rPr>
              <a:t>9:00</a:t>
            </a:r>
            <a:r>
              <a:rPr lang="it-IT" sz="1600" spc="-25" dirty="0">
                <a:effectLst/>
                <a:latin typeface="Arial" panose="020B0604020202020204" pitchFamily="34" charset="0"/>
                <a:ea typeface="Arial" panose="020B0604020202020204" pitchFamily="34" charset="0"/>
              </a:rPr>
              <a:t> </a:t>
            </a:r>
            <a:r>
              <a:rPr lang="it-IT" sz="1600" dirty="0">
                <a:effectLst/>
                <a:latin typeface="Arial" panose="020B0604020202020204" pitchFamily="34" charset="0"/>
                <a:ea typeface="Arial" panose="020B0604020202020204" pitchFamily="34" charset="0"/>
              </a:rPr>
              <a:t>|</a:t>
            </a:r>
            <a:r>
              <a:rPr lang="it-IT" sz="1600" spc="-25" dirty="0">
                <a:effectLst/>
                <a:latin typeface="Arial" panose="020B0604020202020204" pitchFamily="34" charset="0"/>
                <a:ea typeface="Arial" panose="020B0604020202020204" pitchFamily="34" charset="0"/>
              </a:rPr>
              <a:t> </a:t>
            </a:r>
            <a:r>
              <a:rPr lang="it-IT" sz="1600" u="sng" dirty="0">
                <a:effectLst/>
                <a:latin typeface="Arial" panose="020B0604020202020204" pitchFamily="34" charset="0"/>
                <a:ea typeface="Arial" panose="020B0604020202020204" pitchFamily="34" charset="0"/>
              </a:rPr>
              <a:t>Registrazione</a:t>
            </a:r>
            <a:r>
              <a:rPr lang="it-IT" sz="1600" u="sng" spc="-20" dirty="0">
                <a:effectLst/>
                <a:latin typeface="Arial" panose="020B0604020202020204" pitchFamily="34" charset="0"/>
                <a:ea typeface="Arial" panose="020B0604020202020204" pitchFamily="34" charset="0"/>
              </a:rPr>
              <a:t> </a:t>
            </a:r>
            <a:r>
              <a:rPr lang="it-IT" sz="1600" u="sng" dirty="0">
                <a:effectLst/>
                <a:latin typeface="Arial" panose="020B0604020202020204" pitchFamily="34" charset="0"/>
                <a:ea typeface="Arial" panose="020B0604020202020204" pitchFamily="34" charset="0"/>
              </a:rPr>
              <a:t>dei</a:t>
            </a:r>
            <a:r>
              <a:rPr lang="it-IT" sz="1600" u="sng" spc="-15" dirty="0">
                <a:effectLst/>
                <a:latin typeface="Arial" panose="020B0604020202020204" pitchFamily="34" charset="0"/>
                <a:ea typeface="Arial" panose="020B0604020202020204" pitchFamily="34" charset="0"/>
              </a:rPr>
              <a:t> </a:t>
            </a:r>
            <a:r>
              <a:rPr lang="it-IT" sz="1600" u="sng" spc="-10" dirty="0">
                <a:effectLst/>
                <a:latin typeface="Arial" panose="020B0604020202020204" pitchFamily="34" charset="0"/>
                <a:ea typeface="Arial" panose="020B0604020202020204" pitchFamily="34" charset="0"/>
              </a:rPr>
              <a:t>Partecipanti</a:t>
            </a:r>
            <a:endParaRPr lang="it-IT" sz="1600" dirty="0">
              <a:effectLst/>
              <a:latin typeface="Arial" panose="020B0604020202020204" pitchFamily="34" charset="0"/>
              <a:ea typeface="Arial" panose="020B0604020202020204" pitchFamily="34" charset="0"/>
            </a:endParaRPr>
          </a:p>
          <a:p>
            <a:pPr>
              <a:lnSpc>
                <a:spcPct val="115000"/>
              </a:lnSpc>
              <a:spcBef>
                <a:spcPts val="10"/>
              </a:spcBef>
            </a:pPr>
            <a:r>
              <a:rPr lang="it-IT" sz="1600" b="0" dirty="0">
                <a:effectLst/>
                <a:latin typeface="Arial" panose="020B0604020202020204" pitchFamily="34" charset="0"/>
                <a:ea typeface="Arial" panose="020B0604020202020204" pitchFamily="34" charset="0"/>
              </a:rPr>
              <a:t> </a:t>
            </a:r>
            <a:endParaRPr lang="it-IT" sz="1600" b="1" dirty="0">
              <a:effectLst/>
              <a:latin typeface="Arial" panose="020B0604020202020204" pitchFamily="34" charset="0"/>
              <a:ea typeface="Arial" panose="020B0604020202020204" pitchFamily="34" charset="0"/>
            </a:endParaRPr>
          </a:p>
          <a:p>
            <a:pPr>
              <a:lnSpc>
                <a:spcPct val="115000"/>
              </a:lnSpc>
            </a:pPr>
            <a:r>
              <a:rPr lang="it-IT" sz="1600" dirty="0">
                <a:effectLst/>
                <a:latin typeface="Arial" panose="020B0604020202020204" pitchFamily="34" charset="0"/>
                <a:ea typeface="Arial" panose="020B0604020202020204" pitchFamily="34" charset="0"/>
              </a:rPr>
              <a:t> </a:t>
            </a:r>
          </a:p>
          <a:p>
            <a:pPr>
              <a:lnSpc>
                <a:spcPct val="115000"/>
              </a:lnSpc>
            </a:pPr>
            <a:r>
              <a:rPr lang="it-IT" sz="1600" dirty="0">
                <a:effectLst/>
                <a:latin typeface="Arial" panose="020B0604020202020204" pitchFamily="34" charset="0"/>
                <a:ea typeface="Arial" panose="020B0604020202020204" pitchFamily="34" charset="0"/>
              </a:rPr>
              <a:t>Ore</a:t>
            </a:r>
            <a:r>
              <a:rPr lang="it-IT" sz="1600" spc="-30" dirty="0">
                <a:effectLst/>
                <a:latin typeface="Arial" panose="020B0604020202020204" pitchFamily="34" charset="0"/>
                <a:ea typeface="Arial" panose="020B0604020202020204" pitchFamily="34" charset="0"/>
              </a:rPr>
              <a:t> </a:t>
            </a:r>
            <a:r>
              <a:rPr lang="it-IT" sz="1600" dirty="0">
                <a:effectLst/>
                <a:latin typeface="Arial" panose="020B0604020202020204" pitchFamily="34" charset="0"/>
                <a:ea typeface="Arial" panose="020B0604020202020204" pitchFamily="34" charset="0"/>
              </a:rPr>
              <a:t>9:30</a:t>
            </a:r>
            <a:r>
              <a:rPr lang="it-IT" sz="1600" spc="-15" dirty="0">
                <a:effectLst/>
                <a:latin typeface="Arial" panose="020B0604020202020204" pitchFamily="34" charset="0"/>
                <a:ea typeface="Arial" panose="020B0604020202020204" pitchFamily="34" charset="0"/>
              </a:rPr>
              <a:t> </a:t>
            </a:r>
            <a:r>
              <a:rPr lang="it-IT" sz="1600" dirty="0">
                <a:effectLst/>
                <a:latin typeface="Arial" panose="020B0604020202020204" pitchFamily="34" charset="0"/>
                <a:ea typeface="Arial" panose="020B0604020202020204" pitchFamily="34" charset="0"/>
              </a:rPr>
              <a:t>|</a:t>
            </a:r>
            <a:r>
              <a:rPr lang="it-IT" sz="1600" spc="-10" dirty="0">
                <a:effectLst/>
                <a:latin typeface="Arial" panose="020B0604020202020204" pitchFamily="34" charset="0"/>
                <a:ea typeface="Arial" panose="020B0604020202020204" pitchFamily="34" charset="0"/>
              </a:rPr>
              <a:t> </a:t>
            </a:r>
            <a:r>
              <a:rPr lang="it-IT" sz="1600" u="sng" dirty="0">
                <a:effectLst/>
                <a:latin typeface="Arial" panose="020B0604020202020204" pitchFamily="34" charset="0"/>
                <a:ea typeface="Arial" panose="020B0604020202020204" pitchFamily="34" charset="0"/>
              </a:rPr>
              <a:t>Inizio lavori</a:t>
            </a:r>
            <a:r>
              <a:rPr lang="it-IT" sz="1600" dirty="0">
                <a:effectLst/>
                <a:latin typeface="Arial" panose="020B0604020202020204" pitchFamily="34" charset="0"/>
                <a:ea typeface="Arial" panose="020B0604020202020204" pitchFamily="34" charset="0"/>
              </a:rPr>
              <a:t> - La</a:t>
            </a:r>
            <a:r>
              <a:rPr lang="it-IT" sz="1600" spc="-25" dirty="0">
                <a:effectLst/>
                <a:latin typeface="Arial" panose="020B0604020202020204" pitchFamily="34" charset="0"/>
                <a:ea typeface="Arial" panose="020B0604020202020204" pitchFamily="34" charset="0"/>
              </a:rPr>
              <a:t> </a:t>
            </a:r>
            <a:r>
              <a:rPr lang="it-IT" sz="1600" dirty="0">
                <a:effectLst/>
                <a:latin typeface="Arial" panose="020B0604020202020204" pitchFamily="34" charset="0"/>
                <a:ea typeface="Arial" panose="020B0604020202020204" pitchFamily="34" charset="0"/>
              </a:rPr>
              <a:t>professione del geologo alla luce delle nuove norme nazionali e regionali</a:t>
            </a:r>
          </a:p>
          <a:p>
            <a:pPr>
              <a:lnSpc>
                <a:spcPct val="115000"/>
              </a:lnSpc>
            </a:pPr>
            <a:r>
              <a:rPr lang="it-IT" sz="1600" b="1" dirty="0">
                <a:effectLst/>
                <a:latin typeface="Arial" panose="020B0604020202020204" pitchFamily="34" charset="0"/>
                <a:ea typeface="Arial" panose="020B0604020202020204" pitchFamily="34" charset="0"/>
              </a:rPr>
              <a:t>Prof. </a:t>
            </a:r>
            <a:r>
              <a:rPr lang="it-IT" sz="1600" b="1" dirty="0" err="1">
                <a:effectLst/>
                <a:latin typeface="Arial" panose="020B0604020202020204" pitchFamily="34" charset="0"/>
                <a:ea typeface="Arial" panose="020B0604020202020204" pitchFamily="34" charset="0"/>
              </a:rPr>
              <a:t>Geol</a:t>
            </a:r>
            <a:r>
              <a:rPr lang="it-IT" sz="1600" b="1" dirty="0">
                <a:effectLst/>
                <a:latin typeface="Arial" panose="020B0604020202020204" pitchFamily="34" charset="0"/>
                <a:ea typeface="Arial" panose="020B0604020202020204" pitchFamily="34" charset="0"/>
              </a:rPr>
              <a:t>. Piero FARABOLLINI</a:t>
            </a:r>
            <a:r>
              <a:rPr lang="it-IT" sz="1600" b="1" spc="-35" dirty="0">
                <a:effectLst/>
                <a:latin typeface="Arial" panose="020B0604020202020204" pitchFamily="34" charset="0"/>
                <a:ea typeface="Arial" panose="020B0604020202020204" pitchFamily="34" charset="0"/>
              </a:rPr>
              <a:t> </a:t>
            </a:r>
            <a:r>
              <a:rPr lang="it-IT" sz="1600" dirty="0">
                <a:effectLst/>
                <a:latin typeface="Arial" panose="020B0604020202020204" pitchFamily="34" charset="0"/>
                <a:ea typeface="Arial" panose="020B0604020202020204" pitchFamily="34" charset="0"/>
              </a:rPr>
              <a:t>–</a:t>
            </a:r>
            <a:r>
              <a:rPr lang="it-IT" sz="1600" spc="-45" dirty="0">
                <a:effectLst/>
                <a:latin typeface="Arial" panose="020B0604020202020204" pitchFamily="34" charset="0"/>
                <a:ea typeface="Arial" panose="020B0604020202020204" pitchFamily="34" charset="0"/>
              </a:rPr>
              <a:t> </a:t>
            </a:r>
            <a:r>
              <a:rPr lang="it-IT" sz="1600" i="1" dirty="0">
                <a:effectLst/>
                <a:latin typeface="Arial" panose="020B0604020202020204" pitchFamily="34" charset="0"/>
                <a:ea typeface="Arial" panose="020B0604020202020204" pitchFamily="34" charset="0"/>
              </a:rPr>
              <a:t>Presidente ORG Marche</a:t>
            </a:r>
            <a:endParaRPr lang="it-IT" sz="1600" i="1" dirty="0">
              <a:latin typeface="Arial" panose="020B0604020202020204" pitchFamily="34" charset="0"/>
              <a:ea typeface="Arial" panose="020B0604020202020204" pitchFamily="34" charset="0"/>
            </a:endParaRPr>
          </a:p>
          <a:p>
            <a:pPr>
              <a:lnSpc>
                <a:spcPct val="115000"/>
              </a:lnSpc>
            </a:pPr>
            <a:endParaRPr lang="it-IT" sz="1600" b="0" i="1" kern="0" dirty="0">
              <a:effectLst/>
              <a:latin typeface="Arial" panose="020B0604020202020204" pitchFamily="34" charset="0"/>
              <a:ea typeface="Arial" panose="020B0604020202020204" pitchFamily="34" charset="0"/>
            </a:endParaRPr>
          </a:p>
          <a:p>
            <a:pPr>
              <a:lnSpc>
                <a:spcPct val="115000"/>
              </a:lnSpc>
            </a:pPr>
            <a:r>
              <a:rPr lang="it-IT" sz="1600" b="0" kern="0" dirty="0">
                <a:effectLst/>
                <a:latin typeface="Arial" panose="020B0604020202020204" pitchFamily="34" charset="0"/>
                <a:ea typeface="Arial" panose="020B0604020202020204" pitchFamily="34" charset="0"/>
              </a:rPr>
              <a:t>Ore 10:30 | Aggiornamento professionale continuo, nuovo triennio 23-25 </a:t>
            </a:r>
            <a:br>
              <a:rPr lang="it-IT" sz="1600" b="0" kern="0" dirty="0">
                <a:effectLst/>
                <a:latin typeface="Arial" panose="020B0604020202020204" pitchFamily="34" charset="0"/>
                <a:ea typeface="Arial" panose="020B0604020202020204" pitchFamily="34" charset="0"/>
              </a:rPr>
            </a:br>
            <a:r>
              <a:rPr lang="it-IT" sz="1600" b="1" kern="0" dirty="0" err="1">
                <a:effectLst/>
                <a:latin typeface="Arial" panose="020B0604020202020204" pitchFamily="34" charset="0"/>
                <a:ea typeface="Arial" panose="020B0604020202020204" pitchFamily="34" charset="0"/>
              </a:rPr>
              <a:t>Geol</a:t>
            </a:r>
            <a:r>
              <a:rPr lang="it-IT" sz="1600" b="1" kern="0" dirty="0">
                <a:effectLst/>
                <a:latin typeface="Arial" panose="020B0604020202020204" pitchFamily="34" charset="0"/>
                <a:ea typeface="Arial" panose="020B0604020202020204" pitchFamily="34" charset="0"/>
              </a:rPr>
              <a:t>. Fabrizio BENDIA</a:t>
            </a:r>
            <a:r>
              <a:rPr lang="it-IT" sz="1600" b="1" kern="0" spc="-35" dirty="0">
                <a:effectLst/>
                <a:latin typeface="Arial" panose="020B0604020202020204" pitchFamily="34" charset="0"/>
                <a:ea typeface="Arial" panose="020B0604020202020204" pitchFamily="34" charset="0"/>
              </a:rPr>
              <a:t> </a:t>
            </a:r>
            <a:r>
              <a:rPr lang="it-IT" sz="1600" b="0" kern="0" dirty="0">
                <a:effectLst/>
                <a:latin typeface="Arial" panose="020B0604020202020204" pitchFamily="34" charset="0"/>
                <a:ea typeface="Arial" panose="020B0604020202020204" pitchFamily="34" charset="0"/>
              </a:rPr>
              <a:t>–</a:t>
            </a:r>
            <a:r>
              <a:rPr lang="it-IT" sz="1600" b="0" kern="0" spc="-45" dirty="0">
                <a:effectLst/>
                <a:latin typeface="Arial" panose="020B0604020202020204" pitchFamily="34" charset="0"/>
                <a:ea typeface="Arial" panose="020B0604020202020204" pitchFamily="34" charset="0"/>
              </a:rPr>
              <a:t> </a:t>
            </a:r>
            <a:r>
              <a:rPr lang="it-IT" sz="1600" b="0" i="1" kern="0" dirty="0">
                <a:effectLst/>
                <a:latin typeface="Arial" panose="020B0604020202020204" pitchFamily="34" charset="0"/>
                <a:ea typeface="Arial" panose="020B0604020202020204" pitchFamily="34" charset="0"/>
              </a:rPr>
              <a:t>Segretario ORG Marche</a:t>
            </a:r>
            <a:endParaRPr lang="it-IT" sz="1600" b="1" kern="0" dirty="0">
              <a:effectLst/>
              <a:latin typeface="Arial" panose="020B0604020202020204" pitchFamily="34" charset="0"/>
              <a:ea typeface="Arial" panose="020B0604020202020204" pitchFamily="34" charset="0"/>
            </a:endParaRPr>
          </a:p>
          <a:p>
            <a:pPr>
              <a:lnSpc>
                <a:spcPct val="115000"/>
              </a:lnSpc>
            </a:pPr>
            <a:r>
              <a:rPr lang="it-IT" sz="1600" dirty="0">
                <a:effectLst/>
                <a:latin typeface="Arial" panose="020B0604020202020204" pitchFamily="34" charset="0"/>
                <a:ea typeface="Arial" panose="020B0604020202020204" pitchFamily="34" charset="0"/>
              </a:rPr>
              <a:t> </a:t>
            </a:r>
          </a:p>
          <a:p>
            <a:pPr>
              <a:lnSpc>
                <a:spcPct val="115000"/>
              </a:lnSpc>
            </a:pPr>
            <a:r>
              <a:rPr lang="it-IT" sz="1600" dirty="0">
                <a:effectLst/>
                <a:latin typeface="Arial" panose="020B0604020202020204" pitchFamily="34" charset="0"/>
                <a:ea typeface="Arial" panose="020B0604020202020204" pitchFamily="34" charset="0"/>
              </a:rPr>
              <a:t>Ore 11:00 | Il codice deontologico: il ruolo dell’ordine professionale alla luce della L. 49/2023 (Equo compenso)</a:t>
            </a:r>
          </a:p>
          <a:p>
            <a:pPr>
              <a:lnSpc>
                <a:spcPct val="115000"/>
              </a:lnSpc>
            </a:pPr>
            <a:r>
              <a:rPr lang="it-IT" sz="1600" b="1" dirty="0" err="1">
                <a:effectLst/>
                <a:latin typeface="Arial" panose="020B0604020202020204" pitchFamily="34" charset="0"/>
                <a:ea typeface="Arial" panose="020B0604020202020204" pitchFamily="34" charset="0"/>
              </a:rPr>
              <a:t>Geol</a:t>
            </a:r>
            <a:r>
              <a:rPr lang="it-IT" sz="1600" b="1" dirty="0">
                <a:effectLst/>
                <a:latin typeface="Arial" panose="020B0604020202020204" pitchFamily="34" charset="0"/>
                <a:ea typeface="Arial" panose="020B0604020202020204" pitchFamily="34" charset="0"/>
              </a:rPr>
              <a:t>. Sara Prati</a:t>
            </a:r>
            <a:r>
              <a:rPr lang="it-IT" sz="1600" i="1" dirty="0">
                <a:effectLst/>
                <a:latin typeface="Arial" panose="020B0604020202020204" pitchFamily="34" charset="0"/>
                <a:ea typeface="Arial" panose="020B0604020202020204" pitchFamily="34" charset="0"/>
              </a:rPr>
              <a:t> - Vice Presidente ORG Marche </a:t>
            </a:r>
            <a:endParaRPr lang="it-IT" sz="1600" dirty="0">
              <a:effectLst/>
              <a:latin typeface="Arial" panose="020B0604020202020204" pitchFamily="34" charset="0"/>
              <a:ea typeface="Arial" panose="020B0604020202020204" pitchFamily="34" charset="0"/>
            </a:endParaRPr>
          </a:p>
          <a:p>
            <a:pPr>
              <a:lnSpc>
                <a:spcPct val="115000"/>
              </a:lnSpc>
            </a:pPr>
            <a:r>
              <a:rPr lang="it-IT" sz="1600" dirty="0">
                <a:effectLst/>
                <a:latin typeface="Arial" panose="020B0604020202020204" pitchFamily="34" charset="0"/>
                <a:ea typeface="Arial" panose="020B0604020202020204" pitchFamily="34" charset="0"/>
              </a:rPr>
              <a:t> </a:t>
            </a:r>
          </a:p>
          <a:p>
            <a:pPr>
              <a:lnSpc>
                <a:spcPct val="115000"/>
              </a:lnSpc>
            </a:pPr>
            <a:r>
              <a:rPr lang="it-IT" sz="1600" b="0" kern="0" dirty="0">
                <a:effectLst/>
                <a:latin typeface="Arial" panose="020B0604020202020204" pitchFamily="34" charset="0"/>
                <a:ea typeface="Arial" panose="020B0604020202020204" pitchFamily="34" charset="0"/>
              </a:rPr>
              <a:t>Ore 11:30 | Relazione bilancio Preventivo 2024</a:t>
            </a:r>
            <a:r>
              <a:rPr lang="it-IT" sz="1600" b="1" i="1" kern="0" dirty="0">
                <a:effectLst/>
                <a:latin typeface="Arial" panose="020B0604020202020204" pitchFamily="34" charset="0"/>
                <a:ea typeface="Arial" panose="020B0604020202020204" pitchFamily="34" charset="0"/>
              </a:rPr>
              <a:t> </a:t>
            </a:r>
            <a:br>
              <a:rPr lang="it-IT" sz="1600" b="1" i="1" kern="0" dirty="0">
                <a:effectLst/>
                <a:latin typeface="Arial" panose="020B0604020202020204" pitchFamily="34" charset="0"/>
                <a:ea typeface="Arial" panose="020B0604020202020204" pitchFamily="34" charset="0"/>
              </a:rPr>
            </a:br>
            <a:r>
              <a:rPr lang="it-IT" sz="1600" b="1" kern="0" dirty="0">
                <a:effectLst/>
                <a:latin typeface="Arial" panose="020B0604020202020204" pitchFamily="34" charset="0"/>
                <a:ea typeface="Arial" panose="020B0604020202020204" pitchFamily="34" charset="0"/>
              </a:rPr>
              <a:t>Dott.ssa Serenella SPACCAPANICCIA</a:t>
            </a:r>
            <a:r>
              <a:rPr lang="it-IT" sz="1600" b="1" kern="0" spc="-35" dirty="0">
                <a:effectLst/>
                <a:latin typeface="Arial" panose="020B0604020202020204" pitchFamily="34" charset="0"/>
                <a:ea typeface="Arial" panose="020B0604020202020204" pitchFamily="34" charset="0"/>
              </a:rPr>
              <a:t> </a:t>
            </a:r>
            <a:r>
              <a:rPr lang="it-IT" sz="1600" b="1" kern="0" dirty="0">
                <a:effectLst/>
                <a:latin typeface="Arial" panose="020B0604020202020204" pitchFamily="34" charset="0"/>
                <a:ea typeface="Arial" panose="020B0604020202020204" pitchFamily="34" charset="0"/>
              </a:rPr>
              <a:t>–</a:t>
            </a:r>
            <a:r>
              <a:rPr lang="it-IT" sz="1600" b="1" kern="0" spc="-45" dirty="0">
                <a:effectLst/>
                <a:latin typeface="Arial" panose="020B0604020202020204" pitchFamily="34" charset="0"/>
                <a:ea typeface="Arial" panose="020B0604020202020204" pitchFamily="34" charset="0"/>
              </a:rPr>
              <a:t> </a:t>
            </a:r>
            <a:r>
              <a:rPr lang="it-IT" sz="1600" b="0" i="1" kern="0" dirty="0">
                <a:effectLst/>
                <a:latin typeface="Arial" panose="020B0604020202020204" pitchFamily="34" charset="0"/>
                <a:ea typeface="Arial" panose="020B0604020202020204" pitchFamily="34" charset="0"/>
              </a:rPr>
              <a:t>Revisore dei Conti ORG Marche</a:t>
            </a:r>
            <a:endParaRPr lang="it-IT" sz="1600" b="1" kern="0" dirty="0">
              <a:effectLst/>
              <a:latin typeface="Arial" panose="020B0604020202020204" pitchFamily="34" charset="0"/>
              <a:ea typeface="Arial" panose="020B0604020202020204" pitchFamily="34" charset="0"/>
            </a:endParaRPr>
          </a:p>
          <a:p>
            <a:pPr>
              <a:lnSpc>
                <a:spcPct val="115000"/>
              </a:lnSpc>
            </a:pPr>
            <a:r>
              <a:rPr lang="it-IT" sz="1600" dirty="0">
                <a:effectLst/>
                <a:latin typeface="Arial" panose="020B0604020202020204" pitchFamily="34" charset="0"/>
                <a:ea typeface="Arial" panose="020B0604020202020204" pitchFamily="34" charset="0"/>
              </a:rPr>
              <a:t> </a:t>
            </a:r>
          </a:p>
          <a:p>
            <a:pPr>
              <a:lnSpc>
                <a:spcPct val="115000"/>
              </a:lnSpc>
            </a:pPr>
            <a:r>
              <a:rPr lang="it-IT" sz="1600" dirty="0">
                <a:effectLst/>
                <a:latin typeface="Arial" panose="020B0604020202020204" pitchFamily="34" charset="0"/>
                <a:ea typeface="Arial" panose="020B0604020202020204" pitchFamily="34" charset="0"/>
              </a:rPr>
              <a:t>Ore 12:00 | Aggiornamento del Decreto Parametri </a:t>
            </a:r>
            <a:br>
              <a:rPr lang="it-IT" sz="1600" dirty="0">
                <a:effectLst/>
                <a:latin typeface="Arial" panose="020B0604020202020204" pitchFamily="34" charset="0"/>
                <a:ea typeface="Arial" panose="020B0604020202020204" pitchFamily="34" charset="0"/>
              </a:rPr>
            </a:br>
            <a:r>
              <a:rPr lang="it-IT" sz="1600" b="1" dirty="0" err="1">
                <a:effectLst/>
                <a:latin typeface="Arial" panose="020B0604020202020204" pitchFamily="34" charset="0"/>
                <a:ea typeface="Arial" panose="020B0604020202020204" pitchFamily="34" charset="0"/>
              </a:rPr>
              <a:t>Geol</a:t>
            </a:r>
            <a:r>
              <a:rPr lang="it-IT" sz="1600" b="1" dirty="0">
                <a:effectLst/>
                <a:latin typeface="Arial" panose="020B0604020202020204" pitchFamily="34" charset="0"/>
                <a:ea typeface="Arial" panose="020B0604020202020204" pitchFamily="34" charset="0"/>
              </a:rPr>
              <a:t>. Daniele Mercuri</a:t>
            </a:r>
            <a:r>
              <a:rPr lang="it-IT" sz="1600" dirty="0">
                <a:effectLst/>
                <a:latin typeface="Arial" panose="020B0604020202020204" pitchFamily="34" charset="0"/>
                <a:ea typeface="Arial" panose="020B0604020202020204" pitchFamily="34" charset="0"/>
              </a:rPr>
              <a:t> - </a:t>
            </a:r>
            <a:r>
              <a:rPr lang="it-IT" sz="1600" i="1" dirty="0">
                <a:effectLst/>
                <a:latin typeface="Arial" panose="020B0604020202020204" pitchFamily="34" charset="0"/>
                <a:ea typeface="Arial" panose="020B0604020202020204" pitchFamily="34" charset="0"/>
              </a:rPr>
              <a:t>Consigliere CNG e referente CNG nel tavolo tecnico sisma nell’ufficio del Commissario straordinario Sisma Centro Italia </a:t>
            </a:r>
            <a:endParaRPr lang="it-IT" sz="1600" dirty="0">
              <a:effectLst/>
              <a:latin typeface="Arial" panose="020B0604020202020204" pitchFamily="34" charset="0"/>
              <a:ea typeface="Arial" panose="020B0604020202020204" pitchFamily="34" charset="0"/>
            </a:endParaRPr>
          </a:p>
          <a:p>
            <a:pPr>
              <a:lnSpc>
                <a:spcPct val="115000"/>
              </a:lnSpc>
              <a:spcBef>
                <a:spcPts val="1160"/>
              </a:spcBef>
              <a:spcAft>
                <a:spcPts val="0"/>
              </a:spcAft>
            </a:pPr>
            <a:r>
              <a:rPr lang="it-IT" sz="1600" dirty="0">
                <a:effectLst/>
                <a:latin typeface="Arial" panose="020B0604020202020204" pitchFamily="34" charset="0"/>
                <a:ea typeface="Arial" panose="020B0604020202020204" pitchFamily="34" charset="0"/>
              </a:rPr>
              <a:t>Ore 12:30  | Il geologo e la cassa previdenza  </a:t>
            </a:r>
            <a:r>
              <a:rPr lang="it-IT" sz="1600" dirty="0" err="1">
                <a:effectLst/>
                <a:latin typeface="Arial" panose="020B0604020202020204" pitchFamily="34" charset="0"/>
                <a:ea typeface="Arial" panose="020B0604020202020204" pitchFamily="34" charset="0"/>
              </a:rPr>
              <a:t>Epap</a:t>
            </a:r>
            <a:r>
              <a:rPr lang="it-IT" sz="1600" dirty="0">
                <a:effectLst/>
                <a:latin typeface="Arial" panose="020B0604020202020204" pitchFamily="34" charset="0"/>
                <a:ea typeface="Arial" panose="020B0604020202020204" pitchFamily="34" charset="0"/>
              </a:rPr>
              <a:t> </a:t>
            </a:r>
            <a:br>
              <a:rPr lang="it-IT" sz="1600" dirty="0">
                <a:effectLst/>
                <a:latin typeface="Arial" panose="020B0604020202020204" pitchFamily="34" charset="0"/>
                <a:ea typeface="Arial" panose="020B0604020202020204" pitchFamily="34" charset="0"/>
              </a:rPr>
            </a:br>
            <a:r>
              <a:rPr lang="it-IT" sz="1600" b="1" dirty="0" err="1">
                <a:effectLst/>
                <a:latin typeface="Arial" panose="020B0604020202020204" pitchFamily="34" charset="0"/>
                <a:ea typeface="Arial" panose="020B0604020202020204" pitchFamily="34" charset="0"/>
              </a:rPr>
              <a:t>Geol</a:t>
            </a:r>
            <a:r>
              <a:rPr lang="it-IT" sz="1600" b="1" dirty="0">
                <a:effectLst/>
                <a:latin typeface="Arial" panose="020B0604020202020204" pitchFamily="34" charset="0"/>
                <a:ea typeface="Arial" panose="020B0604020202020204" pitchFamily="34" charset="0"/>
              </a:rPr>
              <a:t>. Walter Borghi</a:t>
            </a:r>
            <a:r>
              <a:rPr lang="it-IT" sz="1600" dirty="0">
                <a:effectLst/>
                <a:latin typeface="Arial" panose="020B0604020202020204" pitchFamily="34" charset="0"/>
                <a:ea typeface="Arial" panose="020B0604020202020204" pitchFamily="34" charset="0"/>
              </a:rPr>
              <a:t> - </a:t>
            </a:r>
            <a:r>
              <a:rPr lang="it-IT" sz="1600" i="1" dirty="0">
                <a:effectLst/>
                <a:latin typeface="Arial" panose="020B0604020202020204" pitchFamily="34" charset="0"/>
                <a:ea typeface="Arial" panose="020B0604020202020204" pitchFamily="34" charset="0"/>
              </a:rPr>
              <a:t>Consiglio di Amministrazione EPAP</a:t>
            </a:r>
            <a:endParaRPr lang="it-IT" sz="1600" dirty="0">
              <a:latin typeface="Arial" panose="020B0604020202020204" pitchFamily="34" charset="0"/>
              <a:ea typeface="Arial" panose="020B0604020202020204" pitchFamily="34" charset="0"/>
            </a:endParaRPr>
          </a:p>
          <a:p>
            <a:pPr>
              <a:lnSpc>
                <a:spcPct val="115000"/>
              </a:lnSpc>
              <a:spcBef>
                <a:spcPts val="1160"/>
              </a:spcBef>
              <a:spcAft>
                <a:spcPts val="0"/>
              </a:spcAft>
            </a:pPr>
            <a:r>
              <a:rPr lang="it-IT" sz="1600" b="0" i="1" kern="0" dirty="0">
                <a:effectLst/>
                <a:latin typeface="Arial" panose="020B0604020202020204" pitchFamily="34" charset="0"/>
                <a:ea typeface="Arial" panose="020B0604020202020204" pitchFamily="34" charset="0"/>
              </a:rPr>
              <a:t>Ore 13:00 | Dibattito e conclusione lavori</a:t>
            </a:r>
            <a:endParaRPr lang="it-IT" sz="1600" b="1" kern="0" dirty="0">
              <a:effectLst/>
              <a:latin typeface="Arial" panose="020B0604020202020204" pitchFamily="34" charset="0"/>
              <a:ea typeface="Arial" panose="020B0604020202020204" pitchFamily="34" charset="0"/>
            </a:endParaRPr>
          </a:p>
          <a:p>
            <a:r>
              <a:rPr lang="it-IT" sz="1600" i="1" kern="0" dirty="0">
                <a:effectLst/>
                <a:latin typeface="Arial" panose="020B0604020202020204" pitchFamily="34" charset="0"/>
                <a:ea typeface="Arial" panose="020B0604020202020204" pitchFamily="34" charset="0"/>
              </a:rPr>
              <a:t>Ore 13:30 | Aperitivo</a:t>
            </a:r>
            <a:endParaRPr lang="it-IT" sz="1600" dirty="0"/>
          </a:p>
        </p:txBody>
      </p:sp>
    </p:spTree>
    <p:extLst>
      <p:ext uri="{BB962C8B-B14F-4D97-AF65-F5344CB8AC3E}">
        <p14:creationId xmlns:p14="http://schemas.microsoft.com/office/powerpoint/2010/main" val="296994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6" name="CasellaDiTesto 5">
            <a:extLst>
              <a:ext uri="{FF2B5EF4-FFF2-40B4-BE49-F238E27FC236}">
                <a16:creationId xmlns:a16="http://schemas.microsoft.com/office/drawing/2014/main" id="{3BF05142-BB84-CF18-BA6E-F9C2E689ABF9}"/>
              </a:ext>
            </a:extLst>
          </p:cNvPr>
          <p:cNvSpPr txBox="1"/>
          <p:nvPr/>
        </p:nvSpPr>
        <p:spPr>
          <a:xfrm>
            <a:off x="790222" y="2302934"/>
            <a:ext cx="10611556" cy="3046988"/>
          </a:xfrm>
          <a:prstGeom prst="rect">
            <a:avLst/>
          </a:prstGeom>
          <a:noFill/>
        </p:spPr>
        <p:txBody>
          <a:bodyPr wrap="square" rtlCol="0">
            <a:spAutoFit/>
          </a:bodyPr>
          <a:lstStyle/>
          <a:p>
            <a:r>
              <a:rPr lang="it-IT" sz="9600" dirty="0">
                <a:latin typeface="Algerian" panose="04020705040A02060702" pitchFamily="82" charset="0"/>
              </a:rPr>
              <a:t>GRAZIE DELL’ATTENZIONE</a:t>
            </a:r>
          </a:p>
        </p:txBody>
      </p:sp>
    </p:spTree>
    <p:extLst>
      <p:ext uri="{BB962C8B-B14F-4D97-AF65-F5344CB8AC3E}">
        <p14:creationId xmlns:p14="http://schemas.microsoft.com/office/powerpoint/2010/main" val="5360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7" name="CasellaDiTesto 6">
            <a:extLst>
              <a:ext uri="{FF2B5EF4-FFF2-40B4-BE49-F238E27FC236}">
                <a16:creationId xmlns:a16="http://schemas.microsoft.com/office/drawing/2014/main" id="{A001D9D9-9B66-6521-6299-42F1C71780F2}"/>
              </a:ext>
            </a:extLst>
          </p:cNvPr>
          <p:cNvSpPr txBox="1"/>
          <p:nvPr/>
        </p:nvSpPr>
        <p:spPr>
          <a:xfrm>
            <a:off x="613879" y="3034073"/>
            <a:ext cx="10954821" cy="2177134"/>
          </a:xfrm>
          <a:prstGeom prst="rect">
            <a:avLst/>
          </a:prstGeom>
          <a:noFill/>
        </p:spPr>
        <p:txBody>
          <a:bodyPr wrap="square">
            <a:spAutoFit/>
          </a:bodyPr>
          <a:lstStyle/>
          <a:p>
            <a:pPr>
              <a:lnSpc>
                <a:spcPct val="115000"/>
              </a:lnSpc>
            </a:pPr>
            <a:r>
              <a:rPr lang="it-IT" sz="2400" dirty="0">
                <a:effectLst/>
                <a:latin typeface="Arial Rounded MT Bold" panose="020F0704030504030204" pitchFamily="34" charset="0"/>
                <a:ea typeface="Arial" panose="020B0604020202020204" pitchFamily="34" charset="0"/>
              </a:rPr>
              <a:t>Ore</a:t>
            </a:r>
            <a:r>
              <a:rPr lang="it-IT" sz="2400" spc="-30" dirty="0">
                <a:effectLst/>
                <a:latin typeface="Arial Rounded MT Bold" panose="020F0704030504030204" pitchFamily="34" charset="0"/>
                <a:ea typeface="Arial" panose="020B0604020202020204" pitchFamily="34" charset="0"/>
              </a:rPr>
              <a:t> </a:t>
            </a:r>
            <a:r>
              <a:rPr lang="it-IT" sz="2400" dirty="0">
                <a:effectLst/>
                <a:latin typeface="Arial Rounded MT Bold" panose="020F0704030504030204" pitchFamily="34" charset="0"/>
                <a:ea typeface="Arial" panose="020B0604020202020204" pitchFamily="34" charset="0"/>
              </a:rPr>
              <a:t>9:30</a:t>
            </a:r>
            <a:r>
              <a:rPr lang="it-IT" sz="2400" spc="-15" dirty="0">
                <a:effectLst/>
                <a:latin typeface="Arial Rounded MT Bold" panose="020F0704030504030204" pitchFamily="34" charset="0"/>
                <a:ea typeface="Arial" panose="020B0604020202020204" pitchFamily="34" charset="0"/>
              </a:rPr>
              <a:t> </a:t>
            </a:r>
            <a:r>
              <a:rPr lang="it-IT" sz="2400" dirty="0">
                <a:effectLst/>
                <a:latin typeface="Arial Rounded MT Bold" panose="020F0704030504030204" pitchFamily="34" charset="0"/>
                <a:ea typeface="Arial" panose="020B0604020202020204" pitchFamily="34" charset="0"/>
              </a:rPr>
              <a:t>|</a:t>
            </a:r>
            <a:r>
              <a:rPr lang="it-IT" sz="2400" spc="-10" dirty="0">
                <a:effectLst/>
                <a:latin typeface="Arial Rounded MT Bold" panose="020F0704030504030204" pitchFamily="34" charset="0"/>
                <a:ea typeface="Arial" panose="020B0604020202020204" pitchFamily="34" charset="0"/>
              </a:rPr>
              <a:t> </a:t>
            </a:r>
            <a:r>
              <a:rPr lang="it-IT" sz="2400" u="sng" dirty="0">
                <a:effectLst/>
                <a:latin typeface="Arial Rounded MT Bold" panose="020F0704030504030204" pitchFamily="34" charset="0"/>
                <a:ea typeface="Arial" panose="020B0604020202020204" pitchFamily="34" charset="0"/>
              </a:rPr>
              <a:t>Inizio lavori</a:t>
            </a:r>
            <a:endParaRPr lang="it-IT" sz="2400" u="sng" dirty="0">
              <a:latin typeface="Arial Rounded MT Bold" panose="020F0704030504030204" pitchFamily="34" charset="0"/>
              <a:ea typeface="Arial" panose="020B0604020202020204" pitchFamily="34" charset="0"/>
            </a:endParaRPr>
          </a:p>
          <a:p>
            <a:pPr>
              <a:lnSpc>
                <a:spcPct val="115000"/>
              </a:lnSpc>
            </a:pPr>
            <a:endParaRPr lang="it-IT" sz="2400" u="sng" dirty="0">
              <a:effectLst/>
              <a:latin typeface="Arial Rounded MT Bold" panose="020F0704030504030204" pitchFamily="34" charset="0"/>
              <a:ea typeface="Arial" panose="020B0604020202020204" pitchFamily="34" charset="0"/>
            </a:endParaRPr>
          </a:p>
          <a:p>
            <a:pPr>
              <a:lnSpc>
                <a:spcPct val="115000"/>
              </a:lnSpc>
            </a:pPr>
            <a:r>
              <a:rPr lang="it-IT" sz="2400" dirty="0">
                <a:effectLst/>
                <a:latin typeface="Arial Rounded MT Bold" panose="020F0704030504030204" pitchFamily="34" charset="0"/>
                <a:ea typeface="Arial" panose="020B0604020202020204" pitchFamily="34" charset="0"/>
              </a:rPr>
              <a:t>La</a:t>
            </a:r>
            <a:r>
              <a:rPr lang="it-IT" sz="2400" spc="-25" dirty="0">
                <a:effectLst/>
                <a:latin typeface="Arial Rounded MT Bold" panose="020F0704030504030204" pitchFamily="34" charset="0"/>
                <a:ea typeface="Arial" panose="020B0604020202020204" pitchFamily="34" charset="0"/>
              </a:rPr>
              <a:t> </a:t>
            </a:r>
            <a:r>
              <a:rPr lang="it-IT" sz="2400" dirty="0">
                <a:effectLst/>
                <a:latin typeface="Arial Rounded MT Bold" panose="020F0704030504030204" pitchFamily="34" charset="0"/>
                <a:ea typeface="Arial" panose="020B0604020202020204" pitchFamily="34" charset="0"/>
              </a:rPr>
              <a:t>professione del geologo alla luce delle nuove norme nazionali e regionali</a:t>
            </a:r>
          </a:p>
          <a:p>
            <a:pPr>
              <a:lnSpc>
                <a:spcPct val="115000"/>
              </a:lnSpc>
            </a:pPr>
            <a:r>
              <a:rPr lang="it-IT" sz="2400" b="1" dirty="0">
                <a:effectLst/>
                <a:latin typeface="Arial Rounded MT Bold" panose="020F0704030504030204" pitchFamily="34" charset="0"/>
                <a:ea typeface="Arial" panose="020B0604020202020204" pitchFamily="34" charset="0"/>
              </a:rPr>
              <a:t>Prof. </a:t>
            </a:r>
            <a:r>
              <a:rPr lang="it-IT" sz="2400" b="1" dirty="0" err="1">
                <a:effectLst/>
                <a:latin typeface="Arial Rounded MT Bold" panose="020F0704030504030204" pitchFamily="34" charset="0"/>
                <a:ea typeface="Arial" panose="020B0604020202020204" pitchFamily="34" charset="0"/>
              </a:rPr>
              <a:t>Geol</a:t>
            </a:r>
            <a:r>
              <a:rPr lang="it-IT" sz="2400" b="1" dirty="0">
                <a:effectLst/>
                <a:latin typeface="Arial Rounded MT Bold" panose="020F0704030504030204" pitchFamily="34" charset="0"/>
                <a:ea typeface="Arial" panose="020B0604020202020204" pitchFamily="34" charset="0"/>
              </a:rPr>
              <a:t>. Piero FARABOLLINI</a:t>
            </a:r>
            <a:r>
              <a:rPr lang="it-IT" sz="2400" b="1" spc="-35" dirty="0">
                <a:effectLst/>
                <a:latin typeface="Arial Rounded MT Bold" panose="020F0704030504030204" pitchFamily="34" charset="0"/>
                <a:ea typeface="Arial" panose="020B0604020202020204" pitchFamily="34" charset="0"/>
              </a:rPr>
              <a:t> </a:t>
            </a:r>
            <a:r>
              <a:rPr lang="it-IT" sz="2400" dirty="0">
                <a:effectLst/>
                <a:latin typeface="Arial Rounded MT Bold" panose="020F0704030504030204" pitchFamily="34" charset="0"/>
                <a:ea typeface="Arial" panose="020B0604020202020204" pitchFamily="34" charset="0"/>
              </a:rPr>
              <a:t>–</a:t>
            </a:r>
            <a:r>
              <a:rPr lang="it-IT" sz="2400" spc="-45" dirty="0">
                <a:effectLst/>
                <a:latin typeface="Arial Rounded MT Bold" panose="020F0704030504030204" pitchFamily="34" charset="0"/>
                <a:ea typeface="Arial" panose="020B0604020202020204" pitchFamily="34" charset="0"/>
              </a:rPr>
              <a:t> </a:t>
            </a:r>
            <a:r>
              <a:rPr lang="it-IT" sz="2400" i="1" dirty="0">
                <a:effectLst/>
                <a:latin typeface="Arial Rounded MT Bold" panose="020F0704030504030204" pitchFamily="34" charset="0"/>
                <a:ea typeface="Arial" panose="020B0604020202020204" pitchFamily="34" charset="0"/>
              </a:rPr>
              <a:t>Presidente ORG Marche</a:t>
            </a:r>
            <a:endParaRPr lang="it-IT" sz="2400" i="1" dirty="0">
              <a:latin typeface="Arial Rounded MT Bold" panose="020F0704030504030204" pitchFamily="34" charset="0"/>
              <a:ea typeface="Arial" panose="020B0604020202020204" pitchFamily="34" charset="0"/>
            </a:endParaRPr>
          </a:p>
        </p:txBody>
      </p:sp>
    </p:spTree>
    <p:extLst>
      <p:ext uri="{BB962C8B-B14F-4D97-AF65-F5344CB8AC3E}">
        <p14:creationId xmlns:p14="http://schemas.microsoft.com/office/powerpoint/2010/main" val="61712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F7B96B61-367D-79C9-35E8-F7DE7D09F135}"/>
              </a:ext>
            </a:extLst>
          </p:cNvPr>
          <p:cNvSpPr txBox="1"/>
          <p:nvPr/>
        </p:nvSpPr>
        <p:spPr>
          <a:xfrm>
            <a:off x="6347737" y="4109469"/>
            <a:ext cx="5715413" cy="2585323"/>
          </a:xfrm>
          <a:prstGeom prst="rect">
            <a:avLst/>
          </a:prstGeom>
          <a:noFill/>
        </p:spPr>
        <p:txBody>
          <a:bodyPr wrap="square">
            <a:spAutoFit/>
          </a:bodyPr>
          <a:lstStyle/>
          <a:p>
            <a:pPr algn="r"/>
            <a:r>
              <a:rPr lang="it-IT" b="1" dirty="0"/>
              <a:t>CONSULENTI</a:t>
            </a:r>
          </a:p>
          <a:p>
            <a:pPr algn="r"/>
            <a:endParaRPr lang="it-IT" dirty="0"/>
          </a:p>
          <a:p>
            <a:pPr algn="r"/>
            <a:r>
              <a:rPr lang="it-IT" dirty="0"/>
              <a:t>Dott.ssa Serenella </a:t>
            </a:r>
            <a:r>
              <a:rPr lang="it-IT" dirty="0" err="1"/>
              <a:t>Spaccapaniccia</a:t>
            </a:r>
            <a:r>
              <a:rPr lang="it-IT" dirty="0"/>
              <a:t> – Revisore dei Conti</a:t>
            </a:r>
          </a:p>
          <a:p>
            <a:pPr algn="r"/>
            <a:r>
              <a:rPr lang="it-IT" dirty="0"/>
              <a:t>  Avv. Maurizio Miranda - Avvocato</a:t>
            </a:r>
          </a:p>
          <a:p>
            <a:pPr algn="r"/>
            <a:r>
              <a:rPr lang="it-IT" dirty="0"/>
              <a:t>Dott.ssa Paola Pino d’Astore - RSPP</a:t>
            </a:r>
          </a:p>
          <a:p>
            <a:pPr algn="r"/>
            <a:r>
              <a:rPr lang="it-IT" dirty="0"/>
              <a:t>Dott.ssa Maria Luisa </a:t>
            </a:r>
            <a:r>
              <a:rPr lang="it-IT" dirty="0" err="1"/>
              <a:t>Rodriguez</a:t>
            </a:r>
            <a:r>
              <a:rPr lang="it-IT" dirty="0"/>
              <a:t> </a:t>
            </a:r>
            <a:r>
              <a:rPr lang="it-IT" dirty="0" err="1"/>
              <a:t>Montalvo</a:t>
            </a:r>
            <a:r>
              <a:rPr lang="it-IT" dirty="0"/>
              <a:t> - DPO Privacy</a:t>
            </a:r>
          </a:p>
          <a:p>
            <a:pPr algn="r"/>
            <a:r>
              <a:rPr lang="it-IT" dirty="0"/>
              <a:t>Dott. Giuseppe Mercanti; Dott. Luca Ballerini - Informatica</a:t>
            </a:r>
          </a:p>
          <a:p>
            <a:pPr algn="r"/>
            <a:r>
              <a:rPr lang="it-IT" dirty="0"/>
              <a:t>Dott. Federico Formica – Comunicazione</a:t>
            </a:r>
          </a:p>
          <a:p>
            <a:pPr algn="r"/>
            <a:r>
              <a:rPr lang="it-IT" dirty="0" err="1"/>
              <a:t>Agicom</a:t>
            </a:r>
            <a:r>
              <a:rPr lang="it-IT" dirty="0"/>
              <a:t> – Rivista e Sponsor</a:t>
            </a:r>
          </a:p>
        </p:txBody>
      </p:sp>
      <p:sp>
        <p:nvSpPr>
          <p:cNvPr id="5" name="CasellaDiTesto 4">
            <a:extLst>
              <a:ext uri="{FF2B5EF4-FFF2-40B4-BE49-F238E27FC236}">
                <a16:creationId xmlns:a16="http://schemas.microsoft.com/office/drawing/2014/main" id="{33771B87-9813-232D-D7BC-902A77A33EC2}"/>
              </a:ext>
            </a:extLst>
          </p:cNvPr>
          <p:cNvSpPr txBox="1"/>
          <p:nvPr/>
        </p:nvSpPr>
        <p:spPr>
          <a:xfrm>
            <a:off x="192126" y="5500276"/>
            <a:ext cx="4051883" cy="1200329"/>
          </a:xfrm>
          <a:prstGeom prst="rect">
            <a:avLst/>
          </a:prstGeom>
          <a:noFill/>
        </p:spPr>
        <p:txBody>
          <a:bodyPr wrap="square">
            <a:spAutoFit/>
          </a:bodyPr>
          <a:lstStyle/>
          <a:p>
            <a:r>
              <a:rPr lang="it-IT" b="1" dirty="0"/>
              <a:t>SEGRETERIA</a:t>
            </a:r>
          </a:p>
          <a:p>
            <a:endParaRPr lang="it-IT" b="1" dirty="0"/>
          </a:p>
          <a:p>
            <a:r>
              <a:rPr lang="it-IT" dirty="0"/>
              <a:t>Micaela Rossi (Senigallia – AN)</a:t>
            </a:r>
          </a:p>
          <a:p>
            <a:r>
              <a:rPr lang="it-IT" dirty="0"/>
              <a:t>Irene Pezzella (AN)</a:t>
            </a:r>
          </a:p>
        </p:txBody>
      </p:sp>
      <p:sp>
        <p:nvSpPr>
          <p:cNvPr id="6" name="CasellaDiTesto 5">
            <a:extLst>
              <a:ext uri="{FF2B5EF4-FFF2-40B4-BE49-F238E27FC236}">
                <a16:creationId xmlns:a16="http://schemas.microsoft.com/office/drawing/2014/main" id="{5E1E49C0-9F8A-058B-3340-6A4E68C70C5A}"/>
              </a:ext>
            </a:extLst>
          </p:cNvPr>
          <p:cNvSpPr txBox="1"/>
          <p:nvPr/>
        </p:nvSpPr>
        <p:spPr>
          <a:xfrm>
            <a:off x="192126" y="394040"/>
            <a:ext cx="8658225" cy="4708981"/>
          </a:xfrm>
          <a:prstGeom prst="rect">
            <a:avLst/>
          </a:prstGeom>
          <a:noFill/>
        </p:spPr>
        <p:txBody>
          <a:bodyPr wrap="square">
            <a:spAutoFit/>
          </a:bodyPr>
          <a:lstStyle/>
          <a:p>
            <a:pPr algn="l"/>
            <a:r>
              <a:rPr lang="it-IT" sz="2000" b="1" i="0" dirty="0">
                <a:solidFill>
                  <a:srgbClr val="333333"/>
                </a:solidFill>
                <a:effectLst/>
                <a:latin typeface="Calibri" panose="020F0502020204030204" pitchFamily="34" charset="0"/>
              </a:rPr>
              <a:t>Ai sensi del DPR 8 Luglio 2005 n. 169, a seguito delle elezioni </a:t>
            </a:r>
          </a:p>
          <a:p>
            <a:pPr algn="l"/>
            <a:r>
              <a:rPr lang="it-IT" sz="2000" b="1" i="0" dirty="0">
                <a:solidFill>
                  <a:srgbClr val="333333"/>
                </a:solidFill>
                <a:effectLst/>
                <a:latin typeface="Calibri" panose="020F0502020204030204" pitchFamily="34" charset="0"/>
              </a:rPr>
              <a:t>per il rinnovo del Consiglio dell’Ordine dei Geologi delle Marche, </a:t>
            </a:r>
          </a:p>
          <a:p>
            <a:pPr algn="l"/>
            <a:r>
              <a:rPr lang="it-IT" sz="2000" b="1" i="0" dirty="0">
                <a:solidFill>
                  <a:srgbClr val="333333"/>
                </a:solidFill>
                <a:effectLst/>
                <a:latin typeface="Calibri" panose="020F0502020204030204" pitchFamily="34" charset="0"/>
              </a:rPr>
              <a:t>sono stati eletti i componenti del Consiglio per il quadriennio 2021 – 2025.</a:t>
            </a:r>
          </a:p>
          <a:p>
            <a:pPr algn="l"/>
            <a:endParaRPr lang="it-IT" sz="2000" b="1" i="0" dirty="0">
              <a:solidFill>
                <a:srgbClr val="333333"/>
              </a:solidFill>
              <a:effectLst/>
              <a:latin typeface="Calibri" panose="020F0502020204030204" pitchFamily="34" charset="0"/>
            </a:endParaRPr>
          </a:p>
          <a:p>
            <a:pPr algn="l"/>
            <a:r>
              <a:rPr lang="it-IT" sz="2000" b="1" i="0" dirty="0">
                <a:solidFill>
                  <a:srgbClr val="333333"/>
                </a:solidFill>
                <a:effectLst/>
                <a:latin typeface="Calibri" panose="020F0502020204030204" pitchFamily="34" charset="0"/>
              </a:rPr>
              <a:t>Nella riunione del 8 giugno 2021 il nuovo Consiglio ha così distribuito le cariche:</a:t>
            </a:r>
          </a:p>
          <a:p>
            <a:pPr algn="l"/>
            <a:endParaRPr lang="it-IT" sz="2000" b="1" i="0" dirty="0">
              <a:solidFill>
                <a:srgbClr val="333333"/>
              </a:solidFill>
              <a:effectLst/>
              <a:latin typeface="Calibri" panose="020F0502020204030204" pitchFamily="34" charset="0"/>
            </a:endParaRPr>
          </a:p>
          <a:p>
            <a:r>
              <a:rPr lang="it-IT" sz="2000" b="1" i="0" dirty="0">
                <a:solidFill>
                  <a:srgbClr val="333333"/>
                </a:solidFill>
                <a:effectLst/>
                <a:latin typeface="Calibri" panose="020F0502020204030204" pitchFamily="34" charset="0"/>
              </a:rPr>
              <a:t>Presidente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Piero Farabollini</a:t>
            </a:r>
            <a:br>
              <a:rPr lang="it-IT" sz="2000" b="1" i="0" dirty="0">
                <a:solidFill>
                  <a:srgbClr val="333333"/>
                </a:solidFill>
                <a:effectLst/>
                <a:latin typeface="Calibri" panose="020F0502020204030204" pitchFamily="34" charset="0"/>
              </a:rPr>
            </a:br>
            <a:r>
              <a:rPr lang="it-IT" sz="2000" b="1" i="0" dirty="0">
                <a:solidFill>
                  <a:srgbClr val="333333"/>
                </a:solidFill>
                <a:effectLst/>
                <a:latin typeface="Calibri" panose="020F0502020204030204" pitchFamily="34" charset="0"/>
              </a:rPr>
              <a:t>Vice Presidente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Sara Prati</a:t>
            </a:r>
            <a:br>
              <a:rPr lang="it-IT" sz="2000" b="1" i="0" dirty="0">
                <a:solidFill>
                  <a:srgbClr val="333333"/>
                </a:solidFill>
                <a:effectLst/>
                <a:latin typeface="Calibri" panose="020F0502020204030204" pitchFamily="34" charset="0"/>
              </a:rPr>
            </a:br>
            <a:r>
              <a:rPr lang="it-IT" sz="2000" b="1" i="0" dirty="0">
                <a:solidFill>
                  <a:srgbClr val="333333"/>
                </a:solidFill>
                <a:effectLst/>
                <a:latin typeface="Calibri" panose="020F0502020204030204" pitchFamily="34" charset="0"/>
              </a:rPr>
              <a:t>Segretario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Fabrizio </a:t>
            </a:r>
            <a:r>
              <a:rPr lang="it-IT" sz="2000" b="1" i="0" dirty="0" err="1">
                <a:solidFill>
                  <a:srgbClr val="333333"/>
                </a:solidFill>
                <a:effectLst/>
                <a:latin typeface="Calibri" panose="020F0502020204030204" pitchFamily="34" charset="0"/>
              </a:rPr>
              <a:t>Bendia</a:t>
            </a:r>
            <a:br>
              <a:rPr lang="it-IT" sz="2000" b="1" i="0" dirty="0">
                <a:solidFill>
                  <a:srgbClr val="333333"/>
                </a:solidFill>
                <a:effectLst/>
                <a:latin typeface="Calibri" panose="020F0502020204030204" pitchFamily="34" charset="0"/>
              </a:rPr>
            </a:br>
            <a:r>
              <a:rPr lang="it-IT" sz="2000" b="1" i="0" dirty="0">
                <a:solidFill>
                  <a:srgbClr val="333333"/>
                </a:solidFill>
                <a:effectLst/>
                <a:latin typeface="Calibri" panose="020F0502020204030204" pitchFamily="34" charset="0"/>
              </a:rPr>
              <a:t>Tesoriere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Marco La Corte</a:t>
            </a:r>
            <a:br>
              <a:rPr lang="it-IT" sz="2000" b="1" i="0" dirty="0">
                <a:solidFill>
                  <a:srgbClr val="333333"/>
                </a:solidFill>
                <a:effectLst/>
                <a:latin typeface="Calibri" panose="020F0502020204030204" pitchFamily="34" charset="0"/>
              </a:rPr>
            </a:br>
            <a:r>
              <a:rPr lang="it-IT" sz="2000" b="1" i="0" dirty="0">
                <a:solidFill>
                  <a:srgbClr val="333333"/>
                </a:solidFill>
                <a:effectLst/>
                <a:latin typeface="Calibri" panose="020F0502020204030204" pitchFamily="34" charset="0"/>
              </a:rPr>
              <a:t>Consiglieri: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Stefania Costanzi</a:t>
            </a:r>
          </a:p>
          <a:p>
            <a:r>
              <a:rPr lang="it-IT" sz="2000" b="1" i="0" dirty="0">
                <a:solidFill>
                  <a:srgbClr val="333333"/>
                </a:solidFill>
                <a:effectLst/>
                <a:latin typeface="Calibri" panose="020F0502020204030204" pitchFamily="34" charset="0"/>
              </a:rPr>
              <a:t>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Fabio Bernardini</a:t>
            </a:r>
            <a:br>
              <a:rPr lang="it-IT" sz="2000" b="1" i="0" dirty="0">
                <a:solidFill>
                  <a:srgbClr val="333333"/>
                </a:solidFill>
                <a:effectLst/>
                <a:latin typeface="Calibri" panose="020F0502020204030204" pitchFamily="34" charset="0"/>
              </a:rPr>
            </a:br>
            <a:r>
              <a:rPr lang="it-IT" sz="2000" b="1" i="0" dirty="0">
                <a:solidFill>
                  <a:srgbClr val="333333"/>
                </a:solidFill>
                <a:effectLst/>
                <a:latin typeface="Calibri" panose="020F0502020204030204" pitchFamily="34" charset="0"/>
              </a:rPr>
              <a:t>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Stefano De Angelis</a:t>
            </a:r>
            <a:br>
              <a:rPr lang="it-IT" sz="2000" b="1" i="0" dirty="0">
                <a:solidFill>
                  <a:srgbClr val="333333"/>
                </a:solidFill>
                <a:effectLst/>
                <a:latin typeface="Calibri" panose="020F0502020204030204" pitchFamily="34" charset="0"/>
              </a:rPr>
            </a:br>
            <a:r>
              <a:rPr lang="it-IT" sz="2000" b="1" i="0" dirty="0">
                <a:solidFill>
                  <a:srgbClr val="333333"/>
                </a:solidFill>
                <a:effectLst/>
                <a:latin typeface="Calibri" panose="020F0502020204030204" pitchFamily="34" charset="0"/>
              </a:rPr>
              <a:t>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Daniele Morganti</a:t>
            </a:r>
            <a:br>
              <a:rPr lang="it-IT" sz="2000" b="1" i="0" dirty="0">
                <a:solidFill>
                  <a:srgbClr val="333333"/>
                </a:solidFill>
                <a:effectLst/>
                <a:latin typeface="Calibri" panose="020F0502020204030204" pitchFamily="34" charset="0"/>
              </a:rPr>
            </a:br>
            <a:r>
              <a:rPr lang="it-IT" sz="2000" b="1" i="0" dirty="0">
                <a:solidFill>
                  <a:srgbClr val="333333"/>
                </a:solidFill>
                <a:effectLst/>
                <a:latin typeface="Calibri" panose="020F0502020204030204" pitchFamily="34" charset="0"/>
              </a:rPr>
              <a:t>                     </a:t>
            </a:r>
            <a:r>
              <a:rPr lang="it-IT" sz="2000" b="1" i="0" dirty="0" err="1">
                <a:solidFill>
                  <a:srgbClr val="333333"/>
                </a:solidFill>
                <a:effectLst/>
                <a:latin typeface="Calibri" panose="020F0502020204030204" pitchFamily="34" charset="0"/>
              </a:rPr>
              <a:t>Geol</a:t>
            </a:r>
            <a:r>
              <a:rPr lang="it-IT" sz="2000" b="1" i="0" dirty="0">
                <a:solidFill>
                  <a:srgbClr val="333333"/>
                </a:solidFill>
                <a:effectLst/>
                <a:latin typeface="Calibri" panose="020F0502020204030204" pitchFamily="34" charset="0"/>
              </a:rPr>
              <a:t>. Fabio Rossi</a:t>
            </a:r>
          </a:p>
        </p:txBody>
      </p:sp>
      <p:sp>
        <p:nvSpPr>
          <p:cNvPr id="7" name="CasellaDiTesto 6">
            <a:extLst>
              <a:ext uri="{FF2B5EF4-FFF2-40B4-BE49-F238E27FC236}">
                <a16:creationId xmlns:a16="http://schemas.microsoft.com/office/drawing/2014/main" id="{51DCFA0D-A824-905A-29D7-CFBDE18B6E98}"/>
              </a:ext>
            </a:extLst>
          </p:cNvPr>
          <p:cNvSpPr txBox="1"/>
          <p:nvPr/>
        </p:nvSpPr>
        <p:spPr>
          <a:xfrm>
            <a:off x="5468280" y="2748530"/>
            <a:ext cx="6531594" cy="461665"/>
          </a:xfrm>
          <a:prstGeom prst="rect">
            <a:avLst/>
          </a:prstGeom>
          <a:noFill/>
          <a:ln w="38100">
            <a:solidFill>
              <a:srgbClr val="FF0000"/>
            </a:solidFill>
          </a:ln>
        </p:spPr>
        <p:txBody>
          <a:bodyPr wrap="square">
            <a:spAutoFit/>
          </a:bodyPr>
          <a:lstStyle/>
          <a:p>
            <a:pPr algn="r"/>
            <a:r>
              <a:rPr lang="it-IT" sz="2400" b="1" i="0" dirty="0">
                <a:solidFill>
                  <a:srgbClr val="222222"/>
                </a:solidFill>
                <a:effectLst/>
                <a:latin typeface="Arial" panose="020B0604020202020204" pitchFamily="34" charset="0"/>
              </a:rPr>
              <a:t>iscritti 440 di cui Albo A 411 e Elenco A 29</a:t>
            </a:r>
          </a:p>
        </p:txBody>
      </p:sp>
    </p:spTree>
    <p:extLst>
      <p:ext uri="{BB962C8B-B14F-4D97-AF65-F5344CB8AC3E}">
        <p14:creationId xmlns:p14="http://schemas.microsoft.com/office/powerpoint/2010/main" val="270919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Rectangle 1">
            <a:extLst>
              <a:ext uri="{FF2B5EF4-FFF2-40B4-BE49-F238E27FC236}">
                <a16:creationId xmlns:a16="http://schemas.microsoft.com/office/drawing/2014/main" id="{AB9CD2F8-12DA-52DB-10E6-6BF7E74C920F}"/>
              </a:ext>
            </a:extLst>
          </p:cNvPr>
          <p:cNvSpPr>
            <a:spLocks noChangeArrowheads="1"/>
          </p:cNvSpPr>
          <p:nvPr/>
        </p:nvSpPr>
        <p:spPr bwMode="auto">
          <a:xfrm>
            <a:off x="454009" y="1853045"/>
            <a:ext cx="1000195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600" dirty="0">
                <a:solidFill>
                  <a:srgbClr val="222222"/>
                </a:solidFill>
                <a:cs typeface="Arial" panose="020B0604020202020204" pitchFamily="34" charset="0"/>
              </a:rPr>
              <a:t>A</a:t>
            </a: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pprovazione del bilancio Preventivo 2024 (in data 19 dicembre 2023), di seguito  si riportano i dati  necessari:</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600" b="1"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600" b="1"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ISCRITTI</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Ad oggi si prevede 1  cancellazione per decesso.</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600" b="1" dirty="0">
                <a:solidFill>
                  <a:srgbClr val="222222"/>
                </a:solidFill>
                <a:cs typeface="Arial" panose="020B0604020202020204" pitchFamily="34" charset="0"/>
              </a:rPr>
              <a:t>QUOTE ASSOCIATIVE</a:t>
            </a:r>
            <a:endParaRPr kumimoji="0" lang="it-IT" altLang="it-IT"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ISCRITTI  ALBO A  QUOTA                                230,00   N.   386         € 88.780,00</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ISCRITTI  ALBO  A QUOTA   RIDOTTA              195,00   N.     24         €  4.680,00</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ISCRITTI  ELENCO A QUOTA                            155,00   N.     29         €  4.495,00</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ISCRITTI  ELENCO A QUOTA   RIDOTTA          150,00   N.      0          €       0 </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Totale   </a:t>
            </a:r>
            <a:r>
              <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6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€ 98.045,00</a:t>
            </a:r>
            <a:endParaRPr kumimoji="0" lang="it-IT" altLang="it-IT"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endParaRPr kumimoji="0" lang="it-IT" altLang="it-IT" sz="1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53969C75-1B69-2617-1DDE-7562B9553F10}"/>
              </a:ext>
            </a:extLst>
          </p:cNvPr>
          <p:cNvSpPr txBox="1"/>
          <p:nvPr/>
        </p:nvSpPr>
        <p:spPr>
          <a:xfrm>
            <a:off x="454009" y="448124"/>
            <a:ext cx="7707858" cy="369332"/>
          </a:xfrm>
          <a:prstGeom prst="rect">
            <a:avLst/>
          </a:prstGeom>
          <a:noFill/>
        </p:spPr>
        <p:txBody>
          <a:bodyPr wrap="square">
            <a:spAutoFit/>
          </a:bodyPr>
          <a:lstStyle/>
          <a:p>
            <a:r>
              <a:rPr kumimoji="0" lang="it-IT" altLang="it-IT" sz="1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BILANCIO CONSUNTIVO 2023 e BILANCIO PREVENTIVO 2014</a:t>
            </a:r>
            <a:endParaRPr lang="it-IT" b="1" dirty="0"/>
          </a:p>
        </p:txBody>
      </p:sp>
    </p:spTree>
    <p:extLst>
      <p:ext uri="{BB962C8B-B14F-4D97-AF65-F5344CB8AC3E}">
        <p14:creationId xmlns:p14="http://schemas.microsoft.com/office/powerpoint/2010/main" val="374436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3820" y="28089"/>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79E809AD-5C9F-CEDC-DEDF-5F744A594934}"/>
              </a:ext>
            </a:extLst>
          </p:cNvPr>
          <p:cNvSpPr txBox="1"/>
          <p:nvPr/>
        </p:nvSpPr>
        <p:spPr>
          <a:xfrm>
            <a:off x="128850" y="163208"/>
            <a:ext cx="8416636" cy="2862322"/>
          </a:xfrm>
          <a:prstGeom prst="rect">
            <a:avLst/>
          </a:prstGeom>
          <a:noFill/>
        </p:spPr>
        <p:txBody>
          <a:bodyPr wrap="square" rtlCol="0">
            <a:spAutoFit/>
          </a:bodyPr>
          <a:lstStyle/>
          <a:p>
            <a:r>
              <a:rPr lang="it-IT" sz="2000" b="1" dirty="0"/>
              <a:t>CONSIGLIO DI DISCIPLINA (Legge 137/2012)</a:t>
            </a:r>
          </a:p>
          <a:p>
            <a:r>
              <a:rPr lang="it-IT" sz="2000" b="1" dirty="0"/>
              <a:t>MANDATO 2020 - 2025</a:t>
            </a:r>
          </a:p>
          <a:p>
            <a:endParaRPr lang="it-IT" sz="2000" dirty="0"/>
          </a:p>
          <a:p>
            <a:r>
              <a:rPr lang="it-IT" sz="2000" dirty="0"/>
              <a:t>Presidente : dott. </a:t>
            </a:r>
            <a:r>
              <a:rPr lang="it-IT" sz="2000" dirty="0" err="1"/>
              <a:t>Geol</a:t>
            </a:r>
            <a:r>
              <a:rPr lang="it-IT" sz="2000" dirty="0"/>
              <a:t>. Riccardo CLAUDI;</a:t>
            </a:r>
          </a:p>
          <a:p>
            <a:endParaRPr lang="it-IT" sz="2000" dirty="0"/>
          </a:p>
          <a:p>
            <a:r>
              <a:rPr lang="it-IT" sz="2000" dirty="0"/>
              <a:t>Segretario: dott. </a:t>
            </a:r>
            <a:r>
              <a:rPr lang="it-IT" sz="2000" dirty="0" err="1"/>
              <a:t>Geol</a:t>
            </a:r>
            <a:r>
              <a:rPr lang="it-IT" sz="2000" dirty="0"/>
              <a:t>. Fabrizio IOIO’ </a:t>
            </a:r>
          </a:p>
          <a:p>
            <a:r>
              <a:rPr lang="it-IT" sz="2000" dirty="0"/>
              <a:t>                    (subentrato a Ugo Cittadini dal 17/02/2022)</a:t>
            </a:r>
          </a:p>
          <a:p>
            <a:endParaRPr lang="it-IT" sz="2000" dirty="0"/>
          </a:p>
          <a:p>
            <a:r>
              <a:rPr lang="it-IT" sz="2000" dirty="0"/>
              <a:t>Componente: dott. </a:t>
            </a:r>
            <a:r>
              <a:rPr lang="it-IT" sz="2000" dirty="0" err="1"/>
              <a:t>Geol</a:t>
            </a:r>
            <a:r>
              <a:rPr lang="it-IT" sz="2000" dirty="0"/>
              <a:t>. Marco BRUNELLI.</a:t>
            </a:r>
          </a:p>
        </p:txBody>
      </p:sp>
      <p:sp>
        <p:nvSpPr>
          <p:cNvPr id="5" name="CasellaDiTesto 4">
            <a:extLst>
              <a:ext uri="{FF2B5EF4-FFF2-40B4-BE49-F238E27FC236}">
                <a16:creationId xmlns:a16="http://schemas.microsoft.com/office/drawing/2014/main" id="{A0C45AC2-0020-32C1-834A-A22AAA097FE7}"/>
              </a:ext>
            </a:extLst>
          </p:cNvPr>
          <p:cNvSpPr txBox="1"/>
          <p:nvPr/>
        </p:nvSpPr>
        <p:spPr>
          <a:xfrm>
            <a:off x="115421" y="3468776"/>
            <a:ext cx="3690097" cy="3293209"/>
          </a:xfrm>
          <a:prstGeom prst="rect">
            <a:avLst/>
          </a:prstGeom>
          <a:noFill/>
        </p:spPr>
        <p:txBody>
          <a:bodyPr wrap="square">
            <a:spAutoFit/>
          </a:bodyPr>
          <a:lstStyle/>
          <a:p>
            <a:r>
              <a:rPr lang="it-IT" sz="1600" b="0" i="1" dirty="0">
                <a:solidFill>
                  <a:srgbClr val="222222"/>
                </a:solidFill>
                <a:effectLst/>
                <a:latin typeface="Arial" panose="020B0604020202020204" pitchFamily="34" charset="0"/>
              </a:rPr>
              <a:t>Comunicazione provvedimento APC e Morosità</a:t>
            </a:r>
          </a:p>
          <a:p>
            <a:endParaRPr lang="it-IT" sz="1600" i="1" dirty="0">
              <a:solidFill>
                <a:srgbClr val="222222"/>
              </a:solidFill>
              <a:latin typeface="Arial" panose="020B0604020202020204" pitchFamily="34" charset="0"/>
            </a:endParaRPr>
          </a:p>
          <a:p>
            <a:r>
              <a:rPr lang="it-IT" sz="1600" b="0" i="1" dirty="0">
                <a:solidFill>
                  <a:srgbClr val="222222"/>
                </a:solidFill>
                <a:effectLst/>
                <a:latin typeface="Arial" panose="020B0604020202020204" pitchFamily="34" charset="0"/>
              </a:rPr>
              <a:t>Si ricorda che la decisione del Consiglio di disciplina può essere impugnata con ricorso al Consiglio Nazionale dei Geologi entro il termine di 30 giorni dalla notificazione o comunicazione secondo le modalità di cui all’Art. 6 della Legge 12 novembre 1990  n.339 </a:t>
            </a:r>
            <a:r>
              <a:rPr lang="it-IT" sz="1600" b="1" i="1" dirty="0">
                <a:solidFill>
                  <a:srgbClr val="222222"/>
                </a:solidFill>
                <a:effectLst/>
                <a:latin typeface="Arial" panose="020B0604020202020204" pitchFamily="34" charset="0"/>
              </a:rPr>
              <a:t>e che la presentazione del ricorso sospende l’esecutività della sanzione</a:t>
            </a:r>
            <a:r>
              <a:rPr lang="it-IT" sz="1600" b="0" i="1" dirty="0">
                <a:solidFill>
                  <a:srgbClr val="222222"/>
                </a:solidFill>
                <a:effectLst/>
                <a:latin typeface="Arial" panose="020B0604020202020204" pitchFamily="34" charset="0"/>
              </a:rPr>
              <a:t>.</a:t>
            </a:r>
            <a:endParaRPr lang="it-IT" sz="1600" i="1" dirty="0"/>
          </a:p>
        </p:txBody>
      </p:sp>
      <p:sp>
        <p:nvSpPr>
          <p:cNvPr id="8" name="CasellaDiTesto 7">
            <a:extLst>
              <a:ext uri="{FF2B5EF4-FFF2-40B4-BE49-F238E27FC236}">
                <a16:creationId xmlns:a16="http://schemas.microsoft.com/office/drawing/2014/main" id="{E309847A-404E-A2F2-BFD2-FB0C75FBA6CA}"/>
              </a:ext>
            </a:extLst>
          </p:cNvPr>
          <p:cNvSpPr txBox="1"/>
          <p:nvPr/>
        </p:nvSpPr>
        <p:spPr>
          <a:xfrm>
            <a:off x="5125156" y="2682388"/>
            <a:ext cx="6974001" cy="3724096"/>
          </a:xfrm>
          <a:prstGeom prst="rect">
            <a:avLst/>
          </a:prstGeom>
          <a:gradFill>
            <a:gsLst>
              <a:gs pos="56000">
                <a:schemeClr val="accent5">
                  <a:lumMod val="20000"/>
                  <a:lumOff val="80000"/>
                </a:schemeClr>
              </a:gs>
              <a:gs pos="84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p:spPr>
        <p:txBody>
          <a:bodyPr wrap="square">
            <a:spAutoFit/>
          </a:bodyPr>
          <a:lstStyle/>
          <a:p>
            <a:pPr algn="r"/>
            <a:r>
              <a:rPr lang="it-IT" sz="1600" b="1" i="0" dirty="0">
                <a:solidFill>
                  <a:srgbClr val="222222"/>
                </a:solidFill>
                <a:effectLst/>
                <a:latin typeface="Arial" panose="020B0604020202020204" pitchFamily="34" charset="0"/>
              </a:rPr>
              <a:t>9 provvedimenti APC 2017-19</a:t>
            </a:r>
          </a:p>
          <a:p>
            <a:pPr algn="r"/>
            <a:r>
              <a:rPr lang="it-IT" sz="1600" b="1" i="0" dirty="0">
                <a:solidFill>
                  <a:srgbClr val="222222"/>
                </a:solidFill>
                <a:effectLst/>
                <a:latin typeface="Arial" panose="020B0604020202020204" pitchFamily="34" charset="0"/>
              </a:rPr>
              <a:t>7 sospensioni</a:t>
            </a:r>
            <a:r>
              <a:rPr lang="it-IT" sz="1600" b="0" i="0" dirty="0">
                <a:solidFill>
                  <a:srgbClr val="222222"/>
                </a:solidFill>
                <a:effectLst/>
                <a:latin typeface="Arial" panose="020B0604020202020204" pitchFamily="34" charset="0"/>
              </a:rPr>
              <a:t> a tempo determinato</a:t>
            </a:r>
          </a:p>
          <a:p>
            <a:pPr algn="r"/>
            <a:r>
              <a:rPr lang="it-IT" sz="1600" b="1" i="0" dirty="0">
                <a:solidFill>
                  <a:srgbClr val="222222"/>
                </a:solidFill>
                <a:effectLst/>
                <a:latin typeface="Arial" panose="020B0604020202020204" pitchFamily="34" charset="0"/>
              </a:rPr>
              <a:t>2 censure</a:t>
            </a:r>
          </a:p>
          <a:p>
            <a:pPr algn="r"/>
            <a:r>
              <a:rPr lang="it-IT" sz="1600" b="1" i="0" dirty="0">
                <a:solidFill>
                  <a:srgbClr val="222222"/>
                </a:solidFill>
                <a:effectLst/>
                <a:latin typeface="Arial" panose="020B0604020202020204" pitchFamily="34" charset="0"/>
              </a:rPr>
              <a:t>1 sospensione </a:t>
            </a:r>
            <a:r>
              <a:rPr lang="it-IT" sz="1600" b="0" i="0" dirty="0">
                <a:solidFill>
                  <a:srgbClr val="222222"/>
                </a:solidFill>
                <a:effectLst/>
                <a:latin typeface="Arial" panose="020B0604020202020204" pitchFamily="34" charset="0"/>
              </a:rPr>
              <a:t>a tempo indeterminato per morosità</a:t>
            </a:r>
          </a:p>
          <a:p>
            <a:pPr algn="r"/>
            <a:endParaRPr lang="it-IT" sz="1600" b="0" i="0" dirty="0">
              <a:solidFill>
                <a:srgbClr val="222222"/>
              </a:solidFill>
              <a:effectLst/>
              <a:latin typeface="Arial" panose="020B0604020202020204" pitchFamily="34" charset="0"/>
            </a:endParaRPr>
          </a:p>
          <a:p>
            <a:pPr algn="r"/>
            <a:r>
              <a:rPr lang="it-IT" sz="1600" b="0" i="0" dirty="0">
                <a:solidFill>
                  <a:srgbClr val="222222"/>
                </a:solidFill>
                <a:effectLst/>
                <a:latin typeface="Arial" panose="020B0604020202020204" pitchFamily="34" charset="0"/>
              </a:rPr>
              <a:t>Inviate  al CDD n. 55 pratiche per </a:t>
            </a:r>
            <a:r>
              <a:rPr lang="it-IT" sz="1600" b="1" i="0" dirty="0">
                <a:solidFill>
                  <a:srgbClr val="222222"/>
                </a:solidFill>
                <a:effectLst/>
                <a:latin typeface="Arial" panose="020B0604020202020204" pitchFamily="34" charset="0"/>
              </a:rPr>
              <a:t>inadempienza APC 2020-22</a:t>
            </a:r>
          </a:p>
          <a:p>
            <a:pPr algn="r"/>
            <a:endParaRPr lang="it-IT" sz="1600" b="1" i="0" dirty="0">
              <a:solidFill>
                <a:srgbClr val="222222"/>
              </a:solidFill>
              <a:effectLst/>
              <a:latin typeface="Arial" panose="020B0604020202020204" pitchFamily="34" charset="0"/>
            </a:endParaRPr>
          </a:p>
          <a:p>
            <a:pPr algn="r"/>
            <a:r>
              <a:rPr lang="it-IT" sz="1600" b="1" i="0" dirty="0">
                <a:solidFill>
                  <a:srgbClr val="222222"/>
                </a:solidFill>
                <a:effectLst/>
                <a:latin typeface="Arial" panose="020B0604020202020204" pitchFamily="34" charset="0"/>
              </a:rPr>
              <a:t>35 solleciti per posizioni di morosità </a:t>
            </a:r>
            <a:r>
              <a:rPr lang="it-IT" sz="1600" i="0" dirty="0">
                <a:solidFill>
                  <a:srgbClr val="222222"/>
                </a:solidFill>
                <a:effectLst/>
                <a:latin typeface="Arial" panose="020B0604020202020204" pitchFamily="34" charset="0"/>
              </a:rPr>
              <a:t>(eventualmente da inviare al CDD)</a:t>
            </a:r>
          </a:p>
          <a:p>
            <a:pPr algn="r"/>
            <a:endParaRPr lang="it-IT" sz="1600" b="1" dirty="0">
              <a:solidFill>
                <a:srgbClr val="222222"/>
              </a:solidFill>
              <a:latin typeface="Arial" panose="020B0604020202020204" pitchFamily="34" charset="0"/>
            </a:endParaRPr>
          </a:p>
          <a:p>
            <a:pPr algn="r"/>
            <a:r>
              <a:rPr lang="it-IT" sz="1600" b="0" i="0" dirty="0">
                <a:solidFill>
                  <a:srgbClr val="222222"/>
                </a:solidFill>
                <a:effectLst/>
                <a:latin typeface="Arial" panose="020B0604020202020204" pitchFamily="34" charset="0"/>
              </a:rPr>
              <a:t>Il CNG ha inviato elenco nominativi </a:t>
            </a:r>
            <a:r>
              <a:rPr lang="it-IT" sz="1600" b="1" i="0" dirty="0">
                <a:solidFill>
                  <a:srgbClr val="222222"/>
                </a:solidFill>
                <a:effectLst/>
                <a:latin typeface="Arial" panose="020B0604020202020204" pitchFamily="34" charset="0"/>
              </a:rPr>
              <a:t>morosi per la quota CNG </a:t>
            </a:r>
            <a:r>
              <a:rPr lang="it-IT" sz="1600" b="0" i="0" dirty="0">
                <a:solidFill>
                  <a:srgbClr val="222222"/>
                </a:solidFill>
                <a:effectLst/>
                <a:latin typeface="Arial" panose="020B0604020202020204" pitchFamily="34" charset="0"/>
              </a:rPr>
              <a:t>chiedendo l’avvio dei procedimenti disciplinari da parte dell’organo deputato</a:t>
            </a:r>
          </a:p>
          <a:p>
            <a:pPr algn="r"/>
            <a:endParaRPr lang="it-IT" sz="1600" dirty="0">
              <a:solidFill>
                <a:srgbClr val="222222"/>
              </a:solidFill>
              <a:latin typeface="Arial" panose="020B0604020202020204" pitchFamily="34" charset="0"/>
            </a:endParaRPr>
          </a:p>
          <a:p>
            <a:pPr algn="r"/>
            <a:r>
              <a:rPr lang="it-IT" sz="1600" b="0" i="0" dirty="0">
                <a:solidFill>
                  <a:srgbClr val="222222"/>
                </a:solidFill>
                <a:effectLst/>
                <a:latin typeface="Arial" panose="020B0604020202020204" pitchFamily="34" charset="0"/>
              </a:rPr>
              <a:t>N°7 posizioni </a:t>
            </a:r>
            <a:r>
              <a:rPr lang="it-IT" sz="1600" b="1" i="0" dirty="0">
                <a:solidFill>
                  <a:srgbClr val="222222"/>
                </a:solidFill>
                <a:effectLst/>
                <a:latin typeface="Arial" panose="020B0604020202020204" pitchFamily="34" charset="0"/>
              </a:rPr>
              <a:t>PEC non funzionanti </a:t>
            </a:r>
          </a:p>
          <a:p>
            <a:pPr algn="r"/>
            <a:r>
              <a:rPr lang="it-IT" sz="1400" b="0" i="0" dirty="0">
                <a:solidFill>
                  <a:srgbClr val="222222"/>
                </a:solidFill>
                <a:effectLst/>
                <a:latin typeface="Arial" panose="020B0604020202020204" pitchFamily="34" charset="0"/>
              </a:rPr>
              <a:t>(verrà inviata raccomandata A/R per l’aggiornamento; </a:t>
            </a:r>
            <a:r>
              <a:rPr lang="it-IT" sz="1400" dirty="0">
                <a:solidFill>
                  <a:srgbClr val="222222"/>
                </a:solidFill>
                <a:latin typeface="Arial" panose="020B0604020202020204" pitchFamily="34" charset="0"/>
              </a:rPr>
              <a:t>il non adempimento comporta </a:t>
            </a:r>
            <a:r>
              <a:rPr lang="it-IT" sz="1400" b="0" i="0" dirty="0">
                <a:solidFill>
                  <a:srgbClr val="222222"/>
                </a:solidFill>
                <a:effectLst/>
                <a:latin typeface="Arial" panose="020B0604020202020204" pitchFamily="34" charset="0"/>
              </a:rPr>
              <a:t>l’inoltro della pratica al CDD per inosservanza del codice deontologico art. 28</a:t>
            </a:r>
            <a:endParaRPr lang="it-IT" sz="1400" b="1"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73564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4BE61D5B-D234-D4E5-9DFD-885B6A631DF5}"/>
              </a:ext>
            </a:extLst>
          </p:cNvPr>
          <p:cNvSpPr txBox="1"/>
          <p:nvPr/>
        </p:nvSpPr>
        <p:spPr>
          <a:xfrm>
            <a:off x="175441" y="85275"/>
            <a:ext cx="7901609" cy="707886"/>
          </a:xfrm>
          <a:prstGeom prst="rect">
            <a:avLst/>
          </a:prstGeom>
          <a:noFill/>
        </p:spPr>
        <p:txBody>
          <a:bodyPr wrap="square" rtlCol="0">
            <a:spAutoFit/>
          </a:bodyPr>
          <a:lstStyle/>
          <a:p>
            <a:r>
              <a:rPr lang="it-IT" sz="2000" b="1" dirty="0"/>
              <a:t>Commissioni e Tavoli tecnici</a:t>
            </a:r>
          </a:p>
          <a:p>
            <a:r>
              <a:rPr lang="it-IT" sz="2000" b="1" dirty="0">
                <a:solidFill>
                  <a:srgbClr val="333333"/>
                </a:solidFill>
                <a:latin typeface="Calibri" panose="020F0502020204030204" pitchFamily="34" charset="0"/>
              </a:rPr>
              <a:t>(Delibera n. 215 – 18 giugno 2021)</a:t>
            </a:r>
            <a:endParaRPr lang="it-IT" sz="2000" dirty="0">
              <a:solidFill>
                <a:srgbClr val="333333"/>
              </a:solidFill>
              <a:latin typeface="Calibri" panose="020F0502020204030204" pitchFamily="34" charset="0"/>
            </a:endParaRPr>
          </a:p>
        </p:txBody>
      </p:sp>
      <p:sp>
        <p:nvSpPr>
          <p:cNvPr id="5" name="CasellaDiTesto 4">
            <a:extLst>
              <a:ext uri="{FF2B5EF4-FFF2-40B4-BE49-F238E27FC236}">
                <a16:creationId xmlns:a16="http://schemas.microsoft.com/office/drawing/2014/main" id="{00D8CA1B-A013-CD3C-A820-F04B32600FEE}"/>
              </a:ext>
            </a:extLst>
          </p:cNvPr>
          <p:cNvSpPr txBox="1"/>
          <p:nvPr/>
        </p:nvSpPr>
        <p:spPr>
          <a:xfrm>
            <a:off x="175441" y="1182139"/>
            <a:ext cx="8834152" cy="5509200"/>
          </a:xfrm>
          <a:prstGeom prst="rect">
            <a:avLst/>
          </a:prstGeom>
          <a:noFill/>
        </p:spPr>
        <p:txBody>
          <a:bodyPr wrap="square" rtlCol="0">
            <a:spAutoFit/>
          </a:bodyPr>
          <a:lstStyle/>
          <a:p>
            <a:r>
              <a:rPr lang="it-IT" sz="1700" b="1" i="0" dirty="0">
                <a:solidFill>
                  <a:srgbClr val="333333"/>
                </a:solidFill>
                <a:effectLst/>
                <a:latin typeface="Calibri" panose="020F0502020204030204" pitchFamily="34" charset="0"/>
              </a:rPr>
              <a:t>Commissione APC (verifica crediti – organizzazione corsi – accreditamento e patrocini)</a:t>
            </a:r>
            <a:br>
              <a:rPr lang="it-IT" sz="1700" b="0" i="0" dirty="0">
                <a:solidFill>
                  <a:srgbClr val="333333"/>
                </a:solidFill>
                <a:effectLst/>
                <a:latin typeface="Calibri" panose="020F0502020204030204" pitchFamily="34" charset="0"/>
              </a:rPr>
            </a:br>
            <a:r>
              <a:rPr lang="it-IT" sz="1700" u="sng" dirty="0">
                <a:solidFill>
                  <a:srgbClr val="333333"/>
                </a:solidFill>
                <a:latin typeface="Calibri" panose="020F0502020204030204" pitchFamily="34" charset="0"/>
              </a:rPr>
              <a:t>Fabrizio </a:t>
            </a:r>
            <a:r>
              <a:rPr lang="it-IT" sz="1700" u="sng" dirty="0" err="1">
                <a:solidFill>
                  <a:srgbClr val="333333"/>
                </a:solidFill>
                <a:latin typeface="Calibri" panose="020F0502020204030204" pitchFamily="34" charset="0"/>
              </a:rPr>
              <a:t>Bendia</a:t>
            </a:r>
            <a:r>
              <a:rPr lang="it-IT" sz="1700" u="sng" dirty="0">
                <a:solidFill>
                  <a:srgbClr val="333333"/>
                </a:solidFill>
                <a:latin typeface="Calibri" panose="020F0502020204030204" pitchFamily="34" charset="0"/>
              </a:rPr>
              <a:t>; </a:t>
            </a:r>
            <a:r>
              <a:rPr lang="it-IT" sz="1700" dirty="0">
                <a:solidFill>
                  <a:srgbClr val="333333"/>
                </a:solidFill>
                <a:latin typeface="Calibri" panose="020F0502020204030204" pitchFamily="34" charset="0"/>
              </a:rPr>
              <a:t>Stefania Costanzi; Stefano </a:t>
            </a:r>
            <a:r>
              <a:rPr lang="it-IT" sz="1700" b="0" i="0" dirty="0">
                <a:solidFill>
                  <a:srgbClr val="333333"/>
                </a:solidFill>
                <a:effectLst/>
                <a:latin typeface="Calibri" panose="020F0502020204030204" pitchFamily="34" charset="0"/>
              </a:rPr>
              <a:t>De Angelis; </a:t>
            </a:r>
            <a:r>
              <a:rPr lang="it-IT" sz="1700" dirty="0">
                <a:solidFill>
                  <a:srgbClr val="333333"/>
                </a:solidFill>
                <a:latin typeface="Calibri" panose="020F0502020204030204" pitchFamily="34" charset="0"/>
              </a:rPr>
              <a:t>Daniele Morganti; Fabio </a:t>
            </a:r>
            <a:r>
              <a:rPr lang="it-IT" sz="1700" b="0" i="0" dirty="0">
                <a:solidFill>
                  <a:srgbClr val="333333"/>
                </a:solidFill>
                <a:effectLst/>
                <a:latin typeface="Calibri" panose="020F0502020204030204" pitchFamily="34" charset="0"/>
              </a:rPr>
              <a:t>Rossi</a:t>
            </a:r>
          </a:p>
          <a:p>
            <a:pPr algn="l"/>
            <a:endParaRPr lang="it-IT" sz="800" b="1" i="0" dirty="0">
              <a:solidFill>
                <a:srgbClr val="333333"/>
              </a:solidFill>
              <a:effectLst/>
              <a:latin typeface="Calibri" panose="020F0502020204030204" pitchFamily="34" charset="0"/>
            </a:endParaRPr>
          </a:p>
          <a:p>
            <a:pPr algn="l"/>
            <a:r>
              <a:rPr lang="it-IT" sz="1700" b="1" i="0" dirty="0">
                <a:solidFill>
                  <a:srgbClr val="333333"/>
                </a:solidFill>
                <a:effectLst/>
                <a:latin typeface="Calibri" panose="020F0502020204030204" pitchFamily="34" charset="0"/>
              </a:rPr>
              <a:t>Commissione Parcelle</a:t>
            </a:r>
            <a:r>
              <a:rPr lang="it-IT" sz="1700" b="0" i="0" dirty="0">
                <a:solidFill>
                  <a:srgbClr val="333333"/>
                </a:solidFill>
                <a:effectLst/>
                <a:latin typeface="Calibri" panose="020F0502020204030204" pitchFamily="34" charset="0"/>
              </a:rPr>
              <a:t>:</a:t>
            </a:r>
            <a:br>
              <a:rPr lang="it-IT" sz="1700" b="0" i="0" dirty="0">
                <a:solidFill>
                  <a:srgbClr val="333333"/>
                </a:solidFill>
                <a:effectLst/>
                <a:latin typeface="Calibri" panose="020F0502020204030204" pitchFamily="34" charset="0"/>
              </a:rPr>
            </a:br>
            <a:r>
              <a:rPr lang="it-IT" sz="1700" b="0" i="1" dirty="0">
                <a:solidFill>
                  <a:srgbClr val="333333"/>
                </a:solidFill>
                <a:effectLst/>
                <a:latin typeface="Calibri" panose="020F0502020204030204" pitchFamily="34" charset="0"/>
              </a:rPr>
              <a:t>Province di Pesaro e Ancona</a:t>
            </a:r>
            <a:r>
              <a:rPr lang="it-IT" sz="1700" b="0" i="0" dirty="0">
                <a:solidFill>
                  <a:srgbClr val="333333"/>
                </a:solidFill>
                <a:effectLst/>
                <a:latin typeface="Calibri" panose="020F0502020204030204" pitchFamily="34" charset="0"/>
              </a:rPr>
              <a:t>: </a:t>
            </a:r>
            <a:r>
              <a:rPr lang="it-IT" sz="1700" b="0" i="0" u="sng" dirty="0">
                <a:solidFill>
                  <a:srgbClr val="333333"/>
                </a:solidFill>
                <a:effectLst/>
                <a:latin typeface="Calibri" panose="020F0502020204030204" pitchFamily="34" charset="0"/>
              </a:rPr>
              <a:t>Marco La Corte</a:t>
            </a:r>
            <a:br>
              <a:rPr lang="it-IT" sz="1700" b="0" i="0" dirty="0">
                <a:solidFill>
                  <a:srgbClr val="333333"/>
                </a:solidFill>
                <a:effectLst/>
                <a:latin typeface="Calibri" panose="020F0502020204030204" pitchFamily="34" charset="0"/>
              </a:rPr>
            </a:br>
            <a:r>
              <a:rPr lang="it-IT" sz="1700" b="0" i="1" dirty="0">
                <a:solidFill>
                  <a:srgbClr val="333333"/>
                </a:solidFill>
                <a:effectLst/>
                <a:latin typeface="Calibri" panose="020F0502020204030204" pitchFamily="34" charset="0"/>
              </a:rPr>
              <a:t>Province di Fermo, Ascoli Piceno e Macerata:</a:t>
            </a:r>
            <a:r>
              <a:rPr lang="it-IT" sz="1700" b="0" i="0" dirty="0">
                <a:solidFill>
                  <a:srgbClr val="333333"/>
                </a:solidFill>
                <a:effectLst/>
                <a:latin typeface="Calibri" panose="020F0502020204030204" pitchFamily="34" charset="0"/>
              </a:rPr>
              <a:t> </a:t>
            </a:r>
            <a:r>
              <a:rPr lang="it-IT" sz="1700" b="0" i="0" u="sng" dirty="0">
                <a:solidFill>
                  <a:srgbClr val="333333"/>
                </a:solidFill>
                <a:effectLst/>
                <a:latin typeface="Calibri" panose="020F0502020204030204" pitchFamily="34" charset="0"/>
              </a:rPr>
              <a:t>Daniele Morganti</a:t>
            </a:r>
          </a:p>
          <a:p>
            <a:pPr algn="l"/>
            <a:endParaRPr lang="it-IT" sz="800" b="1" i="0" dirty="0">
              <a:solidFill>
                <a:srgbClr val="333333"/>
              </a:solidFill>
              <a:effectLst/>
              <a:latin typeface="Calibri" panose="020F0502020204030204" pitchFamily="34" charset="0"/>
            </a:endParaRPr>
          </a:p>
          <a:p>
            <a:pPr algn="l"/>
            <a:r>
              <a:rPr lang="it-IT" sz="1700" b="1" i="0" dirty="0">
                <a:solidFill>
                  <a:srgbClr val="333333"/>
                </a:solidFill>
                <a:effectLst/>
                <a:latin typeface="Calibri" panose="020F0502020204030204" pitchFamily="34" charset="0"/>
              </a:rPr>
              <a:t>Commissione Protezione civile</a:t>
            </a:r>
            <a:r>
              <a:rPr lang="it-IT" sz="1700" b="0" i="0" dirty="0">
                <a:solidFill>
                  <a:srgbClr val="333333"/>
                </a:solidFill>
                <a:effectLst/>
                <a:latin typeface="Calibri" panose="020F0502020204030204" pitchFamily="34" charset="0"/>
              </a:rPr>
              <a:t>:</a:t>
            </a:r>
            <a:br>
              <a:rPr lang="it-IT" sz="1700" b="0" i="0" dirty="0">
                <a:solidFill>
                  <a:srgbClr val="333333"/>
                </a:solidFill>
                <a:effectLst/>
                <a:latin typeface="Calibri" panose="020F0502020204030204" pitchFamily="34" charset="0"/>
              </a:rPr>
            </a:br>
            <a:r>
              <a:rPr lang="it-IT" sz="1700" b="0" i="0" u="sng" dirty="0">
                <a:solidFill>
                  <a:srgbClr val="333333"/>
                </a:solidFill>
                <a:effectLst/>
                <a:latin typeface="Calibri" panose="020F0502020204030204" pitchFamily="34" charset="0"/>
              </a:rPr>
              <a:t>Marco la Corte</a:t>
            </a:r>
            <a:r>
              <a:rPr lang="it-IT" sz="1700" b="0" i="0" dirty="0">
                <a:solidFill>
                  <a:srgbClr val="333333"/>
                </a:solidFill>
                <a:effectLst/>
                <a:latin typeface="Calibri" panose="020F0502020204030204" pitchFamily="34" charset="0"/>
              </a:rPr>
              <a:t>; Stefania Costanzi</a:t>
            </a:r>
          </a:p>
          <a:p>
            <a:pPr algn="l"/>
            <a:endParaRPr lang="it-IT" sz="800" b="1" i="0" dirty="0">
              <a:solidFill>
                <a:srgbClr val="333333"/>
              </a:solidFill>
              <a:effectLst/>
              <a:latin typeface="Calibri" panose="020F0502020204030204" pitchFamily="34" charset="0"/>
            </a:endParaRPr>
          </a:p>
          <a:p>
            <a:r>
              <a:rPr lang="it-IT" sz="1700" b="1" i="0" dirty="0">
                <a:solidFill>
                  <a:srgbClr val="333333"/>
                </a:solidFill>
                <a:effectLst/>
                <a:latin typeface="Calibri" panose="020F0502020204030204" pitchFamily="34" charset="0"/>
              </a:rPr>
              <a:t>Commissione Gestione sito internet e social media</a:t>
            </a:r>
            <a:r>
              <a:rPr lang="it-IT" sz="1700" b="0" i="0" dirty="0">
                <a:solidFill>
                  <a:srgbClr val="333333"/>
                </a:solidFill>
                <a:effectLst/>
                <a:latin typeface="Calibri" panose="020F0502020204030204" pitchFamily="34" charset="0"/>
              </a:rPr>
              <a:t>:</a:t>
            </a:r>
            <a:br>
              <a:rPr lang="it-IT" sz="1700" b="0" i="0" dirty="0">
                <a:solidFill>
                  <a:srgbClr val="333333"/>
                </a:solidFill>
                <a:effectLst/>
                <a:latin typeface="Calibri" panose="020F0502020204030204" pitchFamily="34" charset="0"/>
              </a:rPr>
            </a:br>
            <a:r>
              <a:rPr lang="it-IT" sz="1700" u="sng" dirty="0">
                <a:solidFill>
                  <a:srgbClr val="333333"/>
                </a:solidFill>
                <a:latin typeface="Calibri" panose="020F0502020204030204" pitchFamily="34" charset="0"/>
              </a:rPr>
              <a:t>Stefano De Angelis;</a:t>
            </a:r>
            <a:r>
              <a:rPr lang="it-IT" sz="1700" dirty="0">
                <a:solidFill>
                  <a:srgbClr val="333333"/>
                </a:solidFill>
                <a:latin typeface="Calibri" panose="020F0502020204030204" pitchFamily="34" charset="0"/>
              </a:rPr>
              <a:t> F</a:t>
            </a:r>
            <a:r>
              <a:rPr lang="it-IT" sz="1700" b="0" i="0" dirty="0">
                <a:solidFill>
                  <a:srgbClr val="333333"/>
                </a:solidFill>
                <a:effectLst/>
                <a:latin typeface="Calibri" panose="020F0502020204030204" pitchFamily="34" charset="0"/>
              </a:rPr>
              <a:t>abrizio </a:t>
            </a:r>
            <a:r>
              <a:rPr lang="it-IT" sz="1700" b="0" i="0" dirty="0" err="1">
                <a:solidFill>
                  <a:srgbClr val="333333"/>
                </a:solidFill>
                <a:effectLst/>
                <a:latin typeface="Calibri" panose="020F0502020204030204" pitchFamily="34" charset="0"/>
              </a:rPr>
              <a:t>Bendia</a:t>
            </a:r>
            <a:r>
              <a:rPr lang="it-IT" sz="1700" b="0" i="0" dirty="0">
                <a:solidFill>
                  <a:srgbClr val="333333"/>
                </a:solidFill>
                <a:effectLst/>
                <a:latin typeface="Calibri" panose="020F0502020204030204" pitchFamily="34" charset="0"/>
              </a:rPr>
              <a:t>; Marco la Corte; </a:t>
            </a:r>
          </a:p>
          <a:p>
            <a:pPr algn="l"/>
            <a:endParaRPr lang="it-IT" sz="800" dirty="0">
              <a:solidFill>
                <a:srgbClr val="333333"/>
              </a:solidFill>
              <a:latin typeface="Calibri" panose="020F0502020204030204" pitchFamily="34" charset="0"/>
            </a:endParaRPr>
          </a:p>
          <a:p>
            <a:pPr algn="l"/>
            <a:r>
              <a:rPr lang="it-IT" sz="1700" b="1" i="0" dirty="0">
                <a:solidFill>
                  <a:srgbClr val="333333"/>
                </a:solidFill>
                <a:effectLst/>
                <a:latin typeface="Calibri" panose="020F0502020204030204" pitchFamily="34" charset="0"/>
              </a:rPr>
              <a:t>Commissione Rapporti Istituzionali (Regione Marche; ANCI</a:t>
            </a:r>
            <a:r>
              <a:rPr lang="it-IT" sz="1700" b="0" i="0" dirty="0">
                <a:solidFill>
                  <a:srgbClr val="333333"/>
                </a:solidFill>
                <a:effectLst/>
                <a:latin typeface="Calibri" panose="020F0502020204030204" pitchFamily="34" charset="0"/>
              </a:rPr>
              <a:t>; </a:t>
            </a:r>
            <a:r>
              <a:rPr lang="it-IT" sz="1700" b="1" i="0" dirty="0">
                <a:solidFill>
                  <a:srgbClr val="333333"/>
                </a:solidFill>
                <a:effectLst/>
                <a:latin typeface="Calibri" panose="020F0502020204030204" pitchFamily="34" charset="0"/>
              </a:rPr>
              <a:t>Ordini Professionali;</a:t>
            </a:r>
            <a:r>
              <a:rPr lang="it-IT" sz="1700" b="0" i="0" dirty="0">
                <a:solidFill>
                  <a:srgbClr val="333333"/>
                </a:solidFill>
                <a:effectLst/>
                <a:latin typeface="Calibri" panose="020F0502020204030204" pitchFamily="34" charset="0"/>
              </a:rPr>
              <a:t> </a:t>
            </a:r>
            <a:r>
              <a:rPr lang="it-IT" sz="1700" b="1" i="0" dirty="0">
                <a:solidFill>
                  <a:srgbClr val="333333"/>
                </a:solidFill>
                <a:effectLst/>
                <a:latin typeface="Calibri" panose="020F0502020204030204" pitchFamily="34" charset="0"/>
              </a:rPr>
              <a:t>Università; </a:t>
            </a:r>
            <a:r>
              <a:rPr lang="it-IT" sz="1700" b="1" i="0" dirty="0" err="1">
                <a:solidFill>
                  <a:srgbClr val="333333"/>
                </a:solidFill>
                <a:effectLst/>
                <a:latin typeface="Calibri" panose="020F0502020204030204" pitchFamily="34" charset="0"/>
              </a:rPr>
              <a:t>ecc</a:t>
            </a:r>
            <a:r>
              <a:rPr lang="it-IT" sz="1700" b="0" i="0" dirty="0">
                <a:solidFill>
                  <a:srgbClr val="333333"/>
                </a:solidFill>
                <a:effectLst/>
                <a:latin typeface="Calibri" panose="020F0502020204030204" pitchFamily="34" charset="0"/>
              </a:rPr>
              <a:t>):</a:t>
            </a:r>
            <a:br>
              <a:rPr lang="it-IT" sz="1700" b="0" i="0" dirty="0">
                <a:solidFill>
                  <a:srgbClr val="333333"/>
                </a:solidFill>
                <a:effectLst/>
                <a:latin typeface="Calibri" panose="020F0502020204030204" pitchFamily="34" charset="0"/>
              </a:rPr>
            </a:br>
            <a:r>
              <a:rPr lang="it-IT" sz="1700" b="0" i="0" dirty="0">
                <a:solidFill>
                  <a:srgbClr val="333333"/>
                </a:solidFill>
                <a:effectLst/>
                <a:latin typeface="Calibri" panose="020F0502020204030204" pitchFamily="34" charset="0"/>
              </a:rPr>
              <a:t>Piero Farabollini; Sara Prati</a:t>
            </a:r>
          </a:p>
          <a:p>
            <a:pPr algn="l"/>
            <a:endParaRPr lang="it-IT" sz="800" b="1" i="0" dirty="0">
              <a:solidFill>
                <a:srgbClr val="333333"/>
              </a:solidFill>
              <a:effectLst/>
              <a:latin typeface="Calibri" panose="020F0502020204030204" pitchFamily="34" charset="0"/>
            </a:endParaRPr>
          </a:p>
          <a:p>
            <a:pPr algn="l"/>
            <a:r>
              <a:rPr lang="it-IT" sz="1700" b="1" i="0" dirty="0">
                <a:solidFill>
                  <a:srgbClr val="333333"/>
                </a:solidFill>
                <a:effectLst/>
                <a:latin typeface="Calibri" panose="020F0502020204030204" pitchFamily="34" charset="0"/>
              </a:rPr>
              <a:t>Commissione Scuola-Università, Formazione e Istruzione</a:t>
            </a:r>
            <a:r>
              <a:rPr lang="it-IT" sz="1700" b="0" i="0" dirty="0">
                <a:solidFill>
                  <a:srgbClr val="333333"/>
                </a:solidFill>
                <a:effectLst/>
                <a:latin typeface="Calibri" panose="020F0502020204030204" pitchFamily="34" charset="0"/>
              </a:rPr>
              <a:t>:</a:t>
            </a:r>
            <a:br>
              <a:rPr lang="it-IT" sz="1700" b="0" i="0" dirty="0">
                <a:solidFill>
                  <a:srgbClr val="333333"/>
                </a:solidFill>
                <a:effectLst/>
                <a:latin typeface="Calibri" panose="020F0502020204030204" pitchFamily="34" charset="0"/>
              </a:rPr>
            </a:br>
            <a:r>
              <a:rPr lang="it-IT" sz="1700" b="0" i="0" dirty="0">
                <a:solidFill>
                  <a:srgbClr val="333333"/>
                </a:solidFill>
                <a:effectLst/>
                <a:latin typeface="Calibri" panose="020F0502020204030204" pitchFamily="34" charset="0"/>
              </a:rPr>
              <a:t>Stefano De Angelis; Fabrizio </a:t>
            </a:r>
            <a:r>
              <a:rPr lang="it-IT" sz="1700" b="0" i="0" dirty="0" err="1">
                <a:solidFill>
                  <a:srgbClr val="333333"/>
                </a:solidFill>
                <a:effectLst/>
                <a:latin typeface="Calibri" panose="020F0502020204030204" pitchFamily="34" charset="0"/>
              </a:rPr>
              <a:t>Bendia</a:t>
            </a:r>
            <a:r>
              <a:rPr lang="it-IT" sz="1700" b="0" i="0" dirty="0">
                <a:solidFill>
                  <a:srgbClr val="333333"/>
                </a:solidFill>
                <a:effectLst/>
                <a:latin typeface="Calibri" panose="020F0502020204030204" pitchFamily="34" charset="0"/>
              </a:rPr>
              <a:t>; Daniele Morganti</a:t>
            </a:r>
          </a:p>
          <a:p>
            <a:pPr algn="l"/>
            <a:endParaRPr lang="it-IT" sz="800" b="1" i="0" dirty="0">
              <a:solidFill>
                <a:srgbClr val="333333"/>
              </a:solidFill>
              <a:effectLst/>
              <a:latin typeface="Calibri" panose="020F0502020204030204" pitchFamily="34" charset="0"/>
            </a:endParaRPr>
          </a:p>
          <a:p>
            <a:r>
              <a:rPr lang="it-IT" sz="1700" b="1" i="0" dirty="0">
                <a:solidFill>
                  <a:srgbClr val="333333"/>
                </a:solidFill>
                <a:effectLst/>
                <a:latin typeface="Calibri" panose="020F0502020204030204" pitchFamily="34" charset="0"/>
              </a:rPr>
              <a:t>Commissione Pari Opportunità</a:t>
            </a:r>
            <a:r>
              <a:rPr lang="it-IT" sz="1700" b="0" i="0" dirty="0">
                <a:solidFill>
                  <a:srgbClr val="333333"/>
                </a:solidFill>
                <a:effectLst/>
                <a:latin typeface="Calibri" panose="020F0502020204030204" pitchFamily="34" charset="0"/>
              </a:rPr>
              <a:t>:</a:t>
            </a:r>
            <a:br>
              <a:rPr lang="it-IT" sz="1700" b="0" i="0" dirty="0">
                <a:solidFill>
                  <a:srgbClr val="333333"/>
                </a:solidFill>
                <a:effectLst/>
                <a:latin typeface="Calibri" panose="020F0502020204030204" pitchFamily="34" charset="0"/>
              </a:rPr>
            </a:br>
            <a:r>
              <a:rPr lang="it-IT" sz="1700" b="0" i="0" u="sng" dirty="0">
                <a:solidFill>
                  <a:srgbClr val="333333"/>
                </a:solidFill>
                <a:effectLst/>
                <a:latin typeface="Calibri" panose="020F0502020204030204" pitchFamily="34" charset="0"/>
              </a:rPr>
              <a:t>Sara Prati</a:t>
            </a:r>
            <a:r>
              <a:rPr lang="it-IT" sz="1700" b="0" i="0" dirty="0">
                <a:solidFill>
                  <a:srgbClr val="333333"/>
                </a:solidFill>
                <a:effectLst/>
                <a:latin typeface="Calibri" panose="020F0502020204030204" pitchFamily="34" charset="0"/>
              </a:rPr>
              <a:t>; Stefania Costanzi; Paola Pia Pino </a:t>
            </a:r>
            <a:r>
              <a:rPr lang="it-IT" sz="1700" dirty="0">
                <a:solidFill>
                  <a:srgbClr val="333333"/>
                </a:solidFill>
                <a:latin typeface="Calibri" panose="020F0502020204030204" pitchFamily="34" charset="0"/>
              </a:rPr>
              <a:t>d’Astore</a:t>
            </a:r>
          </a:p>
          <a:p>
            <a:endParaRPr lang="it-IT" sz="1700" b="0" i="0" dirty="0">
              <a:solidFill>
                <a:srgbClr val="333333"/>
              </a:solidFill>
              <a:effectLst/>
              <a:latin typeface="Calibri" panose="020F0502020204030204" pitchFamily="34" charset="0"/>
            </a:endParaRPr>
          </a:p>
          <a:p>
            <a:r>
              <a:rPr lang="it-IT" sz="1600" b="1" dirty="0">
                <a:solidFill>
                  <a:srgbClr val="333333"/>
                </a:solidFill>
                <a:latin typeface="Calibri" panose="020F0502020204030204" pitchFamily="34" charset="0"/>
              </a:rPr>
              <a:t>Geotermia</a:t>
            </a:r>
            <a:r>
              <a:rPr lang="it-IT" sz="1600" dirty="0">
                <a:solidFill>
                  <a:srgbClr val="333333"/>
                </a:solidFill>
                <a:latin typeface="Calibri" panose="020F0502020204030204" pitchFamily="34" charset="0"/>
              </a:rPr>
              <a:t>:</a:t>
            </a:r>
            <a:br>
              <a:rPr lang="it-IT" sz="1600" dirty="0">
                <a:solidFill>
                  <a:srgbClr val="333333"/>
                </a:solidFill>
                <a:latin typeface="Calibri" panose="020F0502020204030204" pitchFamily="34" charset="0"/>
              </a:rPr>
            </a:br>
            <a:r>
              <a:rPr lang="it-IT" sz="1600" dirty="0">
                <a:solidFill>
                  <a:srgbClr val="333333"/>
                </a:solidFill>
                <a:latin typeface="Calibri" panose="020F0502020204030204" pitchFamily="34" charset="0"/>
              </a:rPr>
              <a:t>Daniele </a:t>
            </a:r>
            <a:r>
              <a:rPr lang="it-IT" sz="1600" dirty="0" err="1">
                <a:solidFill>
                  <a:srgbClr val="333333"/>
                </a:solidFill>
                <a:latin typeface="Calibri" panose="020F0502020204030204" pitchFamily="34" charset="0"/>
              </a:rPr>
              <a:t>Morganti</a:t>
            </a:r>
            <a:r>
              <a:rPr lang="it-IT" sz="1600" dirty="0">
                <a:solidFill>
                  <a:srgbClr val="333333"/>
                </a:solidFill>
                <a:latin typeface="Calibri" panose="020F0502020204030204" pitchFamily="34" charset="0"/>
              </a:rPr>
              <a:t>; Stefania </a:t>
            </a:r>
            <a:r>
              <a:rPr lang="it-IT" sz="1600" dirty="0" err="1">
                <a:solidFill>
                  <a:srgbClr val="333333"/>
                </a:solidFill>
                <a:latin typeface="Calibri" panose="020F0502020204030204" pitchFamily="34" charset="0"/>
              </a:rPr>
              <a:t>Costanzi</a:t>
            </a:r>
            <a:r>
              <a:rPr lang="it-IT" sz="1600" dirty="0">
                <a:solidFill>
                  <a:srgbClr val="333333"/>
                </a:solidFill>
                <a:latin typeface="Calibri" panose="020F0502020204030204" pitchFamily="34" charset="0"/>
              </a:rPr>
              <a:t>; Michele </a:t>
            </a:r>
            <a:r>
              <a:rPr lang="it-IT" sz="1600" dirty="0" err="1">
                <a:solidFill>
                  <a:srgbClr val="333333"/>
                </a:solidFill>
                <a:latin typeface="Calibri" panose="020F0502020204030204" pitchFamily="34" charset="0"/>
              </a:rPr>
              <a:t>Gliaschera</a:t>
            </a:r>
            <a:r>
              <a:rPr lang="it-IT" sz="1600" dirty="0">
                <a:solidFill>
                  <a:srgbClr val="333333"/>
                </a:solidFill>
                <a:latin typeface="Calibri" panose="020F0502020204030204" pitchFamily="34" charset="0"/>
              </a:rPr>
              <a:t>; Filippo </a:t>
            </a:r>
            <a:r>
              <a:rPr lang="it-IT" sz="1600" dirty="0" err="1">
                <a:solidFill>
                  <a:srgbClr val="333333"/>
                </a:solidFill>
                <a:latin typeface="Calibri" panose="020F0502020204030204" pitchFamily="34" charset="0"/>
              </a:rPr>
              <a:t>Piscaglia</a:t>
            </a:r>
            <a:endParaRPr lang="it-IT" sz="160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320962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16056"/>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6" name="CasellaDiTesto 5">
            <a:extLst>
              <a:ext uri="{FF2B5EF4-FFF2-40B4-BE49-F238E27FC236}">
                <a16:creationId xmlns:a16="http://schemas.microsoft.com/office/drawing/2014/main" id="{83BEE896-80CC-B6E1-2589-5AC935C7FD73}"/>
              </a:ext>
            </a:extLst>
          </p:cNvPr>
          <p:cNvSpPr txBox="1"/>
          <p:nvPr/>
        </p:nvSpPr>
        <p:spPr>
          <a:xfrm>
            <a:off x="257533" y="46041"/>
            <a:ext cx="8531087" cy="6801862"/>
          </a:xfrm>
          <a:prstGeom prst="rect">
            <a:avLst/>
          </a:prstGeom>
          <a:noFill/>
        </p:spPr>
        <p:txBody>
          <a:bodyPr wrap="square">
            <a:spAutoFit/>
          </a:bodyPr>
          <a:lstStyle/>
          <a:p>
            <a:pPr algn="l"/>
            <a:r>
              <a:rPr lang="it-IT" b="1" i="0" dirty="0">
                <a:solidFill>
                  <a:srgbClr val="333333"/>
                </a:solidFill>
                <a:effectLst/>
                <a:latin typeface="Calibri" panose="020F0502020204030204" pitchFamily="34" charset="0"/>
              </a:rPr>
              <a:t>TAVOLI TECNICI</a:t>
            </a:r>
            <a:br>
              <a:rPr lang="it-IT" b="1" i="0" dirty="0">
                <a:solidFill>
                  <a:srgbClr val="333333"/>
                </a:solidFill>
                <a:effectLst/>
                <a:latin typeface="Calibri" panose="020F0502020204030204" pitchFamily="34" charset="0"/>
              </a:rPr>
            </a:br>
            <a:endParaRPr lang="it-IT" b="0" i="0" dirty="0">
              <a:solidFill>
                <a:srgbClr val="333333"/>
              </a:solidFill>
              <a:effectLst/>
              <a:latin typeface="Calibri" panose="020F0502020204030204" pitchFamily="34" charset="0"/>
            </a:endParaRPr>
          </a:p>
          <a:p>
            <a:r>
              <a:rPr lang="it-IT" sz="1600" b="1" i="0" dirty="0">
                <a:solidFill>
                  <a:srgbClr val="333333"/>
                </a:solidFill>
                <a:effectLst/>
                <a:latin typeface="Calibri" panose="020F0502020204030204" pitchFamily="34" charset="0"/>
              </a:rPr>
              <a:t>Prezzario e Sisma Bonus</a:t>
            </a:r>
            <a:r>
              <a:rPr lang="it-IT" sz="1600" b="0" i="0" dirty="0">
                <a:solidFill>
                  <a:srgbClr val="333333"/>
                </a:solidFill>
                <a:effectLst/>
                <a:latin typeface="Calibri" panose="020F0502020204030204" pitchFamily="34" charset="0"/>
              </a:rPr>
              <a:t>:</a:t>
            </a:r>
            <a:br>
              <a:rPr lang="it-IT" sz="1600" b="0" i="0" dirty="0">
                <a:solidFill>
                  <a:srgbClr val="333333"/>
                </a:solidFill>
                <a:effectLst/>
                <a:latin typeface="Calibri" panose="020F0502020204030204" pitchFamily="34" charset="0"/>
              </a:rPr>
            </a:br>
            <a:r>
              <a:rPr lang="it-IT" sz="1600" dirty="0">
                <a:solidFill>
                  <a:srgbClr val="333333"/>
                </a:solidFill>
                <a:latin typeface="Calibri" panose="020F0502020204030204" pitchFamily="34" charset="0"/>
              </a:rPr>
              <a:t>Marco La Corte; Daniele </a:t>
            </a:r>
            <a:r>
              <a:rPr lang="it-IT" sz="1600" b="0" i="0" dirty="0">
                <a:solidFill>
                  <a:srgbClr val="333333"/>
                </a:solidFill>
                <a:effectLst/>
                <a:latin typeface="Calibri" panose="020F0502020204030204" pitchFamily="34" charset="0"/>
              </a:rPr>
              <a:t>Morganti; Fabio Rossi</a:t>
            </a:r>
          </a:p>
          <a:p>
            <a:pPr algn="l"/>
            <a:endParaRPr lang="it-IT" sz="1600" b="1" i="0" dirty="0">
              <a:solidFill>
                <a:srgbClr val="333333"/>
              </a:solidFill>
              <a:effectLst/>
              <a:latin typeface="Calibri" panose="020F0502020204030204" pitchFamily="34" charset="0"/>
            </a:endParaRPr>
          </a:p>
          <a:p>
            <a:r>
              <a:rPr lang="it-IT" sz="1600" b="1" i="0" dirty="0">
                <a:solidFill>
                  <a:srgbClr val="333333"/>
                </a:solidFill>
                <a:effectLst/>
                <a:latin typeface="Calibri" panose="020F0502020204030204" pitchFamily="34" charset="0"/>
              </a:rPr>
              <a:t>Ricostruzione post-terremoto</a:t>
            </a:r>
            <a:r>
              <a:rPr lang="it-IT" sz="1600" b="0" i="0" dirty="0">
                <a:solidFill>
                  <a:srgbClr val="333333"/>
                </a:solidFill>
                <a:effectLst/>
                <a:latin typeface="Calibri" panose="020F0502020204030204" pitchFamily="34" charset="0"/>
              </a:rPr>
              <a:t>:</a:t>
            </a:r>
            <a:br>
              <a:rPr lang="it-IT" sz="1600" b="0" i="0" dirty="0">
                <a:solidFill>
                  <a:srgbClr val="333333"/>
                </a:solidFill>
                <a:effectLst/>
                <a:latin typeface="Calibri" panose="020F0502020204030204" pitchFamily="34" charset="0"/>
              </a:rPr>
            </a:br>
            <a:r>
              <a:rPr lang="it-IT" sz="1600" u="sng" dirty="0">
                <a:solidFill>
                  <a:srgbClr val="333333"/>
                </a:solidFill>
                <a:latin typeface="Calibri" panose="020F0502020204030204" pitchFamily="34" charset="0"/>
              </a:rPr>
              <a:t>Sara Prati</a:t>
            </a:r>
            <a:r>
              <a:rPr lang="it-IT" sz="1600" dirty="0">
                <a:solidFill>
                  <a:srgbClr val="333333"/>
                </a:solidFill>
                <a:latin typeface="Calibri" panose="020F0502020204030204" pitchFamily="34" charset="0"/>
              </a:rPr>
              <a:t>; Piero Farabollini</a:t>
            </a:r>
            <a:endParaRPr lang="it-IT" sz="1600" b="0" i="0" dirty="0">
              <a:solidFill>
                <a:srgbClr val="333333"/>
              </a:solidFill>
              <a:effectLst/>
              <a:latin typeface="Calibri" panose="020F0502020204030204" pitchFamily="34" charset="0"/>
            </a:endParaRPr>
          </a:p>
          <a:p>
            <a:pPr algn="l"/>
            <a:endParaRPr lang="it-IT" sz="1600" b="1" i="0" dirty="0">
              <a:solidFill>
                <a:srgbClr val="333333"/>
              </a:solidFill>
              <a:effectLst/>
              <a:latin typeface="Calibri" panose="020F0502020204030204" pitchFamily="34" charset="0"/>
            </a:endParaRPr>
          </a:p>
          <a:p>
            <a:pPr algn="l"/>
            <a:r>
              <a:rPr lang="it-IT" sz="1600" b="1" i="0" dirty="0">
                <a:solidFill>
                  <a:srgbClr val="333333"/>
                </a:solidFill>
                <a:effectLst/>
                <a:latin typeface="Calibri" panose="020F0502020204030204" pitchFamily="34" charset="0"/>
              </a:rPr>
              <a:t>Contratti di Fiume</a:t>
            </a:r>
            <a:r>
              <a:rPr lang="it-IT" sz="1600" b="0" i="0" dirty="0">
                <a:solidFill>
                  <a:srgbClr val="333333"/>
                </a:solidFill>
                <a:effectLst/>
                <a:latin typeface="Calibri" panose="020F0502020204030204" pitchFamily="34" charset="0"/>
              </a:rPr>
              <a:t>:</a:t>
            </a:r>
            <a:br>
              <a:rPr lang="it-IT" sz="1600" b="0" i="0" dirty="0">
                <a:solidFill>
                  <a:srgbClr val="333333"/>
                </a:solidFill>
                <a:effectLst/>
                <a:latin typeface="Calibri" panose="020F0502020204030204" pitchFamily="34" charset="0"/>
              </a:rPr>
            </a:br>
            <a:r>
              <a:rPr lang="it-IT" sz="1600" b="0" i="1" dirty="0">
                <a:solidFill>
                  <a:srgbClr val="333333"/>
                </a:solidFill>
                <a:effectLst/>
                <a:latin typeface="Calibri" panose="020F0502020204030204" pitchFamily="34" charset="0"/>
              </a:rPr>
              <a:t>Misa e Nevola:</a:t>
            </a:r>
            <a:br>
              <a:rPr lang="it-IT" sz="1600" b="0" i="0" dirty="0">
                <a:solidFill>
                  <a:srgbClr val="333333"/>
                </a:solidFill>
                <a:effectLst/>
                <a:latin typeface="Calibri" panose="020F0502020204030204" pitchFamily="34" charset="0"/>
              </a:rPr>
            </a:br>
            <a:r>
              <a:rPr lang="it-IT" sz="1600" b="0" i="0" dirty="0">
                <a:solidFill>
                  <a:srgbClr val="333333"/>
                </a:solidFill>
                <a:effectLst/>
                <a:latin typeface="Calibri" panose="020F0502020204030204" pitchFamily="34" charset="0"/>
              </a:rPr>
              <a:t>Fabio Bernardini; </a:t>
            </a:r>
            <a:r>
              <a:rPr lang="it-IT" sz="1600" b="0" i="0" u="sng" dirty="0">
                <a:solidFill>
                  <a:srgbClr val="333333"/>
                </a:solidFill>
                <a:effectLst/>
                <a:latin typeface="Calibri" panose="020F0502020204030204" pitchFamily="34" charset="0"/>
              </a:rPr>
              <a:t>Marco La Corte</a:t>
            </a:r>
          </a:p>
          <a:p>
            <a:pPr algn="l"/>
            <a:r>
              <a:rPr lang="it-IT" sz="1600" b="0" i="1" dirty="0">
                <a:solidFill>
                  <a:srgbClr val="333333"/>
                </a:solidFill>
                <a:effectLst/>
                <a:latin typeface="Calibri" panose="020F0502020204030204" pitchFamily="34" charset="0"/>
              </a:rPr>
              <a:t>Fiume Musone</a:t>
            </a:r>
            <a:r>
              <a:rPr lang="it-IT" sz="1600" b="0" i="0" dirty="0">
                <a:solidFill>
                  <a:srgbClr val="333333"/>
                </a:solidFill>
                <a:effectLst/>
                <a:latin typeface="Calibri" panose="020F0502020204030204" pitchFamily="34" charset="0"/>
              </a:rPr>
              <a:t>:</a:t>
            </a:r>
            <a:br>
              <a:rPr lang="it-IT" sz="1600" b="0" i="0" dirty="0">
                <a:solidFill>
                  <a:srgbClr val="333333"/>
                </a:solidFill>
                <a:effectLst/>
                <a:latin typeface="Calibri" panose="020F0502020204030204" pitchFamily="34" charset="0"/>
              </a:rPr>
            </a:br>
            <a:r>
              <a:rPr lang="it-IT" sz="1600" b="0" i="0" dirty="0">
                <a:solidFill>
                  <a:srgbClr val="333333"/>
                </a:solidFill>
                <a:effectLst/>
                <a:latin typeface="Calibri" panose="020F0502020204030204" pitchFamily="34" charset="0"/>
              </a:rPr>
              <a:t>Fabio Bernardini; Fabio Rossi</a:t>
            </a:r>
          </a:p>
          <a:p>
            <a:pPr algn="l"/>
            <a:r>
              <a:rPr lang="it-IT" sz="1600" b="0" i="1" dirty="0">
                <a:solidFill>
                  <a:srgbClr val="333333"/>
                </a:solidFill>
                <a:effectLst/>
                <a:latin typeface="Calibri" panose="020F0502020204030204" pitchFamily="34" charset="0"/>
              </a:rPr>
              <a:t>Fiume Esino</a:t>
            </a:r>
            <a:r>
              <a:rPr lang="it-IT" sz="1600" b="0" i="0" dirty="0">
                <a:solidFill>
                  <a:srgbClr val="333333"/>
                </a:solidFill>
                <a:effectLst/>
                <a:latin typeface="Calibri" panose="020F0502020204030204" pitchFamily="34" charset="0"/>
              </a:rPr>
              <a:t>:</a:t>
            </a:r>
            <a:br>
              <a:rPr lang="it-IT" sz="1600" b="0" i="0" dirty="0">
                <a:solidFill>
                  <a:srgbClr val="333333"/>
                </a:solidFill>
                <a:effectLst/>
                <a:latin typeface="Calibri" panose="020F0502020204030204" pitchFamily="34" charset="0"/>
              </a:rPr>
            </a:br>
            <a:r>
              <a:rPr lang="it-IT" sz="1600" b="0" i="0" dirty="0">
                <a:solidFill>
                  <a:srgbClr val="333333"/>
                </a:solidFill>
                <a:effectLst/>
                <a:latin typeface="Calibri" panose="020F0502020204030204" pitchFamily="34" charset="0"/>
              </a:rPr>
              <a:t>Fabio Bernardini; Fabrizio </a:t>
            </a:r>
            <a:r>
              <a:rPr lang="it-IT" sz="1600" b="0" i="0" dirty="0" err="1">
                <a:solidFill>
                  <a:srgbClr val="333333"/>
                </a:solidFill>
                <a:effectLst/>
                <a:latin typeface="Calibri" panose="020F0502020204030204" pitchFamily="34" charset="0"/>
              </a:rPr>
              <a:t>Bendia</a:t>
            </a:r>
            <a:r>
              <a:rPr lang="it-IT" sz="1600" b="0" i="0" dirty="0">
                <a:solidFill>
                  <a:srgbClr val="333333"/>
                </a:solidFill>
                <a:effectLst/>
                <a:latin typeface="Calibri" panose="020F0502020204030204" pitchFamily="34" charset="0"/>
              </a:rPr>
              <a:t>; Fabio Rossi</a:t>
            </a:r>
          </a:p>
          <a:p>
            <a:pPr algn="l"/>
            <a:r>
              <a:rPr lang="it-IT" sz="1600" b="0" i="1" dirty="0">
                <a:solidFill>
                  <a:srgbClr val="333333"/>
                </a:solidFill>
                <a:effectLst/>
                <a:latin typeface="Calibri" panose="020F0502020204030204" pitchFamily="34" charset="0"/>
              </a:rPr>
              <a:t>Foglia e Metauro</a:t>
            </a:r>
            <a:r>
              <a:rPr lang="it-IT" sz="1600" b="0" i="0" dirty="0">
                <a:solidFill>
                  <a:srgbClr val="333333"/>
                </a:solidFill>
                <a:effectLst/>
                <a:latin typeface="Calibri" panose="020F0502020204030204" pitchFamily="34" charset="0"/>
              </a:rPr>
              <a:t>:</a:t>
            </a:r>
            <a:br>
              <a:rPr lang="it-IT" sz="1600" b="0" i="0" dirty="0">
                <a:solidFill>
                  <a:srgbClr val="333333"/>
                </a:solidFill>
                <a:effectLst/>
                <a:latin typeface="Calibri" panose="020F0502020204030204" pitchFamily="34" charset="0"/>
              </a:rPr>
            </a:br>
            <a:r>
              <a:rPr lang="it-IT" sz="1600" b="0" i="0" dirty="0">
                <a:solidFill>
                  <a:srgbClr val="333333"/>
                </a:solidFill>
                <a:effectLst/>
                <a:latin typeface="Calibri" panose="020F0502020204030204" pitchFamily="34" charset="0"/>
              </a:rPr>
              <a:t>Stefano De Angelis; Marco La Corte</a:t>
            </a:r>
          </a:p>
          <a:p>
            <a:pPr algn="l"/>
            <a:r>
              <a:rPr lang="it-IT" sz="1600" i="1" dirty="0">
                <a:solidFill>
                  <a:srgbClr val="333333"/>
                </a:solidFill>
                <a:effectLst/>
                <a:latin typeface="Calibri" panose="020F0502020204030204" pitchFamily="34" charset="0"/>
              </a:rPr>
              <a:t>Burano-Bosso-</a:t>
            </a:r>
            <a:r>
              <a:rPr lang="it-IT" sz="1600" i="1" dirty="0" err="1">
                <a:solidFill>
                  <a:srgbClr val="333333"/>
                </a:solidFill>
                <a:effectLst/>
                <a:latin typeface="Calibri" panose="020F0502020204030204" pitchFamily="34" charset="0"/>
              </a:rPr>
              <a:t>Biscuglio</a:t>
            </a:r>
            <a:r>
              <a:rPr lang="it-IT" sz="1600" i="1" dirty="0">
                <a:solidFill>
                  <a:srgbClr val="333333"/>
                </a:solidFill>
                <a:latin typeface="Calibri" panose="020F0502020204030204" pitchFamily="34" charset="0"/>
              </a:rPr>
              <a:t>-</a:t>
            </a:r>
            <a:r>
              <a:rPr lang="it-IT" sz="1600" i="1" dirty="0" err="1">
                <a:solidFill>
                  <a:srgbClr val="333333"/>
                </a:solidFill>
                <a:latin typeface="Calibri" panose="020F0502020204030204" pitchFamily="34" charset="0"/>
              </a:rPr>
              <a:t>C</a:t>
            </a:r>
            <a:r>
              <a:rPr lang="it-IT" sz="1600" i="1" dirty="0" err="1">
                <a:solidFill>
                  <a:srgbClr val="333333"/>
                </a:solidFill>
                <a:effectLst/>
                <a:latin typeface="Calibri" panose="020F0502020204030204" pitchFamily="34" charset="0"/>
              </a:rPr>
              <a:t>andigliano</a:t>
            </a:r>
            <a:endParaRPr lang="it-IT" sz="1600" i="1" dirty="0">
              <a:solidFill>
                <a:srgbClr val="333333"/>
              </a:solidFill>
              <a:effectLst/>
              <a:latin typeface="Calibri" panose="020F0502020204030204" pitchFamily="34" charset="0"/>
            </a:endParaRPr>
          </a:p>
          <a:p>
            <a:pPr algn="l"/>
            <a:r>
              <a:rPr lang="it-IT" sz="1600" i="0" dirty="0">
                <a:solidFill>
                  <a:srgbClr val="333333"/>
                </a:solidFill>
                <a:effectLst/>
                <a:latin typeface="Calibri" panose="020F0502020204030204" pitchFamily="34" charset="0"/>
              </a:rPr>
              <a:t>Stefano De Angelis; Marco La Corte</a:t>
            </a:r>
          </a:p>
          <a:p>
            <a:pPr algn="l"/>
            <a:r>
              <a:rPr lang="it-IT" sz="1600" i="1" dirty="0">
                <a:solidFill>
                  <a:srgbClr val="333333"/>
                </a:solidFill>
                <a:latin typeface="Calibri" panose="020F0502020204030204" pitchFamily="34" charset="0"/>
              </a:rPr>
              <a:t>Potenza</a:t>
            </a:r>
          </a:p>
          <a:p>
            <a:pPr algn="l"/>
            <a:r>
              <a:rPr lang="it-IT" sz="1600" dirty="0">
                <a:solidFill>
                  <a:srgbClr val="333333"/>
                </a:solidFill>
                <a:latin typeface="Calibri" panose="020F0502020204030204" pitchFamily="34" charset="0"/>
              </a:rPr>
              <a:t>Rossi</a:t>
            </a:r>
          </a:p>
          <a:p>
            <a:pPr algn="l"/>
            <a:endParaRPr lang="it-IT" sz="1600" i="0" dirty="0">
              <a:solidFill>
                <a:srgbClr val="333333"/>
              </a:solidFill>
              <a:effectLst/>
              <a:latin typeface="Calibri" panose="020F0502020204030204" pitchFamily="34" charset="0"/>
            </a:endParaRPr>
          </a:p>
          <a:p>
            <a:r>
              <a:rPr lang="it-IT" sz="1600" b="1" i="0" dirty="0">
                <a:solidFill>
                  <a:srgbClr val="333333"/>
                </a:solidFill>
                <a:effectLst/>
                <a:latin typeface="Calibri" panose="020F0502020204030204" pitchFamily="34" charset="0"/>
              </a:rPr>
              <a:t>RPT Ancona</a:t>
            </a:r>
            <a:r>
              <a:rPr lang="it-IT" sz="1600" b="0" i="0" dirty="0">
                <a:solidFill>
                  <a:srgbClr val="333333"/>
                </a:solidFill>
                <a:effectLst/>
                <a:latin typeface="Calibri" panose="020F0502020204030204" pitchFamily="34" charset="0"/>
              </a:rPr>
              <a:t>:</a:t>
            </a:r>
            <a:br>
              <a:rPr lang="it-IT" sz="1600" b="0" i="0" dirty="0">
                <a:solidFill>
                  <a:srgbClr val="333333"/>
                </a:solidFill>
                <a:effectLst/>
                <a:latin typeface="Calibri" panose="020F0502020204030204" pitchFamily="34" charset="0"/>
              </a:rPr>
            </a:br>
            <a:r>
              <a:rPr lang="it-IT" sz="1600" b="0" i="0" dirty="0">
                <a:solidFill>
                  <a:srgbClr val="333333"/>
                </a:solidFill>
                <a:effectLst/>
                <a:latin typeface="Calibri" panose="020F0502020204030204" pitchFamily="34" charset="0"/>
              </a:rPr>
              <a:t>Fabio Bernardini</a:t>
            </a:r>
          </a:p>
          <a:p>
            <a:endParaRPr lang="it-IT" sz="1600" dirty="0">
              <a:solidFill>
                <a:srgbClr val="333333"/>
              </a:solidFill>
              <a:latin typeface="Calibri" panose="020F0502020204030204" pitchFamily="34" charset="0"/>
            </a:endParaRPr>
          </a:p>
          <a:p>
            <a:r>
              <a:rPr lang="it-IT" sz="1600" b="1" dirty="0">
                <a:solidFill>
                  <a:srgbClr val="333333"/>
                </a:solidFill>
                <a:latin typeface="Calibri" panose="020F0502020204030204" pitchFamily="34" charset="0"/>
              </a:rPr>
              <a:t>Geotermia</a:t>
            </a:r>
            <a:r>
              <a:rPr lang="it-IT" sz="1600" dirty="0">
                <a:solidFill>
                  <a:srgbClr val="333333"/>
                </a:solidFill>
                <a:latin typeface="Calibri" panose="020F0502020204030204" pitchFamily="34" charset="0"/>
              </a:rPr>
              <a:t>:</a:t>
            </a:r>
            <a:br>
              <a:rPr lang="it-IT" sz="1600" dirty="0">
                <a:solidFill>
                  <a:srgbClr val="333333"/>
                </a:solidFill>
                <a:latin typeface="Calibri" panose="020F0502020204030204" pitchFamily="34" charset="0"/>
              </a:rPr>
            </a:br>
            <a:r>
              <a:rPr lang="it-IT" sz="1600" dirty="0">
                <a:solidFill>
                  <a:srgbClr val="333333"/>
                </a:solidFill>
                <a:latin typeface="Calibri" panose="020F0502020204030204" pitchFamily="34" charset="0"/>
              </a:rPr>
              <a:t>Daniele Morganti; Stefania Costanzi; Michele </a:t>
            </a:r>
            <a:r>
              <a:rPr lang="it-IT" sz="1600" dirty="0" err="1">
                <a:solidFill>
                  <a:srgbClr val="333333"/>
                </a:solidFill>
                <a:latin typeface="Calibri" panose="020F0502020204030204" pitchFamily="34" charset="0"/>
              </a:rPr>
              <a:t>Gliaschera</a:t>
            </a:r>
            <a:r>
              <a:rPr lang="it-IT" sz="1600" dirty="0">
                <a:solidFill>
                  <a:srgbClr val="333333"/>
                </a:solidFill>
                <a:latin typeface="Calibri" panose="020F0502020204030204" pitchFamily="34" charset="0"/>
              </a:rPr>
              <a:t>; Filippo </a:t>
            </a:r>
            <a:r>
              <a:rPr lang="it-IT" sz="1600" dirty="0" err="1">
                <a:solidFill>
                  <a:srgbClr val="333333"/>
                </a:solidFill>
                <a:latin typeface="Calibri" panose="020F0502020204030204" pitchFamily="34" charset="0"/>
              </a:rPr>
              <a:t>Piscaglia</a:t>
            </a:r>
            <a:endParaRPr lang="it-IT" sz="160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369632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F5CDE2E-C8C6-CC94-4CDE-759EAA13615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 y="28088"/>
            <a:ext cx="12192000" cy="6829911"/>
          </a:xfrm>
          <a:prstGeom prst="rect">
            <a:avLst/>
          </a:prstGeom>
          <a:noFill/>
          <a:ln>
            <a:noFill/>
          </a:ln>
        </p:spPr>
      </p:pic>
      <p:pic>
        <p:nvPicPr>
          <p:cNvPr id="3" name="Immagine 2">
            <a:extLst>
              <a:ext uri="{FF2B5EF4-FFF2-40B4-BE49-F238E27FC236}">
                <a16:creationId xmlns:a16="http://schemas.microsoft.com/office/drawing/2014/main" id="{AAF21103-AAB9-2D5D-3864-C7EA160D5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80" y="163208"/>
            <a:ext cx="3214370" cy="939165"/>
          </a:xfrm>
          <a:prstGeom prst="rect">
            <a:avLst/>
          </a:prstGeom>
          <a:noFill/>
          <a:ln>
            <a:noFill/>
          </a:ln>
        </p:spPr>
      </p:pic>
      <p:sp>
        <p:nvSpPr>
          <p:cNvPr id="4" name="CasellaDiTesto 3">
            <a:extLst>
              <a:ext uri="{FF2B5EF4-FFF2-40B4-BE49-F238E27FC236}">
                <a16:creationId xmlns:a16="http://schemas.microsoft.com/office/drawing/2014/main" id="{49702AAD-FEA2-FAE8-2E6F-F7CF023ED48E}"/>
              </a:ext>
            </a:extLst>
          </p:cNvPr>
          <p:cNvSpPr txBox="1"/>
          <p:nvPr/>
        </p:nvSpPr>
        <p:spPr>
          <a:xfrm>
            <a:off x="216568" y="2584708"/>
            <a:ext cx="11846582" cy="3693319"/>
          </a:xfrm>
          <a:prstGeom prst="rect">
            <a:avLst/>
          </a:prstGeom>
          <a:noFill/>
        </p:spPr>
        <p:txBody>
          <a:bodyPr wrap="square" rtlCol="0">
            <a:spAutoFit/>
          </a:bodyPr>
          <a:lstStyle/>
          <a:p>
            <a:r>
              <a:rPr lang="it-IT" b="1" dirty="0">
                <a:solidFill>
                  <a:srgbClr val="FF0000"/>
                </a:solidFill>
              </a:rPr>
              <a:t>Aggiornamento delle Linee guida per la realizzazione degli impianti di </a:t>
            </a:r>
            <a:r>
              <a:rPr lang="it-IT" b="1" dirty="0" err="1">
                <a:solidFill>
                  <a:srgbClr val="FF0000"/>
                </a:solidFill>
              </a:rPr>
              <a:t>geoscambio</a:t>
            </a:r>
            <a:r>
              <a:rPr lang="it-IT" b="1" dirty="0">
                <a:solidFill>
                  <a:srgbClr val="FF0000"/>
                </a:solidFill>
              </a:rPr>
              <a:t> con il sottosuolo nelle Marche (Geotermia a bassa entalpia) – Delibera n. 171 del 22/12/2010.</a:t>
            </a:r>
          </a:p>
          <a:p>
            <a:endParaRPr lang="it-IT" b="1" dirty="0">
              <a:solidFill>
                <a:srgbClr val="FF0000"/>
              </a:solidFill>
            </a:endParaRPr>
          </a:p>
          <a:p>
            <a:r>
              <a:rPr lang="it-IT" b="1" dirty="0">
                <a:solidFill>
                  <a:srgbClr val="FF0000"/>
                </a:solidFill>
              </a:rPr>
              <a:t>Proposta di prezziario per gli impianti geotermici (adeguato alle altre realtà territoriali regionali).</a:t>
            </a:r>
          </a:p>
          <a:p>
            <a:endParaRPr lang="it-IT" b="1" dirty="0">
              <a:solidFill>
                <a:srgbClr val="FF0000"/>
              </a:solidFill>
            </a:endParaRPr>
          </a:p>
          <a:p>
            <a:r>
              <a:rPr lang="it-IT" b="1" dirty="0">
                <a:solidFill>
                  <a:srgbClr val="FF0000"/>
                </a:solidFill>
              </a:rPr>
              <a:t>Aggiornamento  delle Linee Guida per la compilazione della relazione geologica</a:t>
            </a:r>
          </a:p>
          <a:p>
            <a:endParaRPr lang="it-IT" dirty="0"/>
          </a:p>
          <a:p>
            <a:endParaRPr lang="it-IT" dirty="0"/>
          </a:p>
          <a:p>
            <a:endParaRPr lang="it-IT" dirty="0"/>
          </a:p>
          <a:p>
            <a:r>
              <a:rPr lang="it-IT" b="1" dirty="0"/>
              <a:t>Aggiornato il foglio di calcolo della parcella sisma del geologo</a:t>
            </a:r>
          </a:p>
          <a:p>
            <a:r>
              <a:rPr lang="it-IT" b="1" dirty="0"/>
              <a:t>(a cura del dott. Sandro ONORATI)</a:t>
            </a:r>
          </a:p>
          <a:p>
            <a:r>
              <a:rPr lang="it-IT" b="1" dirty="0"/>
              <a:t>https://www.geologimarche.it/wp-content/uploads/2020/11/ORG-MARCHE-PARCELLA-TERREMOTO2016-Ord.108-r5.xlsx</a:t>
            </a:r>
          </a:p>
          <a:p>
            <a:endParaRPr lang="it-IT" dirty="0"/>
          </a:p>
        </p:txBody>
      </p:sp>
      <p:sp>
        <p:nvSpPr>
          <p:cNvPr id="5" name="CasellaDiTesto 4">
            <a:extLst>
              <a:ext uri="{FF2B5EF4-FFF2-40B4-BE49-F238E27FC236}">
                <a16:creationId xmlns:a16="http://schemas.microsoft.com/office/drawing/2014/main" id="{3EB56AC5-E5FF-9DA2-1D57-31347C032AA3}"/>
              </a:ext>
            </a:extLst>
          </p:cNvPr>
          <p:cNvSpPr txBox="1"/>
          <p:nvPr/>
        </p:nvSpPr>
        <p:spPr>
          <a:xfrm>
            <a:off x="216568" y="398888"/>
            <a:ext cx="6317673" cy="369332"/>
          </a:xfrm>
          <a:prstGeom prst="rect">
            <a:avLst/>
          </a:prstGeom>
          <a:noFill/>
        </p:spPr>
        <p:txBody>
          <a:bodyPr wrap="square" rtlCol="0">
            <a:spAutoFit/>
          </a:bodyPr>
          <a:lstStyle/>
          <a:p>
            <a:r>
              <a:rPr lang="it-IT" b="1" dirty="0"/>
              <a:t>PROPOSTE DI AGGIORNAMENTO DOCUMENTI DELL’ORGM</a:t>
            </a:r>
          </a:p>
        </p:txBody>
      </p:sp>
    </p:spTree>
    <p:extLst>
      <p:ext uri="{BB962C8B-B14F-4D97-AF65-F5344CB8AC3E}">
        <p14:creationId xmlns:p14="http://schemas.microsoft.com/office/powerpoint/2010/main" val="26338212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3519</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Algerian</vt:lpstr>
      <vt:lpstr>Arial</vt:lpstr>
      <vt:lpstr>Arial Rounded MT Bold</vt:lpstr>
      <vt:lpstr>Calibri</vt:lpstr>
      <vt:lpstr>Calibri Light</vt:lpstr>
      <vt:lpstr>Noto Serif</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FARABOLLINI MARTINA</dc:creator>
  <cp:lastModifiedBy>FARABOLLINI MARTINA</cp:lastModifiedBy>
  <cp:revision>41</cp:revision>
  <cp:lastPrinted>2023-12-11T16:52:11Z</cp:lastPrinted>
  <dcterms:created xsi:type="dcterms:W3CDTF">2023-11-30T15:48:43Z</dcterms:created>
  <dcterms:modified xsi:type="dcterms:W3CDTF">2024-01-12T11:11:35Z</dcterms:modified>
</cp:coreProperties>
</file>