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11" r:id="rId3"/>
    <p:sldId id="310" r:id="rId4"/>
    <p:sldId id="325" r:id="rId5"/>
    <p:sldId id="313" r:id="rId6"/>
    <p:sldId id="316" r:id="rId7"/>
    <p:sldId id="314" r:id="rId8"/>
    <p:sldId id="318" r:id="rId9"/>
    <p:sldId id="326" r:id="rId10"/>
    <p:sldId id="315" r:id="rId11"/>
    <p:sldId id="312" r:id="rId12"/>
    <p:sldId id="317" r:id="rId13"/>
    <p:sldId id="319" r:id="rId14"/>
    <p:sldId id="320" r:id="rId15"/>
    <p:sldId id="321" r:id="rId16"/>
    <p:sldId id="322" r:id="rId17"/>
    <p:sldId id="324" r:id="rId18"/>
    <p:sldId id="32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5" autoAdjust="0"/>
    <p:restoredTop sz="94660"/>
  </p:normalViewPr>
  <p:slideViewPr>
    <p:cSldViewPr snapToGrid="0">
      <p:cViewPr varScale="1">
        <p:scale>
          <a:sx n="162" d="100"/>
          <a:sy n="162" d="100"/>
        </p:scale>
        <p:origin x="80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2BDF36-A8E6-7054-571F-E00CEA7C1C7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181A17B-1123-486C-12AA-341FD1B1B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A51BAEC-14B4-B798-D039-2F38E87AEEFA}"/>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5" name="Segnaposto piè di pagina 4">
            <a:extLst>
              <a:ext uri="{FF2B5EF4-FFF2-40B4-BE49-F238E27FC236}">
                <a16:creationId xmlns:a16="http://schemas.microsoft.com/office/drawing/2014/main" id="{595B5AC7-6333-3570-34C4-22A6A60595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F03B6-D1FD-E089-5552-D924032A0F38}"/>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81759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40B47-ED64-6226-1682-8BAF6FD181B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9DFF28D-2012-2D1C-348F-68D0F8DBE11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EAA67B-8153-0ED5-65FB-6608CF5AC508}"/>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5" name="Segnaposto piè di pagina 4">
            <a:extLst>
              <a:ext uri="{FF2B5EF4-FFF2-40B4-BE49-F238E27FC236}">
                <a16:creationId xmlns:a16="http://schemas.microsoft.com/office/drawing/2014/main" id="{7652E02B-C92F-5D97-B121-011B9B9983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B2A673-924C-02D7-6B7C-5A5E9FF0E872}"/>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35816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57909D4-9E1C-6D7F-34E9-D6F9665D5CD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C2910B-E249-2756-780B-8068961E575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334B33-DCCE-DAA7-8B19-6AAF08EAC3A2}"/>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5" name="Segnaposto piè di pagina 4">
            <a:extLst>
              <a:ext uri="{FF2B5EF4-FFF2-40B4-BE49-F238E27FC236}">
                <a16:creationId xmlns:a16="http://schemas.microsoft.com/office/drawing/2014/main" id="{43016313-BFAC-90A6-0D7E-B6C78F9CFB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9E2414-96FF-D7AB-746E-B8CCF14593B5}"/>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93714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6D23B6-F66B-E12F-5057-92310291F4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331A4E-843D-3BB2-8958-5718676032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46EBE7-3960-1C84-248A-DA197850EF2B}"/>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5" name="Segnaposto piè di pagina 4">
            <a:extLst>
              <a:ext uri="{FF2B5EF4-FFF2-40B4-BE49-F238E27FC236}">
                <a16:creationId xmlns:a16="http://schemas.microsoft.com/office/drawing/2014/main" id="{BF3E3176-C773-EB7A-A7E6-15B97A1FB6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246467-E267-90C3-EA10-BE9BE7335011}"/>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65182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13B35-F483-4519-9A7C-50B67398F69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699F3B5-8600-C728-0A6F-5787046F9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FC8D3A8-6802-B305-770F-CC5A2821128E}"/>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5" name="Segnaposto piè di pagina 4">
            <a:extLst>
              <a:ext uri="{FF2B5EF4-FFF2-40B4-BE49-F238E27FC236}">
                <a16:creationId xmlns:a16="http://schemas.microsoft.com/office/drawing/2014/main" id="{5400CB1F-501F-829F-69D4-8109371CC7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014AAA-73D4-32CD-7EEE-FEF3EEBB6D2E}"/>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92570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1DFC03-23A7-6E40-E6CC-9B024EED107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64A2DF-BF77-4357-BE3B-E17E25B525F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A3DB623-305C-1B9B-8F3B-61E549CC8F9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A6C5D66-B677-989D-5456-DFD4345EA8E6}"/>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6" name="Segnaposto piè di pagina 5">
            <a:extLst>
              <a:ext uri="{FF2B5EF4-FFF2-40B4-BE49-F238E27FC236}">
                <a16:creationId xmlns:a16="http://schemas.microsoft.com/office/drawing/2014/main" id="{1E0C7311-F5BC-FBBA-0EDB-C6EF7B3B32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9CDD31-F4E9-BC78-B6C9-2DAB6B2E4A46}"/>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22621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D9727-2FAF-4773-C878-9CBBBF71D1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8C578C7-1412-5432-E97A-D0206CDC7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A530B6-FEF1-B0CF-D2CB-81AC129BA63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AB56E2C-5BAA-8266-166E-BCD33408C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9483097-009C-9A40-724B-87C70B675F7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8D29C76-E8F4-9EE9-8535-F135BDF43D99}"/>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8" name="Segnaposto piè di pagina 7">
            <a:extLst>
              <a:ext uri="{FF2B5EF4-FFF2-40B4-BE49-F238E27FC236}">
                <a16:creationId xmlns:a16="http://schemas.microsoft.com/office/drawing/2014/main" id="{D8A7E90A-2C62-D88D-5F3C-E9A66992FF2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27CE785-70A6-B493-B67A-8458FA06BB98}"/>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90428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F6ACF-3919-EF86-574E-4FE5B3F3539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5A674C4-81BF-C559-3240-60A8AE700862}"/>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4" name="Segnaposto piè di pagina 3">
            <a:extLst>
              <a:ext uri="{FF2B5EF4-FFF2-40B4-BE49-F238E27FC236}">
                <a16:creationId xmlns:a16="http://schemas.microsoft.com/office/drawing/2014/main" id="{AD6987FC-DDF9-CB3E-DEC7-02AD9842AF1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C1DB1BA-0487-796F-C99C-95CEEAA8BF48}"/>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0689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68DF23D-1493-0473-333F-8C7B72794552}"/>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3" name="Segnaposto piè di pagina 2">
            <a:extLst>
              <a:ext uri="{FF2B5EF4-FFF2-40B4-BE49-F238E27FC236}">
                <a16:creationId xmlns:a16="http://schemas.microsoft.com/office/drawing/2014/main" id="{9813F298-75E4-CCEF-5E17-3862DFB6E8A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A946F9B-E9E0-6431-3E40-0A3A6CAA1AF3}"/>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66922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713ED-3CF6-53B4-8E1B-CFDD03708F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BEC4EA-3260-652F-ACEB-0766006B7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5146C71-92A4-74DA-65CA-557C4F5BA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596A33C-BCC9-6DAE-0127-5B571A49EF08}"/>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6" name="Segnaposto piè di pagina 5">
            <a:extLst>
              <a:ext uri="{FF2B5EF4-FFF2-40B4-BE49-F238E27FC236}">
                <a16:creationId xmlns:a16="http://schemas.microsoft.com/office/drawing/2014/main" id="{CEB86269-F583-3847-F99E-609404D386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1AB75E-F9C7-9A9A-6153-E5EBA128F55E}"/>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4257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5C1A0-C624-14DC-7A2F-165677F239C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4BEAFCC-A68B-144D-ACB4-E4A585874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E4FAF68-2491-DD4B-F0FC-58F1446C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6334233-3548-FEBC-5CFB-14093CFF1197}"/>
              </a:ext>
            </a:extLst>
          </p:cNvPr>
          <p:cNvSpPr>
            <a:spLocks noGrp="1"/>
          </p:cNvSpPr>
          <p:nvPr>
            <p:ph type="dt" sz="half" idx="10"/>
          </p:nvPr>
        </p:nvSpPr>
        <p:spPr/>
        <p:txBody>
          <a:bodyPr/>
          <a:lstStyle/>
          <a:p>
            <a:fld id="{66973C4F-58DB-4EBC-A521-83DBA54A1860}" type="datetimeFigureOut">
              <a:rPr lang="it-IT" smtClean="0"/>
              <a:t>14/12/2023</a:t>
            </a:fld>
            <a:endParaRPr lang="it-IT"/>
          </a:p>
        </p:txBody>
      </p:sp>
      <p:sp>
        <p:nvSpPr>
          <p:cNvPr id="6" name="Segnaposto piè di pagina 5">
            <a:extLst>
              <a:ext uri="{FF2B5EF4-FFF2-40B4-BE49-F238E27FC236}">
                <a16:creationId xmlns:a16="http://schemas.microsoft.com/office/drawing/2014/main" id="{22B10CA9-0ACE-CEF7-A4C5-F16DC1FC1C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5E1331-89F2-16BC-01A1-A071EB1314E7}"/>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22729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F31E1AC-3CF1-45BC-F48D-584CA7F17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8428FC9-A52B-1F50-001A-B63871CE9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D4003A-0122-8FE0-32F1-DF5B05E1A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73C4F-58DB-4EBC-A521-83DBA54A1860}" type="datetimeFigureOut">
              <a:rPr lang="it-IT" smtClean="0"/>
              <a:t>14/12/2023</a:t>
            </a:fld>
            <a:endParaRPr lang="it-IT"/>
          </a:p>
        </p:txBody>
      </p:sp>
      <p:sp>
        <p:nvSpPr>
          <p:cNvPr id="5" name="Segnaposto piè di pagina 4">
            <a:extLst>
              <a:ext uri="{FF2B5EF4-FFF2-40B4-BE49-F238E27FC236}">
                <a16:creationId xmlns:a16="http://schemas.microsoft.com/office/drawing/2014/main" id="{02AEACF4-5A7D-6CEB-8425-589F78935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6985BAD-9A85-229E-EADA-A9B39B6C4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F69B6-EDBC-4B2C-A78D-BEAF1CF9689A}" type="slidenum">
              <a:rPr lang="it-IT" smtClean="0"/>
              <a:t>‹N›</a:t>
            </a:fld>
            <a:endParaRPr lang="it-IT"/>
          </a:p>
        </p:txBody>
      </p:sp>
    </p:spTree>
    <p:extLst>
      <p:ext uri="{BB962C8B-B14F-4D97-AF65-F5344CB8AC3E}">
        <p14:creationId xmlns:p14="http://schemas.microsoft.com/office/powerpoint/2010/main" val="126488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9.png"/><Relationship Id="rId5" Type="http://schemas.microsoft.com/office/2017/06/relationships/model3d" Target="../media/model3d3.glb"/><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riparteilfuturo.it/legge-whistleblow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microsoft.com/office/2017/06/relationships/model3d" Target="../media/model3d1.glb"/><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microsoft.com/office/2017/06/relationships/model3d" Target="../media/model3d2.glb"/><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4038" y="0"/>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6" name="CasellaDiTesto 5">
            <a:extLst>
              <a:ext uri="{FF2B5EF4-FFF2-40B4-BE49-F238E27FC236}">
                <a16:creationId xmlns:a16="http://schemas.microsoft.com/office/drawing/2014/main" id="{2857AFF8-8BF2-7365-9E5F-5C5E73E85D28}"/>
              </a:ext>
            </a:extLst>
          </p:cNvPr>
          <p:cNvSpPr txBox="1"/>
          <p:nvPr/>
        </p:nvSpPr>
        <p:spPr>
          <a:xfrm>
            <a:off x="216412" y="2013782"/>
            <a:ext cx="11961550" cy="2733056"/>
          </a:xfrm>
          <a:prstGeom prst="rect">
            <a:avLst/>
          </a:prstGeom>
          <a:noFill/>
        </p:spPr>
        <p:txBody>
          <a:bodyPr wrap="square">
            <a:spAutoFit/>
          </a:bodyPr>
          <a:lstStyle/>
          <a:p>
            <a:pPr marL="270510">
              <a:spcAft>
                <a:spcPts val="0"/>
              </a:spcAft>
            </a:pPr>
            <a:r>
              <a:rPr lang="it-IT" sz="2400" dirty="0">
                <a:latin typeface="Arial Rounded MT Bold" panose="020F0704030504030204" pitchFamily="34" charset="0"/>
              </a:rPr>
              <a:t>Ore 11:00 </a:t>
            </a:r>
          </a:p>
          <a:p>
            <a:pPr marL="270510">
              <a:spcAft>
                <a:spcPts val="0"/>
              </a:spcAft>
            </a:pPr>
            <a:endParaRPr lang="it-IT" sz="2400" dirty="0">
              <a:latin typeface="Arial Rounded MT Bold" panose="020F0704030504030204" pitchFamily="34" charset="0"/>
            </a:endParaRPr>
          </a:p>
          <a:p>
            <a:pPr marL="270510">
              <a:spcAft>
                <a:spcPts val="0"/>
              </a:spcAft>
            </a:pPr>
            <a:r>
              <a:rPr lang="it-IT" sz="2400" b="1" dirty="0">
                <a:latin typeface="Arial Rounded MT Bold" panose="020F0704030504030204" pitchFamily="34" charset="0"/>
              </a:rPr>
              <a:t>IL CODICE DEONTOLOGICO: IL RUOLO DELL’ORDINE PROFESSIONALE ALLA LUCE DELLA L. 49/2023 (EQUO COMPENSO)</a:t>
            </a:r>
          </a:p>
          <a:p>
            <a:pPr marL="270510">
              <a:spcAft>
                <a:spcPts val="0"/>
              </a:spcAft>
            </a:pPr>
            <a:endParaRPr lang="it-IT" sz="2400" dirty="0">
              <a:latin typeface="Arial Rounded MT Bold" panose="020F0704030504030204" pitchFamily="34" charset="0"/>
            </a:endParaRPr>
          </a:p>
          <a:p>
            <a:pPr marL="270510"/>
            <a:r>
              <a:rPr lang="it-IT" sz="2400" b="1" dirty="0" err="1">
                <a:latin typeface="Arial Rounded MT Bold" panose="020F0704030504030204" pitchFamily="34" charset="0"/>
                <a:ea typeface="Arial" panose="020B0604020202020204" pitchFamily="34" charset="0"/>
              </a:rPr>
              <a:t>Geol</a:t>
            </a:r>
            <a:r>
              <a:rPr lang="it-IT" sz="2400" b="1" dirty="0">
                <a:latin typeface="Arial Rounded MT Bold" panose="020F0704030504030204" pitchFamily="34" charset="0"/>
                <a:ea typeface="Arial" panose="020B0604020202020204" pitchFamily="34" charset="0"/>
              </a:rPr>
              <a:t>. Sara PRATI</a:t>
            </a:r>
            <a:r>
              <a:rPr lang="it-IT" sz="2400" b="1" spc="-35" dirty="0">
                <a:latin typeface="Arial Rounded MT Bold" panose="020F0704030504030204" pitchFamily="34" charset="0"/>
                <a:ea typeface="Arial" panose="020B0604020202020204" pitchFamily="34" charset="0"/>
              </a:rPr>
              <a:t> </a:t>
            </a:r>
            <a:r>
              <a:rPr lang="it-IT" sz="2400" dirty="0">
                <a:latin typeface="Arial Rounded MT Bold" panose="020F0704030504030204" pitchFamily="34" charset="0"/>
                <a:ea typeface="Arial" panose="020B0604020202020204" pitchFamily="34" charset="0"/>
              </a:rPr>
              <a:t>–</a:t>
            </a:r>
            <a:r>
              <a:rPr lang="it-IT" sz="2400" spc="-45" dirty="0">
                <a:latin typeface="Arial Rounded MT Bold" panose="020F0704030504030204" pitchFamily="34" charset="0"/>
                <a:ea typeface="Arial" panose="020B0604020202020204" pitchFamily="34" charset="0"/>
              </a:rPr>
              <a:t> </a:t>
            </a:r>
            <a:r>
              <a:rPr lang="it-IT" sz="2400" i="1" spc="-45" dirty="0">
                <a:latin typeface="Arial Rounded MT Bold" panose="020F0704030504030204" pitchFamily="34" charset="0"/>
                <a:ea typeface="Arial" panose="020B0604020202020204" pitchFamily="34" charset="0"/>
              </a:rPr>
              <a:t>Vice</a:t>
            </a:r>
            <a:r>
              <a:rPr lang="it-IT" sz="2400" spc="-45" dirty="0">
                <a:latin typeface="Arial Rounded MT Bold" panose="020F0704030504030204" pitchFamily="34" charset="0"/>
                <a:ea typeface="Arial" panose="020B0604020202020204" pitchFamily="34" charset="0"/>
              </a:rPr>
              <a:t> </a:t>
            </a:r>
            <a:r>
              <a:rPr lang="it-IT" sz="2400" i="1" dirty="0">
                <a:latin typeface="Arial Rounded MT Bold" panose="020F0704030504030204" pitchFamily="34" charset="0"/>
                <a:ea typeface="Arial" panose="020B0604020202020204" pitchFamily="34" charset="0"/>
              </a:rPr>
              <a:t>Presidente ORG Marche</a:t>
            </a:r>
          </a:p>
          <a:p>
            <a:pPr marL="270510">
              <a:spcAft>
                <a:spcPts val="0"/>
              </a:spcAft>
            </a:pPr>
            <a:endParaRPr lang="it-IT" sz="2400" dirty="0">
              <a:latin typeface="Arial Rounded MT Bold" panose="020F0704030504030204" pitchFamily="34" charset="0"/>
            </a:endParaRPr>
          </a:p>
        </p:txBody>
      </p:sp>
      <p:sp>
        <p:nvSpPr>
          <p:cNvPr id="8" name="CasellaDiTesto 7">
            <a:extLst>
              <a:ext uri="{FF2B5EF4-FFF2-40B4-BE49-F238E27FC236}">
                <a16:creationId xmlns:a16="http://schemas.microsoft.com/office/drawing/2014/main" id="{9F0D5911-9B0E-3995-77B7-813F42159A7C}"/>
              </a:ext>
            </a:extLst>
          </p:cNvPr>
          <p:cNvSpPr txBox="1"/>
          <p:nvPr/>
        </p:nvSpPr>
        <p:spPr>
          <a:xfrm>
            <a:off x="372979" y="5687002"/>
            <a:ext cx="11417967" cy="646331"/>
          </a:xfrm>
          <a:prstGeom prst="rect">
            <a:avLst/>
          </a:prstGeom>
          <a:noFill/>
        </p:spPr>
        <p:txBody>
          <a:bodyPr wrap="square">
            <a:spAutoFit/>
          </a:bodyPr>
          <a:lstStyle/>
          <a:p>
            <a:pPr algn="ctr"/>
            <a:r>
              <a:rPr lang="it-IT" b="1" dirty="0"/>
              <a:t>Venerdì 15 dicembre 2023 | ore 9:00 – 13:30</a:t>
            </a:r>
          </a:p>
          <a:p>
            <a:pPr algn="ctr"/>
            <a:r>
              <a:rPr lang="it-IT" b="1" dirty="0"/>
              <a:t>H3 COWORKING CONFERENCE CENTER edificio D1 del Gross Ancona - Via albertini 36 Ancona</a:t>
            </a:r>
          </a:p>
        </p:txBody>
      </p:sp>
    </p:spTree>
    <p:extLst>
      <p:ext uri="{BB962C8B-B14F-4D97-AF65-F5344CB8AC3E}">
        <p14:creationId xmlns:p14="http://schemas.microsoft.com/office/powerpoint/2010/main" val="3694523150"/>
      </p:ext>
    </p:extLst>
  </p:cSld>
  <p:clrMapOvr>
    <a:masterClrMapping/>
  </p:clrMapOvr>
  <mc:AlternateContent xmlns:mc="http://schemas.openxmlformats.org/markup-compatibility/2006">
    <mc:Choice xmlns:p14="http://schemas.microsoft.com/office/powerpoint/2010/main" Requires="p14">
      <p:transition spd="slow" p14:dur="2000" advTm="41565"/>
    </mc:Choice>
    <mc:Fallback>
      <p:transition spd="slow" advTm="415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6" name="CasellaDiTesto 5">
            <a:extLst>
              <a:ext uri="{FF2B5EF4-FFF2-40B4-BE49-F238E27FC236}">
                <a16:creationId xmlns:a16="http://schemas.microsoft.com/office/drawing/2014/main" id="{22281432-544B-44FB-856D-18FEE81E12C4}"/>
              </a:ext>
            </a:extLst>
          </p:cNvPr>
          <p:cNvSpPr txBox="1"/>
          <p:nvPr/>
        </p:nvSpPr>
        <p:spPr>
          <a:xfrm>
            <a:off x="646038" y="671486"/>
            <a:ext cx="7393057" cy="430887"/>
          </a:xfrm>
          <a:prstGeom prst="rect">
            <a:avLst/>
          </a:prstGeom>
          <a:noFill/>
        </p:spPr>
        <p:txBody>
          <a:bodyPr wrap="square" rtlCol="0">
            <a:spAutoFit/>
          </a:bodyPr>
          <a:lstStyle/>
          <a:p>
            <a:r>
              <a:rPr lang="it-IT" sz="2200" b="1" dirty="0">
                <a:effectLst/>
                <a:latin typeface="Calibri" panose="020F0502020204030204" pitchFamily="34" charset="0"/>
                <a:ea typeface="Calibri" panose="020F0502020204030204" pitchFamily="34" charset="0"/>
              </a:rPr>
              <a:t>LE PRINCIPALI NOVITÀ INTRODOTTE DALLA LEGGE N. 49/2023: </a:t>
            </a:r>
            <a:endParaRPr lang="it-IT" sz="2200" b="1" dirty="0"/>
          </a:p>
        </p:txBody>
      </p:sp>
      <p:sp>
        <p:nvSpPr>
          <p:cNvPr id="7" name="CasellaDiTesto 6">
            <a:extLst>
              <a:ext uri="{FF2B5EF4-FFF2-40B4-BE49-F238E27FC236}">
                <a16:creationId xmlns:a16="http://schemas.microsoft.com/office/drawing/2014/main" id="{1D81AC1B-9E5F-4B53-8A0D-4F5C752FAC58}"/>
              </a:ext>
            </a:extLst>
          </p:cNvPr>
          <p:cNvSpPr txBox="1"/>
          <p:nvPr/>
        </p:nvSpPr>
        <p:spPr>
          <a:xfrm>
            <a:off x="646038" y="1286261"/>
            <a:ext cx="10048463" cy="1400383"/>
          </a:xfrm>
          <a:prstGeom prst="rect">
            <a:avLst/>
          </a:prstGeom>
          <a:noFill/>
        </p:spPr>
        <p:txBody>
          <a:bodyPr wrap="square" rtlCol="0">
            <a:spAutoFit/>
          </a:bodyPr>
          <a:lstStyle/>
          <a:p>
            <a:r>
              <a:rPr lang="it-IT" sz="1700" dirty="0">
                <a:effectLst/>
                <a:latin typeface="Calibri" panose="020F0502020204030204" pitchFamily="34" charset="0"/>
                <a:ea typeface="Calibri" panose="020F0502020204030204" pitchFamily="34" charset="0"/>
                <a:cs typeface="Calibri" panose="020F0502020204030204" pitchFamily="34" charset="0"/>
              </a:rPr>
              <a:t>- il professionista può tutelarsi contro chi viola la normativa sull’equo compenso impugnando davanti al Tribunale competente l’accordo/convenzione che prevede un compenso non equo, al fine di </a:t>
            </a:r>
            <a:r>
              <a:rPr lang="it-IT" sz="1700" b="1" dirty="0">
                <a:effectLst/>
                <a:latin typeface="Calibri" panose="020F0502020204030204" pitchFamily="34" charset="0"/>
                <a:ea typeface="Calibri" panose="020F0502020204030204" pitchFamily="34" charset="0"/>
                <a:cs typeface="Calibri" panose="020F0502020204030204" pitchFamily="34" charset="0"/>
              </a:rPr>
              <a:t>fare valere la nullità della pattuizione e di chiedere la rideterminazione giudiziale del compenso che deve essere fatta sulla base dei parametri</a:t>
            </a:r>
            <a:r>
              <a:rPr lang="it-IT" sz="1700" dirty="0">
                <a:effectLst/>
                <a:latin typeface="Calibri" panose="020F0502020204030204" pitchFamily="34" charset="0"/>
                <a:ea typeface="Calibri" panose="020F0502020204030204" pitchFamily="34" charset="0"/>
                <a:cs typeface="Calibri" panose="020F0502020204030204" pitchFamily="34" charset="0"/>
              </a:rPr>
              <a:t>;</a:t>
            </a:r>
            <a:endParaRPr lang="it-IT"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700" dirty="0"/>
          </a:p>
        </p:txBody>
      </p:sp>
      <p:sp>
        <p:nvSpPr>
          <p:cNvPr id="8" name="CasellaDiTesto 7">
            <a:extLst>
              <a:ext uri="{FF2B5EF4-FFF2-40B4-BE49-F238E27FC236}">
                <a16:creationId xmlns:a16="http://schemas.microsoft.com/office/drawing/2014/main" id="{B93C6A51-7791-4153-8FE2-04121EFC6A90}"/>
              </a:ext>
            </a:extLst>
          </p:cNvPr>
          <p:cNvSpPr txBox="1"/>
          <p:nvPr/>
        </p:nvSpPr>
        <p:spPr>
          <a:xfrm>
            <a:off x="646041" y="2403755"/>
            <a:ext cx="10048461" cy="615553"/>
          </a:xfrm>
          <a:prstGeom prst="rect">
            <a:avLst/>
          </a:prstGeom>
          <a:noFill/>
        </p:spPr>
        <p:txBody>
          <a:bodyPr wrap="square" rtlCol="0">
            <a:spAutoFit/>
          </a:bodyPr>
          <a:lstStyle/>
          <a:p>
            <a:r>
              <a:rPr lang="it-IT" sz="1700" dirty="0">
                <a:effectLst/>
                <a:latin typeface="Calibri" panose="020F0502020204030204" pitchFamily="34" charset="0"/>
                <a:ea typeface="Calibri" panose="020F0502020204030204" pitchFamily="34" charset="0"/>
              </a:rPr>
              <a:t> - nullità delle disposizioni contrattuali (</a:t>
            </a:r>
            <a:r>
              <a:rPr lang="it-IT" sz="1700" i="1" dirty="0">
                <a:effectLst/>
                <a:latin typeface="Calibri" panose="020F0502020204030204" pitchFamily="34" charset="0"/>
                <a:ea typeface="Calibri" panose="020F0502020204030204" pitchFamily="34" charset="0"/>
              </a:rPr>
              <a:t>c.d. clausole vessatorie</a:t>
            </a:r>
            <a:r>
              <a:rPr lang="it-IT" sz="1700" dirty="0">
                <a:effectLst/>
                <a:latin typeface="Calibri" panose="020F0502020204030204" pitchFamily="34" charset="0"/>
                <a:ea typeface="Calibri" panose="020F0502020204030204" pitchFamily="34" charset="0"/>
              </a:rPr>
              <a:t>) che prevedono un compenso professionale inferiore ai parametri ed anche a quelle indicative di uno squilibrio nei rapporti tra professionista e impresa</a:t>
            </a:r>
            <a:endParaRPr lang="it-IT" sz="1700" dirty="0"/>
          </a:p>
        </p:txBody>
      </p:sp>
      <p:sp>
        <p:nvSpPr>
          <p:cNvPr id="9" name="CasellaDiTesto 8">
            <a:extLst>
              <a:ext uri="{FF2B5EF4-FFF2-40B4-BE49-F238E27FC236}">
                <a16:creationId xmlns:a16="http://schemas.microsoft.com/office/drawing/2014/main" id="{CF0459B5-558E-4B58-94CC-5EEF423056BC}"/>
              </a:ext>
            </a:extLst>
          </p:cNvPr>
          <p:cNvSpPr txBox="1"/>
          <p:nvPr/>
        </p:nvSpPr>
        <p:spPr>
          <a:xfrm>
            <a:off x="646041" y="2998972"/>
            <a:ext cx="10048461" cy="615553"/>
          </a:xfrm>
          <a:prstGeom prst="rect">
            <a:avLst/>
          </a:prstGeom>
          <a:noFill/>
        </p:spPr>
        <p:txBody>
          <a:bodyPr wrap="square" rtlCol="0">
            <a:spAutoFit/>
          </a:bodyPr>
          <a:lstStyle/>
          <a:p>
            <a:r>
              <a:rPr lang="it-IT" sz="1700" dirty="0">
                <a:effectLst/>
                <a:latin typeface="Calibri" panose="020F0502020204030204" pitchFamily="34" charset="0"/>
                <a:ea typeface="Calibri" panose="020F0502020204030204" pitchFamily="34" charset="0"/>
                <a:cs typeface="Calibri" panose="020F0502020204030204" pitchFamily="34" charset="0"/>
              </a:rPr>
              <a:t>- è demandato al giudice il compito di rideterminare il compenso iniquo ed eventualmente di condannare l’impresa al pagamento di un indennizzo in favore del professionista;</a:t>
            </a:r>
            <a:endParaRPr lang="it-IT"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BC6F2552-5211-4BA1-AD81-C6EF2D4458BC}"/>
              </a:ext>
            </a:extLst>
          </p:cNvPr>
          <p:cNvSpPr txBox="1"/>
          <p:nvPr/>
        </p:nvSpPr>
        <p:spPr>
          <a:xfrm>
            <a:off x="646043" y="3643964"/>
            <a:ext cx="10048461" cy="1138773"/>
          </a:xfrm>
          <a:prstGeom prst="rect">
            <a:avLst/>
          </a:prstGeom>
          <a:noFill/>
        </p:spPr>
        <p:txBody>
          <a:bodyPr wrap="square" rtlCol="0">
            <a:spAutoFit/>
          </a:bodyPr>
          <a:lstStyle/>
          <a:p>
            <a:r>
              <a:rPr lang="it-IT" sz="1700" dirty="0">
                <a:effectLst/>
                <a:latin typeface="Calibri" panose="020F0502020204030204" pitchFamily="34" charset="0"/>
                <a:ea typeface="Calibri" panose="020F0502020204030204" pitchFamily="34" charset="0"/>
                <a:cs typeface="Calibri" panose="020F0502020204030204" pitchFamily="34" charset="0"/>
              </a:rPr>
              <a:t>- </a:t>
            </a:r>
            <a:r>
              <a:rPr lang="it-IT" sz="1700" b="1" dirty="0">
                <a:effectLst/>
                <a:latin typeface="Calibri" panose="020F0502020204030204" pitchFamily="34" charset="0"/>
                <a:ea typeface="Calibri" panose="020F0502020204030204" pitchFamily="34" charset="0"/>
                <a:cs typeface="Calibri" panose="020F0502020204030204" pitchFamily="34" charset="0"/>
              </a:rPr>
              <a:t>adozione di disposizioni deontologiche da parte di ordini e collegi professionali volte a sanzionare il professionista che violi le disposizioni sull’equo compenso accettando un contratto/ convenzione con il cliente che preveda un compenso difforme dai parametri;</a:t>
            </a:r>
            <a:endParaRPr lang="it-IT" sz="1700"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700" dirty="0"/>
          </a:p>
        </p:txBody>
      </p:sp>
      <p:sp>
        <p:nvSpPr>
          <p:cNvPr id="11" name="CasellaDiTesto 10">
            <a:extLst>
              <a:ext uri="{FF2B5EF4-FFF2-40B4-BE49-F238E27FC236}">
                <a16:creationId xmlns:a16="http://schemas.microsoft.com/office/drawing/2014/main" id="{10538734-B9C0-4F8C-A3B7-8B53EF8DA7C7}"/>
              </a:ext>
            </a:extLst>
          </p:cNvPr>
          <p:cNvSpPr txBox="1"/>
          <p:nvPr/>
        </p:nvSpPr>
        <p:spPr>
          <a:xfrm>
            <a:off x="646040" y="4562346"/>
            <a:ext cx="10048461" cy="615553"/>
          </a:xfrm>
          <a:prstGeom prst="rect">
            <a:avLst/>
          </a:prstGeom>
          <a:noFill/>
        </p:spPr>
        <p:txBody>
          <a:bodyPr wrap="square" rtlCol="0">
            <a:spAutoFit/>
          </a:bodyPr>
          <a:lstStyle/>
          <a:p>
            <a:r>
              <a:rPr lang="it-IT" sz="1700" b="1" dirty="0">
                <a:effectLst/>
                <a:latin typeface="Calibri" panose="020F0502020204030204" pitchFamily="34" charset="0"/>
                <a:ea typeface="Calibri" panose="020F0502020204030204" pitchFamily="34" charset="0"/>
                <a:cs typeface="Calibri" panose="020F0502020204030204" pitchFamily="34" charset="0"/>
              </a:rPr>
              <a:t>- il parere di congruità del compenso emesso dall’ordine acquista </a:t>
            </a:r>
            <a:r>
              <a:rPr lang="it-IT" sz="1700" b="1" u="sng" dirty="0">
                <a:effectLst/>
                <a:latin typeface="Calibri" panose="020F0502020204030204" pitchFamily="34" charset="0"/>
                <a:ea typeface="Calibri" panose="020F0502020204030204" pitchFamily="34" charset="0"/>
                <a:cs typeface="Calibri" panose="020F0502020204030204" pitchFamily="34" charset="0"/>
              </a:rPr>
              <a:t>efficacia di titolo esecutivo</a:t>
            </a:r>
            <a:r>
              <a:rPr lang="it-IT" sz="1700" b="1" dirty="0">
                <a:effectLst/>
                <a:latin typeface="Calibri" panose="020F0502020204030204" pitchFamily="34" charset="0"/>
                <a:ea typeface="Calibri" panose="020F0502020204030204" pitchFamily="34" charset="0"/>
                <a:cs typeface="Calibri" panose="020F0502020204030204" pitchFamily="34" charset="0"/>
              </a:rPr>
              <a:t>;</a:t>
            </a:r>
            <a:endParaRPr lang="it-IT" sz="1700"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700" dirty="0"/>
          </a:p>
        </p:txBody>
      </p:sp>
      <p:sp>
        <p:nvSpPr>
          <p:cNvPr id="12" name="CasellaDiTesto 11">
            <a:extLst>
              <a:ext uri="{FF2B5EF4-FFF2-40B4-BE49-F238E27FC236}">
                <a16:creationId xmlns:a16="http://schemas.microsoft.com/office/drawing/2014/main" id="{9F149A6E-6C61-429A-8293-7AE855BAFB5B}"/>
              </a:ext>
            </a:extLst>
          </p:cNvPr>
          <p:cNvSpPr txBox="1"/>
          <p:nvPr/>
        </p:nvSpPr>
        <p:spPr>
          <a:xfrm>
            <a:off x="646041" y="5039400"/>
            <a:ext cx="8488018" cy="353943"/>
          </a:xfrm>
          <a:prstGeom prst="rect">
            <a:avLst/>
          </a:prstGeom>
          <a:noFill/>
        </p:spPr>
        <p:txBody>
          <a:bodyPr wrap="square" rtlCol="0">
            <a:spAutoFit/>
          </a:bodyPr>
          <a:lstStyle/>
          <a:p>
            <a:r>
              <a:rPr lang="it-IT" sz="1700" dirty="0">
                <a:effectLst/>
                <a:latin typeface="Calibri" panose="020F0502020204030204" pitchFamily="34" charset="0"/>
                <a:ea typeface="Calibri" panose="020F0502020204030204" pitchFamily="34" charset="0"/>
              </a:rPr>
              <a:t>- la norma sull’equo compenso non si applica con effetto retroattivo</a:t>
            </a:r>
            <a:endParaRPr lang="it-IT" sz="1700" dirty="0"/>
          </a:p>
        </p:txBody>
      </p:sp>
      <p:sp>
        <p:nvSpPr>
          <p:cNvPr id="13" name="CasellaDiTesto 12">
            <a:extLst>
              <a:ext uri="{FF2B5EF4-FFF2-40B4-BE49-F238E27FC236}">
                <a16:creationId xmlns:a16="http://schemas.microsoft.com/office/drawing/2014/main" id="{2007E331-36E5-4944-B8D2-FF842390408D}"/>
              </a:ext>
            </a:extLst>
          </p:cNvPr>
          <p:cNvSpPr txBox="1"/>
          <p:nvPr/>
        </p:nvSpPr>
        <p:spPr>
          <a:xfrm>
            <a:off x="646041" y="5465339"/>
            <a:ext cx="8883099" cy="676404"/>
          </a:xfrm>
          <a:prstGeom prst="rect">
            <a:avLst/>
          </a:prstGeom>
          <a:noFill/>
        </p:spPr>
        <p:txBody>
          <a:bodyPr wrap="square">
            <a:spAutoFit/>
          </a:bodyPr>
          <a:lstStyle/>
          <a:p>
            <a:pPr lvl="0" algn="just">
              <a:lnSpc>
                <a:spcPct val="115000"/>
              </a:lnSpc>
              <a:spcAft>
                <a:spcPts val="800"/>
              </a:spcAft>
            </a:pPr>
            <a:r>
              <a:rPr lang="it-IT" sz="1700" dirty="0">
                <a:latin typeface="Calibri" panose="020F0502020204030204" pitchFamily="34" charset="0"/>
                <a:ea typeface="Calibri" panose="020F0502020204030204" pitchFamily="34" charset="0"/>
                <a:cs typeface="Calibri" panose="020F0502020204030204" pitchFamily="34" charset="0"/>
              </a:rPr>
              <a:t>- </a:t>
            </a:r>
            <a:r>
              <a:rPr lang="it-IT" sz="1700" b="1" dirty="0">
                <a:effectLst/>
                <a:latin typeface="Calibri" panose="020F0502020204030204" pitchFamily="34" charset="0"/>
                <a:ea typeface="Calibri" panose="020F0502020204030204" pitchFamily="34" charset="0"/>
                <a:cs typeface="Calibri" panose="020F0502020204030204" pitchFamily="34" charset="0"/>
              </a:rPr>
              <a:t>possibilità di avviare un’azione di classe (</a:t>
            </a:r>
            <a:r>
              <a:rPr lang="it-IT" sz="1700" b="1" u="sng" dirty="0">
                <a:effectLst/>
                <a:latin typeface="Calibri" panose="020F0502020204030204" pitchFamily="34" charset="0"/>
                <a:ea typeface="Calibri" panose="020F0502020204030204" pitchFamily="34" charset="0"/>
                <a:cs typeface="Calibri" panose="020F0502020204030204" pitchFamily="34" charset="0"/>
              </a:rPr>
              <a:t>class action</a:t>
            </a:r>
            <a:r>
              <a:rPr lang="it-IT" sz="1700" b="1" dirty="0">
                <a:effectLst/>
                <a:latin typeface="Calibri" panose="020F0502020204030204" pitchFamily="34" charset="0"/>
                <a:ea typeface="Calibri" panose="020F0502020204030204" pitchFamily="34" charset="0"/>
                <a:cs typeface="Calibri" panose="020F0502020204030204" pitchFamily="34" charset="0"/>
              </a:rPr>
              <a:t>), proposta dalle rappresentanze professionali in caso di mancato rispetto dell’equo compenso;</a:t>
            </a:r>
            <a:endParaRPr lang="it-IT" sz="17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sellaDiTesto 13">
            <a:extLst>
              <a:ext uri="{FF2B5EF4-FFF2-40B4-BE49-F238E27FC236}">
                <a16:creationId xmlns:a16="http://schemas.microsoft.com/office/drawing/2014/main" id="{5A158C23-6CE4-465B-8ED2-446B5BFAA047}"/>
              </a:ext>
            </a:extLst>
          </p:cNvPr>
          <p:cNvSpPr txBox="1"/>
          <p:nvPr/>
        </p:nvSpPr>
        <p:spPr>
          <a:xfrm>
            <a:off x="646040" y="6311166"/>
            <a:ext cx="8883099" cy="375552"/>
          </a:xfrm>
          <a:prstGeom prst="rect">
            <a:avLst/>
          </a:prstGeom>
          <a:noFill/>
        </p:spPr>
        <p:txBody>
          <a:bodyPr wrap="square">
            <a:spAutoFit/>
          </a:bodyPr>
          <a:lstStyle/>
          <a:p>
            <a:pPr lvl="0" algn="just">
              <a:lnSpc>
                <a:spcPct val="115000"/>
              </a:lnSpc>
              <a:spcAft>
                <a:spcPts val="800"/>
              </a:spcAft>
            </a:pPr>
            <a:r>
              <a:rPr lang="it-IT" sz="1700" dirty="0">
                <a:effectLst/>
                <a:latin typeface="Calibri" panose="020F0502020204030204" pitchFamily="34" charset="0"/>
                <a:ea typeface="Calibri" panose="020F0502020204030204" pitchFamily="34" charset="0"/>
                <a:cs typeface="Calibri" panose="020F0502020204030204" pitchFamily="34" charset="0"/>
              </a:rPr>
              <a:t>- è istituito presso il Ministero della giustizia </a:t>
            </a:r>
            <a:r>
              <a:rPr lang="it-IT" sz="1700" i="1" dirty="0">
                <a:effectLst/>
                <a:latin typeface="Calibri" panose="020F0502020204030204" pitchFamily="34" charset="0"/>
                <a:ea typeface="Calibri" panose="020F0502020204030204" pitchFamily="34" charset="0"/>
                <a:cs typeface="Calibri" panose="020F0502020204030204" pitchFamily="34" charset="0"/>
              </a:rPr>
              <a:t>l’Osservatorio nazionale sull’equo compenso</a:t>
            </a:r>
            <a:r>
              <a:rPr lang="it-IT" sz="1700" dirty="0">
                <a:effectLst/>
                <a:latin typeface="Calibri" panose="020F0502020204030204" pitchFamily="34" charset="0"/>
                <a:ea typeface="Calibri" panose="020F0502020204030204" pitchFamily="34" charset="0"/>
                <a:cs typeface="Calibri" panose="020F0502020204030204" pitchFamily="34" charset="0"/>
              </a:rPr>
              <a:t>.</a:t>
            </a:r>
            <a:endParaRPr lang="it-IT"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33821232"/>
      </p:ext>
    </p:extLst>
  </p:cSld>
  <p:clrMapOvr>
    <a:masterClrMapping/>
  </p:clrMapOvr>
  <mc:AlternateContent xmlns:mc="http://schemas.openxmlformats.org/markup-compatibility/2006">
    <mc:Choice xmlns:p14="http://schemas.microsoft.com/office/powerpoint/2010/main" Requires="p14">
      <p:transition spd="slow" p14:dur="2000" advTm="269682"/>
    </mc:Choice>
    <mc:Fallback>
      <p:transition spd="slow" advTm="269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12" name="CasellaDiTesto 11">
            <a:extLst>
              <a:ext uri="{FF2B5EF4-FFF2-40B4-BE49-F238E27FC236}">
                <a16:creationId xmlns:a16="http://schemas.microsoft.com/office/drawing/2014/main" id="{5B0594AA-0777-45DE-A4FB-1C9E1429F97A}"/>
              </a:ext>
            </a:extLst>
          </p:cNvPr>
          <p:cNvSpPr txBox="1"/>
          <p:nvPr/>
        </p:nvSpPr>
        <p:spPr>
          <a:xfrm>
            <a:off x="1053419" y="2496838"/>
            <a:ext cx="2951922" cy="1323439"/>
          </a:xfrm>
          <a:prstGeom prst="rect">
            <a:avLst/>
          </a:prstGeom>
          <a:noFill/>
        </p:spPr>
        <p:txBody>
          <a:bodyPr wrap="square" rtlCol="0">
            <a:spAutoFit/>
          </a:bodyPr>
          <a:lstStyle/>
          <a:p>
            <a:pPr algn="ctr"/>
            <a:r>
              <a:rPr lang="it-IT" sz="2000" dirty="0">
                <a:solidFill>
                  <a:srgbClr val="FF0000"/>
                </a:solidFill>
                <a:effectLst/>
                <a:latin typeface="Calibri" panose="020F0502020204030204" pitchFamily="34" charset="0"/>
                <a:ea typeface="Calibri" panose="020F0502020204030204" pitchFamily="34" charset="0"/>
              </a:rPr>
              <a:t>L’unica eccezione sull’applicazione dell’equo compenso contenuta nella Legge n. 49/2023: </a:t>
            </a:r>
            <a:endParaRPr lang="it-IT" sz="2000" dirty="0">
              <a:solidFill>
                <a:srgbClr val="FF0000"/>
              </a:solidFill>
            </a:endParaRPr>
          </a:p>
        </p:txBody>
      </p:sp>
      <p:sp>
        <p:nvSpPr>
          <p:cNvPr id="13" name="CasellaDiTesto 12">
            <a:extLst>
              <a:ext uri="{FF2B5EF4-FFF2-40B4-BE49-F238E27FC236}">
                <a16:creationId xmlns:a16="http://schemas.microsoft.com/office/drawing/2014/main" id="{85DA42AC-8310-4512-B3B7-21278A668252}"/>
              </a:ext>
            </a:extLst>
          </p:cNvPr>
          <p:cNvSpPr txBox="1"/>
          <p:nvPr/>
        </p:nvSpPr>
        <p:spPr>
          <a:xfrm>
            <a:off x="5063858" y="2496838"/>
            <a:ext cx="5257800" cy="2246769"/>
          </a:xfrm>
          <a:prstGeom prst="rect">
            <a:avLst/>
          </a:prstGeom>
          <a:noFill/>
        </p:spPr>
        <p:txBody>
          <a:bodyPr wrap="square" rtlCol="0">
            <a:spAutoFit/>
          </a:bodyPr>
          <a:lstStyle/>
          <a:p>
            <a:pPr algn="ctr"/>
            <a:r>
              <a:rPr lang="it-IT" sz="2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gli incarichi che scaturiscono da </a:t>
            </a:r>
            <a:r>
              <a:rPr lang="it-IT" sz="20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disposizioni di legge ovvero che riproducono disposizioni o attuano principi contenuti in convenzioni internazionali delle quali siano parti contraenti tutti gli Stati membri dell'Unione europea o l'Unione europea </a:t>
            </a:r>
            <a:r>
              <a:rPr lang="it-IT" sz="2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it-IT" sz="20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Art. 3, comma 3</a:t>
            </a:r>
            <a:r>
              <a:rPr lang="it-IT" sz="2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it-IT"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sz="2000" dirty="0">
              <a:solidFill>
                <a:srgbClr val="0070C0"/>
              </a:solidFill>
            </a:endParaRPr>
          </a:p>
        </p:txBody>
      </p:sp>
      <p:sp>
        <p:nvSpPr>
          <p:cNvPr id="4" name="Freccia a destra 3">
            <a:extLst>
              <a:ext uri="{FF2B5EF4-FFF2-40B4-BE49-F238E27FC236}">
                <a16:creationId xmlns:a16="http://schemas.microsoft.com/office/drawing/2014/main" id="{D378CFBB-1575-4B68-BF46-C5F79428433B}"/>
              </a:ext>
            </a:extLst>
          </p:cNvPr>
          <p:cNvSpPr/>
          <p:nvPr/>
        </p:nvSpPr>
        <p:spPr>
          <a:xfrm>
            <a:off x="4235183" y="3009531"/>
            <a:ext cx="828675" cy="2505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226911731"/>
      </p:ext>
    </p:extLst>
  </p:cSld>
  <p:clrMapOvr>
    <a:masterClrMapping/>
  </p:clrMapOvr>
  <mc:AlternateContent xmlns:mc="http://schemas.openxmlformats.org/markup-compatibility/2006">
    <mc:Choice xmlns:p14="http://schemas.microsoft.com/office/powerpoint/2010/main" Requires="p14">
      <p:transition spd="slow" p14:dur="2000" advTm="62223"/>
    </mc:Choice>
    <mc:Fallback>
      <p:transition spd="slow" advTm="62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C3B65D3C-06A4-44A3-8F90-8B44B6FCA048}"/>
              </a:ext>
            </a:extLst>
          </p:cNvPr>
          <p:cNvSpPr txBox="1"/>
          <p:nvPr/>
        </p:nvSpPr>
        <p:spPr>
          <a:xfrm>
            <a:off x="1252329" y="1719470"/>
            <a:ext cx="9859619" cy="1200329"/>
          </a:xfrm>
          <a:prstGeom prst="rect">
            <a:avLst/>
          </a:prstGeom>
          <a:noFill/>
        </p:spPr>
        <p:txBody>
          <a:bodyPr wrap="square" rtlCol="0">
            <a:spAutoFit/>
          </a:bodyPr>
          <a:lstStyle/>
          <a:p>
            <a:r>
              <a:rPr lang="it-IT" sz="2400" dirty="0">
                <a:effectLst/>
                <a:latin typeface="Calibri" panose="020F0502020204030204" pitchFamily="34" charset="0"/>
                <a:ea typeface="Calibri" panose="020F0502020204030204" pitchFamily="34" charset="0"/>
              </a:rPr>
              <a:t>La legge sull’equo compenso prevede infine che i parametri di riferimento delle prestazioni professionali vengano aggiornati </a:t>
            </a:r>
            <a:r>
              <a:rPr lang="it-IT" sz="2400" b="1" dirty="0">
                <a:effectLst/>
                <a:latin typeface="Calibri" panose="020F0502020204030204" pitchFamily="34" charset="0"/>
                <a:ea typeface="Calibri" panose="020F0502020204030204" pitchFamily="34" charset="0"/>
              </a:rPr>
              <a:t>ogni due anni </a:t>
            </a:r>
            <a:r>
              <a:rPr lang="it-IT" sz="2400" dirty="0">
                <a:effectLst/>
                <a:latin typeface="Calibri" panose="020F0502020204030204" pitchFamily="34" charset="0"/>
                <a:ea typeface="Calibri" panose="020F0502020204030204" pitchFamily="34" charset="0"/>
              </a:rPr>
              <a:t>su proposta dei Consigli Nazionali</a:t>
            </a:r>
            <a:endParaRPr lang="it-IT" sz="2400" dirty="0"/>
          </a:p>
        </p:txBody>
      </p:sp>
      <p:sp>
        <p:nvSpPr>
          <p:cNvPr id="5" name="CasellaDiTesto 4">
            <a:extLst>
              <a:ext uri="{FF2B5EF4-FFF2-40B4-BE49-F238E27FC236}">
                <a16:creationId xmlns:a16="http://schemas.microsoft.com/office/drawing/2014/main" id="{5A1DCF1E-1C6D-4C1C-AEAD-6196D5CD987D}"/>
              </a:ext>
            </a:extLst>
          </p:cNvPr>
          <p:cNvSpPr txBox="1"/>
          <p:nvPr/>
        </p:nvSpPr>
        <p:spPr>
          <a:xfrm>
            <a:off x="1166191" y="4259014"/>
            <a:ext cx="9859618" cy="2008566"/>
          </a:xfrm>
          <a:prstGeom prst="rect">
            <a:avLst/>
          </a:prstGeom>
          <a:noFill/>
        </p:spPr>
        <p:txBody>
          <a:bodyPr wrap="square" rtlCol="0">
            <a:spAutoFit/>
          </a:bodyPr>
          <a:lstStyle/>
          <a:p>
            <a:r>
              <a:rPr lang="it-IT" sz="2400" dirty="0">
                <a:effectLst/>
                <a:latin typeface="Calibri" panose="020F0502020204030204" pitchFamily="34" charset="0"/>
                <a:ea typeface="Calibri" panose="020F0502020204030204" pitchFamily="34" charset="0"/>
                <a:cs typeface="Calibri" panose="020F0502020204030204" pitchFamily="34" charset="0"/>
              </a:rPr>
              <a:t>si attende pertanto </a:t>
            </a:r>
            <a:r>
              <a:rPr lang="it-IT" sz="2400" b="1" dirty="0">
                <a:effectLst/>
                <a:latin typeface="Calibri" panose="020F0502020204030204" pitchFamily="34" charset="0"/>
                <a:ea typeface="Calibri" panose="020F0502020204030204" pitchFamily="34" charset="0"/>
                <a:cs typeface="Calibri" panose="020F0502020204030204" pitchFamily="34" charset="0"/>
              </a:rPr>
              <a:t>l’aggiornamento del D.M. 17 giugno 2016 </a:t>
            </a:r>
            <a:r>
              <a:rPr lang="it-IT" sz="2400" dirty="0">
                <a:effectLst/>
                <a:latin typeface="Calibri" panose="020F0502020204030204" pitchFamily="34" charset="0"/>
                <a:ea typeface="Calibri" panose="020F0502020204030204" pitchFamily="34" charset="0"/>
                <a:cs typeface="Calibri" panose="020F0502020204030204" pitchFamily="34" charset="0"/>
              </a:rPr>
              <a:t>anche al fine di allineare ai compensi vigenti i contenuti dei due (e non più tre) livelli di progettazione, previsti dal nuovo Codice Appalti </a:t>
            </a:r>
          </a:p>
          <a:p>
            <a:r>
              <a:rPr lang="it-IT" sz="2400" dirty="0">
                <a:effectLst/>
                <a:latin typeface="Calibri" panose="020F0502020204030204" pitchFamily="34" charset="0"/>
                <a:ea typeface="Calibri" panose="020F0502020204030204" pitchFamily="34" charset="0"/>
                <a:cs typeface="Calibri" panose="020F0502020204030204" pitchFamily="34" charset="0"/>
              </a:rPr>
              <a:t>(progetto di fattibilità tecnico-economica e progetto esecutivo).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2400" dirty="0"/>
          </a:p>
        </p:txBody>
      </p:sp>
      <p:sp>
        <p:nvSpPr>
          <p:cNvPr id="6" name="Freccia in giù 5">
            <a:extLst>
              <a:ext uri="{FF2B5EF4-FFF2-40B4-BE49-F238E27FC236}">
                <a16:creationId xmlns:a16="http://schemas.microsoft.com/office/drawing/2014/main" id="{D671995B-6603-46B1-B958-10A9BE436158}"/>
              </a:ext>
            </a:extLst>
          </p:cNvPr>
          <p:cNvSpPr/>
          <p:nvPr/>
        </p:nvSpPr>
        <p:spPr>
          <a:xfrm>
            <a:off x="5250426" y="2975903"/>
            <a:ext cx="353961" cy="1153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7230305"/>
      </p:ext>
    </p:extLst>
  </p:cSld>
  <p:clrMapOvr>
    <a:masterClrMapping/>
  </p:clrMapOvr>
  <mc:AlternateContent xmlns:mc="http://schemas.openxmlformats.org/markup-compatibility/2006">
    <mc:Choice xmlns:p14="http://schemas.microsoft.com/office/powerpoint/2010/main" Requires="p14">
      <p:transition spd="slow" p14:dur="2000" advTm="47683"/>
    </mc:Choice>
    <mc:Fallback>
      <p:transition spd="slow" advTm="47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7393DF0-FDCF-4D7A-9A60-33C0C65C1CA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0" y="14044"/>
            <a:ext cx="12192000" cy="6829911"/>
          </a:xfrm>
          <a:prstGeom prst="rect">
            <a:avLst/>
          </a:prstGeom>
          <a:noFill/>
          <a:ln>
            <a:noFill/>
          </a:ln>
        </p:spPr>
      </p:pic>
      <p:sp>
        <p:nvSpPr>
          <p:cNvPr id="8" name="CasellaDiTesto 7">
            <a:extLst>
              <a:ext uri="{FF2B5EF4-FFF2-40B4-BE49-F238E27FC236}">
                <a16:creationId xmlns:a16="http://schemas.microsoft.com/office/drawing/2014/main" id="{44829947-05B5-44A2-8FCD-CE73FF65DF06}"/>
              </a:ext>
            </a:extLst>
          </p:cNvPr>
          <p:cNvSpPr txBox="1"/>
          <p:nvPr/>
        </p:nvSpPr>
        <p:spPr>
          <a:xfrm>
            <a:off x="788503" y="316104"/>
            <a:ext cx="10614993" cy="2031325"/>
          </a:xfrm>
          <a:prstGeom prst="rect">
            <a:avLst/>
          </a:prstGeom>
          <a:noFill/>
        </p:spPr>
        <p:txBody>
          <a:bodyPr wrap="square" rtlCol="0">
            <a:spAutoFit/>
          </a:bodyPr>
          <a:lstStyle/>
          <a:p>
            <a:r>
              <a:rPr lang="it-IT" sz="1800" dirty="0">
                <a:effectLst/>
                <a:latin typeface="Calibri" panose="020F0502020204030204" pitchFamily="34" charset="0"/>
                <a:ea typeface="Calibri" panose="020F0502020204030204" pitchFamily="34" charset="0"/>
              </a:rPr>
              <a:t>A seguito di queste importanti novità normative, il CNG ha dovuto nuovamente integrare e modificare il codice deontologico</a:t>
            </a:r>
            <a:r>
              <a:rPr lang="it-IT" dirty="0">
                <a:latin typeface="Calibri" panose="020F0502020204030204" pitchFamily="34" charset="0"/>
                <a:ea typeface="Calibri" panose="020F0502020204030204" pitchFamily="34" charset="0"/>
              </a:rPr>
              <a:t> </a:t>
            </a:r>
            <a:r>
              <a:rPr lang="it-IT"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it-IT" sz="18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NORME DEONTOLOGICHE RIGUARDANTI L’ESERCIZIO DELLA PROFESSIONE DI GEOLOGO IN ITALIA approvate dal Consiglio Nazionale dei Geologi nella seduta del 19 dicembre 2006, </a:t>
            </a:r>
            <a:r>
              <a:rPr lang="it-IT" sz="1800" i="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modificate ed integrate nella seduta del 22 maggio 2023</a:t>
            </a:r>
            <a:r>
              <a:rPr lang="it-IT"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endParaRPr lang="it-IT"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r>
              <a:rPr lang="it-IT" sz="1800" dirty="0">
                <a:effectLst/>
                <a:latin typeface="Calibri" panose="020F0502020204030204" pitchFamily="34" charset="0"/>
                <a:ea typeface="Calibri" panose="020F0502020204030204" pitchFamily="34" charset="0"/>
                <a:cs typeface="Calibri" panose="020F0502020204030204" pitchFamily="34" charset="0"/>
              </a:rPr>
              <a:t>Andiamo a vedere nel dettaglio quali sono state le modifiche del codice: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12" name="Immagine 11">
            <a:extLst>
              <a:ext uri="{FF2B5EF4-FFF2-40B4-BE49-F238E27FC236}">
                <a16:creationId xmlns:a16="http://schemas.microsoft.com/office/drawing/2014/main" id="{19E7D50A-270B-4D91-AD04-75FE4562941E}"/>
              </a:ext>
            </a:extLst>
          </p:cNvPr>
          <p:cNvPicPr>
            <a:picLocks noChangeAspect="1"/>
          </p:cNvPicPr>
          <p:nvPr/>
        </p:nvPicPr>
        <p:blipFill>
          <a:blip r:embed="rId4"/>
          <a:stretch>
            <a:fillRect/>
          </a:stretch>
        </p:blipFill>
        <p:spPr>
          <a:xfrm>
            <a:off x="2498035" y="2347429"/>
            <a:ext cx="5486400" cy="4200525"/>
          </a:xfrm>
          <a:prstGeom prst="rect">
            <a:avLst/>
          </a:prstGeom>
        </p:spPr>
      </p:pic>
    </p:spTree>
    <p:custDataLst>
      <p:tags r:id="rId1"/>
    </p:custDataLst>
    <p:extLst>
      <p:ext uri="{BB962C8B-B14F-4D97-AF65-F5344CB8AC3E}">
        <p14:creationId xmlns:p14="http://schemas.microsoft.com/office/powerpoint/2010/main" val="3748171191"/>
      </p:ext>
    </p:extLst>
  </p:cSld>
  <p:clrMapOvr>
    <a:masterClrMapping/>
  </p:clrMapOvr>
  <mc:AlternateContent xmlns:mc="http://schemas.openxmlformats.org/markup-compatibility/2006">
    <mc:Choice xmlns:p14="http://schemas.microsoft.com/office/powerpoint/2010/main" Requires="p14">
      <p:transition spd="slow" p14:dur="3900" advTm="148065">
        <p14:glitter pattern="hexagon"/>
      </p:transition>
    </mc:Choice>
    <mc:Fallback>
      <p:transition spd="slow" advTm="1480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DF4E400-BF7A-4D55-A441-ABC9C469266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0" y="14044"/>
            <a:ext cx="12192000" cy="6829911"/>
          </a:xfrm>
          <a:prstGeom prst="rect">
            <a:avLst/>
          </a:prstGeom>
          <a:noFill/>
          <a:ln>
            <a:noFill/>
          </a:ln>
        </p:spPr>
      </p:pic>
      <p:pic>
        <p:nvPicPr>
          <p:cNvPr id="6" name="Immagine 5">
            <a:extLst>
              <a:ext uri="{FF2B5EF4-FFF2-40B4-BE49-F238E27FC236}">
                <a16:creationId xmlns:a16="http://schemas.microsoft.com/office/drawing/2014/main" id="{E554EEA5-BCB1-4B10-9B6E-2B3289350FBB}"/>
              </a:ext>
            </a:extLst>
          </p:cNvPr>
          <p:cNvPicPr>
            <a:picLocks noChangeAspect="1"/>
          </p:cNvPicPr>
          <p:nvPr/>
        </p:nvPicPr>
        <p:blipFill>
          <a:blip r:embed="rId4"/>
          <a:stretch>
            <a:fillRect/>
          </a:stretch>
        </p:blipFill>
        <p:spPr>
          <a:xfrm>
            <a:off x="2197824" y="450991"/>
            <a:ext cx="8097093" cy="6114992"/>
          </a:xfrm>
          <a:prstGeom prst="rect">
            <a:avLst/>
          </a:prstGeom>
        </p:spPr>
      </p:pic>
    </p:spTree>
    <p:custDataLst>
      <p:tags r:id="rId1"/>
    </p:custDataLst>
    <p:extLst>
      <p:ext uri="{BB962C8B-B14F-4D97-AF65-F5344CB8AC3E}">
        <p14:creationId xmlns:p14="http://schemas.microsoft.com/office/powerpoint/2010/main" val="128069852"/>
      </p:ext>
    </p:extLst>
  </p:cSld>
  <p:clrMapOvr>
    <a:masterClrMapping/>
  </p:clrMapOvr>
  <mc:AlternateContent xmlns:mc="http://schemas.openxmlformats.org/markup-compatibility/2006">
    <mc:Choice xmlns:p14="http://schemas.microsoft.com/office/powerpoint/2010/main" Requires="p14">
      <p:transition spd="slow" p14:dur="2000" advTm="110709"/>
    </mc:Choice>
    <mc:Fallback>
      <p:transition spd="slow" advTm="11070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561641B-E995-453E-8167-F4C7C3E9CC2D}"/>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0" y="14044"/>
            <a:ext cx="12192000" cy="6829911"/>
          </a:xfrm>
          <a:prstGeom prst="rect">
            <a:avLst/>
          </a:prstGeom>
          <a:noFill/>
          <a:ln>
            <a:noFill/>
          </a:ln>
        </p:spPr>
      </p:pic>
      <p:pic>
        <p:nvPicPr>
          <p:cNvPr id="6" name="Immagine 5">
            <a:extLst>
              <a:ext uri="{FF2B5EF4-FFF2-40B4-BE49-F238E27FC236}">
                <a16:creationId xmlns:a16="http://schemas.microsoft.com/office/drawing/2014/main" id="{53F82549-F991-4E14-82DE-2BB71C9EDBC4}"/>
              </a:ext>
            </a:extLst>
          </p:cNvPr>
          <p:cNvPicPr>
            <a:picLocks noChangeAspect="1"/>
          </p:cNvPicPr>
          <p:nvPr/>
        </p:nvPicPr>
        <p:blipFill>
          <a:blip r:embed="rId4"/>
          <a:stretch>
            <a:fillRect/>
          </a:stretch>
        </p:blipFill>
        <p:spPr>
          <a:xfrm>
            <a:off x="1484987" y="1518201"/>
            <a:ext cx="8887745" cy="3024302"/>
          </a:xfrm>
          <a:prstGeom prst="rect">
            <a:avLst/>
          </a:prstGeom>
        </p:spPr>
      </p:pic>
    </p:spTree>
    <p:custDataLst>
      <p:tags r:id="rId1"/>
    </p:custDataLst>
    <p:extLst>
      <p:ext uri="{BB962C8B-B14F-4D97-AF65-F5344CB8AC3E}">
        <p14:creationId xmlns:p14="http://schemas.microsoft.com/office/powerpoint/2010/main" val="972792137"/>
      </p:ext>
    </p:extLst>
  </p:cSld>
  <p:clrMapOvr>
    <a:masterClrMapping/>
  </p:clrMapOvr>
  <mc:AlternateContent xmlns:mc="http://schemas.openxmlformats.org/markup-compatibility/2006">
    <mc:Choice xmlns:p14="http://schemas.microsoft.com/office/powerpoint/2010/main" Requires="p14">
      <p:transition spd="slow" p14:dur="2000" advTm="1465"/>
    </mc:Choice>
    <mc:Fallback>
      <p:transition spd="slow" advTm="14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1FD2E64-AD96-4693-8667-F4743F9A3F8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0" y="14044"/>
            <a:ext cx="12192000" cy="6829911"/>
          </a:xfrm>
          <a:prstGeom prst="rect">
            <a:avLst/>
          </a:prstGeom>
          <a:noFill/>
          <a:ln>
            <a:noFill/>
          </a:ln>
        </p:spPr>
      </p:pic>
      <p:pic>
        <p:nvPicPr>
          <p:cNvPr id="6" name="Immagine 5">
            <a:extLst>
              <a:ext uri="{FF2B5EF4-FFF2-40B4-BE49-F238E27FC236}">
                <a16:creationId xmlns:a16="http://schemas.microsoft.com/office/drawing/2014/main" id="{C1B144EA-3590-44DD-B328-BB91E72B0959}"/>
              </a:ext>
            </a:extLst>
          </p:cNvPr>
          <p:cNvPicPr>
            <a:picLocks noChangeAspect="1"/>
          </p:cNvPicPr>
          <p:nvPr/>
        </p:nvPicPr>
        <p:blipFill>
          <a:blip r:embed="rId4"/>
          <a:stretch>
            <a:fillRect/>
          </a:stretch>
        </p:blipFill>
        <p:spPr>
          <a:xfrm>
            <a:off x="1107580" y="14044"/>
            <a:ext cx="4988420" cy="6858000"/>
          </a:xfrm>
          <a:prstGeom prst="rect">
            <a:avLst/>
          </a:prstGeom>
        </p:spPr>
      </p:pic>
      <p:sp>
        <p:nvSpPr>
          <p:cNvPr id="2" name="CasellaDiTesto 1">
            <a:extLst>
              <a:ext uri="{FF2B5EF4-FFF2-40B4-BE49-F238E27FC236}">
                <a16:creationId xmlns:a16="http://schemas.microsoft.com/office/drawing/2014/main" id="{8B3D6462-F1BF-4952-86C8-C24B014E12E0}"/>
              </a:ext>
            </a:extLst>
          </p:cNvPr>
          <p:cNvSpPr txBox="1"/>
          <p:nvPr/>
        </p:nvSpPr>
        <p:spPr>
          <a:xfrm>
            <a:off x="6683969" y="1958586"/>
            <a:ext cx="4855169" cy="1477328"/>
          </a:xfrm>
          <a:prstGeom prst="rect">
            <a:avLst/>
          </a:prstGeom>
          <a:noFill/>
        </p:spPr>
        <p:txBody>
          <a:bodyPr wrap="square" rtlCol="0">
            <a:spAutoFit/>
          </a:bodyPr>
          <a:lstStyle/>
          <a:p>
            <a:pPr algn="ctr"/>
            <a:r>
              <a:rPr lang="it-IT" b="1" dirty="0">
                <a:effectLst>
                  <a:outerShdw blurRad="38100" dist="38100" dir="2700000" algn="tl">
                    <a:srgbClr val="000000">
                      <a:alpha val="43137"/>
                    </a:srgbClr>
                  </a:outerShdw>
                </a:effectLst>
              </a:rPr>
              <a:t>SE ARRIVA UNA SEGNALAZIONE ALL’ORDINE IN MERITO ALLA VIOLAZIONE DELLE NORME DEL CODICE DEONTOLOGICO, IL CONSIGLIO HA L’OBBLIGO DI AVVIARE APPOSITO PROCEDIMENTO DISCIPLINARE</a:t>
            </a:r>
          </a:p>
        </p:txBody>
      </p:sp>
      <mc:AlternateContent xmlns:mc="http://schemas.openxmlformats.org/markup-compatibility/2006">
        <mc:Choice xmlns:am3d="http://schemas.microsoft.com/office/drawing/2017/model3d" Requires="am3d">
          <p:graphicFrame>
            <p:nvGraphicFramePr>
              <p:cNvPr id="11" name="Modello 3D 10" descr="Emoji faccina terrorizzata">
                <a:extLst>
                  <a:ext uri="{FF2B5EF4-FFF2-40B4-BE49-F238E27FC236}">
                    <a16:creationId xmlns:a16="http://schemas.microsoft.com/office/drawing/2014/main" id="{3B2A13D5-E32A-445C-BCF9-FA0C2AA9863A}"/>
                  </a:ext>
                </a:extLst>
              </p:cNvPr>
              <p:cNvGraphicFramePr>
                <a:graphicFrameLocks noChangeAspect="1"/>
              </p:cNvGraphicFramePr>
              <p:nvPr>
                <p:extLst>
                  <p:ext uri="{D42A27DB-BD31-4B8C-83A1-F6EECF244321}">
                    <p14:modId xmlns:p14="http://schemas.microsoft.com/office/powerpoint/2010/main" val="69433792"/>
                  </p:ext>
                </p:extLst>
              </p:nvPr>
            </p:nvGraphicFramePr>
            <p:xfrm>
              <a:off x="8323988" y="3873510"/>
              <a:ext cx="1951254" cy="1937115"/>
            </p:xfrm>
            <a:graphic>
              <a:graphicData uri="http://schemas.microsoft.com/office/drawing/2017/model3d">
                <am3d:model3d r:embed="rId5">
                  <am3d:spPr>
                    <a:xfrm>
                      <a:off x="0" y="0"/>
                      <a:ext cx="1951254" cy="1937115"/>
                    </a:xfrm>
                    <a:prstGeom prst="rect">
                      <a:avLst/>
                    </a:prstGeom>
                  </am3d:spPr>
                  <am3d:camera>
                    <am3d:pos x="0" y="0" z="81461348"/>
                    <am3d:up dx="0" dy="36000000" dz="0"/>
                    <am3d:lookAt x="0" y="0" z="0"/>
                    <am3d:perspective fov="2700000"/>
                  </am3d:camera>
                  <am3d:trans>
                    <am3d:meterPerModelUnit n="95238" d="1000000"/>
                    <am3d:preTrans dx="0" dy="-17999993" dz="5203"/>
                    <am3d:scale>
                      <am3d:sx n="1000000" d="1000000"/>
                      <am3d:sy n="1000000" d="1000000"/>
                      <am3d:sz n="1000000" d="1000000"/>
                    </am3d:scale>
                    <am3d:rot/>
                    <am3d:postTrans dx="0" dy="0" dz="0"/>
                  </am3d:trans>
                  <am3d:raster rName="Office3DRenderer" rVer="16.0.8326">
                    <am3d:blip r:embed="rId6"/>
                  </am3d:raster>
                  <am3d:objViewport viewportSz="33510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Modello 3D 10" descr="Emoji faccina terrorizzata">
                <a:extLst>
                  <a:ext uri="{FF2B5EF4-FFF2-40B4-BE49-F238E27FC236}">
                    <a16:creationId xmlns:a16="http://schemas.microsoft.com/office/drawing/2014/main" id="{3B2A13D5-E32A-445C-BCF9-FA0C2AA9863A}"/>
                  </a:ext>
                </a:extLst>
              </p:cNvPr>
              <p:cNvPicPr>
                <a:picLocks noGrp="1" noRot="1" noChangeAspect="1" noMove="1" noResize="1" noEditPoints="1" noAdjustHandles="1" noChangeArrowheads="1" noChangeShapeType="1" noCrop="1"/>
              </p:cNvPicPr>
              <p:nvPr/>
            </p:nvPicPr>
            <p:blipFill>
              <a:blip r:embed="rId6"/>
              <a:stretch>
                <a:fillRect/>
              </a:stretch>
            </p:blipFill>
            <p:spPr>
              <a:xfrm>
                <a:off x="8323988" y="3873510"/>
                <a:ext cx="1951254" cy="1937115"/>
              </a:xfrm>
              <a:prstGeom prst="rect">
                <a:avLst/>
              </a:prstGeom>
            </p:spPr>
          </p:pic>
        </mc:Fallback>
      </mc:AlternateContent>
    </p:spTree>
    <p:custDataLst>
      <p:tags r:id="rId1"/>
    </p:custDataLst>
    <p:extLst>
      <p:ext uri="{BB962C8B-B14F-4D97-AF65-F5344CB8AC3E}">
        <p14:creationId xmlns:p14="http://schemas.microsoft.com/office/powerpoint/2010/main" val="2629076129"/>
      </p:ext>
    </p:extLst>
  </p:cSld>
  <p:clrMapOvr>
    <a:masterClrMapping/>
  </p:clrMapOvr>
  <mc:AlternateContent xmlns:mc="http://schemas.openxmlformats.org/markup-compatibility/2006">
    <mc:Choice xmlns:p14="http://schemas.microsoft.com/office/powerpoint/2010/main" Requires="p14">
      <p:transition spd="slow" p14:dur="2000" advTm="237263"/>
    </mc:Choice>
    <mc:Fallback>
      <p:transition spd="slow" advTm="237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0" presetClass="exit" presetSubtype="128" fill="hold" nodeType="clickEffect">
                                  <p:stCondLst>
                                    <p:cond delay="0"/>
                                  </p:stCondLst>
                                  <p:childTnLst>
                                    <p:animEffect transition="out" filter="fade">
                                      <p:cBhvr>
                                        <p:cTn id="10" dur="1000"/>
                                        <p:tgtEl>
                                          <p:spTgt spid="11"/>
                                        </p:tgtEl>
                                      </p:cBhvr>
                                    </p:animEffect>
                                    <p:anim calcmode="lin" valueType="num">
                                      <p:cBhvr additive="sum">
                                        <p:cTn id="11" dur="1000"/>
                                        <p:tgtEl>
                                          <p:spTgt spid="11"/>
                                        </p:tgtEl>
                                        <p:attrNameLst>
                                          <p:attrName>3d.view.rotation.y</p:attrName>
                                        </p:attrNameLst>
                                      </p:cBhvr>
                                      <p:tavLst>
                                        <p:tav tm="0">
                                          <p:val>
                                            <p:fltVal val="0"/>
                                          </p:val>
                                        </p:tav>
                                        <p:tav tm="3330">
                                          <p:val>
                                            <p:fltVal val="0.065"/>
                                          </p:val>
                                        </p:tav>
                                        <p:tav tm="6660">
                                          <p:val>
                                            <p:fltVal val="0.2543"/>
                                          </p:val>
                                        </p:tav>
                                        <p:tav tm="9990">
                                          <p:val>
                                            <p:fltVal val="0.5589"/>
                                          </p:val>
                                        </p:tav>
                                        <p:tav tm="13320">
                                          <p:val>
                                            <p:fltVal val="0.97"/>
                                          </p:val>
                                        </p:tav>
                                        <p:tav tm="16650">
                                          <p:val>
                                            <p:fltVal val="1.4787"/>
                                          </p:val>
                                        </p:tav>
                                        <p:tav tm="19970">
                                          <p:val>
                                            <p:fltVal val="2.0742"/>
                                          </p:val>
                                        </p:tav>
                                        <p:tav tm="23290">
                                          <p:val>
                                            <p:fltVal val="2.7492"/>
                                          </p:val>
                                        </p:tav>
                                        <p:tav tm="26620">
                                          <p:val>
                                            <p:fltVal val="3.4972"/>
                                          </p:val>
                                        </p:tav>
                                        <p:tav tm="29950">
                                          <p:val>
                                            <p:fltVal val="4.3074"/>
                                          </p:val>
                                        </p:tav>
                                        <p:tav tm="33280">
                                          <p:val>
                                            <p:fltVal val="5.1709"/>
                                          </p:val>
                                        </p:tav>
                                        <p:tav tm="36610">
                                          <p:val>
                                            <p:fltVal val="6.079"/>
                                          </p:val>
                                        </p:tav>
                                        <p:tav tm="39940">
                                          <p:val>
                                            <p:fltVal val="7.0227"/>
                                          </p:val>
                                        </p:tav>
                                        <p:tav tm="43270">
                                          <p:val>
                                            <p:fltVal val="7.9931"/>
                                          </p:val>
                                        </p:tav>
                                        <p:tav tm="46600">
                                          <p:val>
                                            <p:fltVal val="8.9815"/>
                                          </p:val>
                                        </p:tav>
                                        <p:tav tm="49930">
                                          <p:val>
                                            <p:fltVal val="9.979"/>
                                          </p:val>
                                        </p:tav>
                                        <p:tav tm="53250">
                                          <p:val>
                                            <p:fltVal val="10.9736"/>
                                          </p:val>
                                        </p:tav>
                                        <p:tav tm="56580">
                                          <p:val>
                                            <p:fltVal val="11.9626"/>
                                          </p:val>
                                        </p:tav>
                                        <p:tav tm="59900">
                                          <p:val>
                                            <p:fltVal val="12.9311"/>
                                          </p:val>
                                        </p:tav>
                                        <p:tav tm="63220">
                                          <p:val>
                                            <p:fltVal val="13.8735"/>
                                          </p:val>
                                        </p:tav>
                                        <p:tav tm="66540">
                                          <p:val>
                                            <p:fltVal val="14.781"/>
                                          </p:val>
                                        </p:tav>
                                        <p:tav tm="69870">
                                          <p:val>
                                            <p:fltVal val="15.6471"/>
                                          </p:val>
                                        </p:tav>
                                        <p:tav tm="73190">
                                          <p:val>
                                            <p:fltVal val="16.4581"/>
                                          </p:val>
                                        </p:tav>
                                        <p:tav tm="76510">
                                          <p:val>
                                            <p:fltVal val="17.2077"/>
                                          </p:val>
                                        </p:tav>
                                        <p:tav tm="79830">
                                          <p:val>
                                            <p:fltVal val="17.8872"/>
                                          </p:val>
                                        </p:tav>
                                        <p:tav tm="83160">
                                          <p:val>
                                            <p:fltVal val="18.4895"/>
                                          </p:val>
                                        </p:tav>
                                        <p:tav tm="86480">
                                          <p:val>
                                            <p:fltVal val="19.0021"/>
                                          </p:val>
                                        </p:tav>
                                        <p:tav tm="89800">
                                          <p:val>
                                            <p:fltVal val="19.4182"/>
                                          </p:val>
                                        </p:tav>
                                        <p:tav tm="93120">
                                          <p:val>
                                            <p:fltVal val="19.729"/>
                                          </p:val>
                                        </p:tav>
                                        <p:tav tm="96450">
                                          <p:val>
                                            <p:fltVal val="19.9261"/>
                                          </p:val>
                                        </p:tav>
                                        <p:tav tm="100000">
                                          <p:val>
                                            <p:fltVal val="20"/>
                                          </p:val>
                                        </p:tav>
                                      </p:tavLst>
                                    </p:anim>
                                    <p:anim calcmode="lin" valueType="num">
                                      <p:cBhvr additive="mult">
                                        <p:cTn id="12" dur="1000"/>
                                        <p:tgtEl>
                                          <p:spTgt spid="11"/>
                                        </p:tgtEl>
                                        <p:attrNameLst>
                                          <p:attrName>3d.object.scale.x</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13" dur="1000"/>
                                        <p:tgtEl>
                                          <p:spTgt spid="11"/>
                                        </p:tgtEl>
                                        <p:attrNameLst>
                                          <p:attrName>3d.object.scale.y</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14" dur="1000"/>
                                        <p:tgtEl>
                                          <p:spTgt spid="11"/>
                                        </p:tgtEl>
                                        <p:attrNameLst>
                                          <p:attrName>3d.object.scale.z</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set>
                                      <p:cBhvr>
                                        <p:cTn id="1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A6C9E78-4DAC-4F25-8515-FECDEF0BB041}"/>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0" y="0"/>
            <a:ext cx="12192000" cy="6829911"/>
          </a:xfrm>
          <a:prstGeom prst="rect">
            <a:avLst/>
          </a:prstGeom>
          <a:noFill/>
          <a:ln>
            <a:noFill/>
          </a:ln>
        </p:spPr>
      </p:pic>
      <p:sp>
        <p:nvSpPr>
          <p:cNvPr id="12" name="CasellaDiTesto 11">
            <a:extLst>
              <a:ext uri="{FF2B5EF4-FFF2-40B4-BE49-F238E27FC236}">
                <a16:creationId xmlns:a16="http://schemas.microsoft.com/office/drawing/2014/main" id="{E16BC464-15CA-457A-9317-002DA799B1BB}"/>
              </a:ext>
            </a:extLst>
          </p:cNvPr>
          <p:cNvSpPr txBox="1"/>
          <p:nvPr/>
        </p:nvSpPr>
        <p:spPr>
          <a:xfrm>
            <a:off x="3124200" y="2232361"/>
            <a:ext cx="6191250" cy="1015663"/>
          </a:xfrm>
          <a:prstGeom prst="rect">
            <a:avLst/>
          </a:prstGeom>
          <a:noFill/>
        </p:spPr>
        <p:txBody>
          <a:bodyPr wrap="square">
            <a:spAutoFit/>
          </a:bodyPr>
          <a:lstStyle/>
          <a:p>
            <a:r>
              <a:rPr lang="it-IT" sz="6000" b="1" i="0" dirty="0">
                <a:solidFill>
                  <a:srgbClr val="333333"/>
                </a:solidFill>
                <a:effectLst/>
                <a:latin typeface="Arimo"/>
              </a:rPr>
              <a:t>Dura </a:t>
            </a:r>
            <a:r>
              <a:rPr lang="it-IT" sz="6000" b="1" i="0" dirty="0" err="1">
                <a:solidFill>
                  <a:srgbClr val="333333"/>
                </a:solidFill>
                <a:effectLst/>
                <a:latin typeface="Arimo"/>
              </a:rPr>
              <a:t>lex</a:t>
            </a:r>
            <a:r>
              <a:rPr lang="it-IT" sz="6000" b="1" i="0" dirty="0">
                <a:solidFill>
                  <a:srgbClr val="333333"/>
                </a:solidFill>
                <a:effectLst/>
                <a:latin typeface="Arimo"/>
              </a:rPr>
              <a:t>, sed </a:t>
            </a:r>
            <a:r>
              <a:rPr lang="it-IT" sz="6000" b="1" i="0" dirty="0" err="1">
                <a:solidFill>
                  <a:srgbClr val="333333"/>
                </a:solidFill>
                <a:effectLst/>
                <a:latin typeface="Arimo"/>
              </a:rPr>
              <a:t>lex</a:t>
            </a:r>
            <a:endParaRPr lang="it-IT" sz="6000" dirty="0"/>
          </a:p>
        </p:txBody>
      </p:sp>
      <p:pic>
        <p:nvPicPr>
          <p:cNvPr id="14" name="Immagine 13">
            <a:extLst>
              <a:ext uri="{FF2B5EF4-FFF2-40B4-BE49-F238E27FC236}">
                <a16:creationId xmlns:a16="http://schemas.microsoft.com/office/drawing/2014/main" id="{7CCED0A8-8048-4DCB-9892-CD397454BF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5544" y="3108414"/>
            <a:ext cx="1980912" cy="2008197"/>
          </a:xfrm>
          <a:prstGeom prst="rect">
            <a:avLst/>
          </a:prstGeom>
        </p:spPr>
      </p:pic>
    </p:spTree>
    <p:extLst>
      <p:ext uri="{BB962C8B-B14F-4D97-AF65-F5344CB8AC3E}">
        <p14:creationId xmlns:p14="http://schemas.microsoft.com/office/powerpoint/2010/main" val="3137564542"/>
      </p:ext>
    </p:extLst>
  </p:cSld>
  <p:clrMapOvr>
    <a:masterClrMapping/>
  </p:clrMapOvr>
  <mc:AlternateContent xmlns:mc="http://schemas.openxmlformats.org/markup-compatibility/2006">
    <mc:Choice xmlns:p14="http://schemas.microsoft.com/office/powerpoint/2010/main" Requires="p14">
      <p:transition spd="slow" p14:dur="3900" advTm="12007">
        <p14:glitter pattern="hexagon"/>
      </p:transition>
    </mc:Choice>
    <mc:Fallback>
      <p:transition spd="slow" advTm="120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327E38D-F160-4773-887E-AFE5A92C5BE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0" y="14044"/>
            <a:ext cx="12192000" cy="6829911"/>
          </a:xfrm>
          <a:prstGeom prst="rect">
            <a:avLst/>
          </a:prstGeom>
          <a:noFill/>
          <a:ln>
            <a:noFill/>
          </a:ln>
        </p:spPr>
      </p:pic>
      <p:pic>
        <p:nvPicPr>
          <p:cNvPr id="1026" name="Picture 2" descr="Perché le persone preparano pessime slide?">
            <a:extLst>
              <a:ext uri="{FF2B5EF4-FFF2-40B4-BE49-F238E27FC236}">
                <a16:creationId xmlns:a16="http://schemas.microsoft.com/office/drawing/2014/main" id="{A7AB4F30-9CE7-4FDE-B735-A3B55C313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762" y="883709"/>
            <a:ext cx="7660585" cy="509058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D9A3BFFC-4465-4DD6-9D55-9C00BE6C4623}"/>
              </a:ext>
            </a:extLst>
          </p:cNvPr>
          <p:cNvSpPr txBox="1"/>
          <p:nvPr/>
        </p:nvSpPr>
        <p:spPr>
          <a:xfrm>
            <a:off x="2186609" y="1123121"/>
            <a:ext cx="7414591" cy="677108"/>
          </a:xfrm>
          <a:prstGeom prst="rect">
            <a:avLst/>
          </a:prstGeom>
          <a:noFill/>
        </p:spPr>
        <p:txBody>
          <a:bodyPr wrap="square" rtlCol="0">
            <a:spAutoFit/>
          </a:bodyPr>
          <a:lstStyle/>
          <a:p>
            <a:r>
              <a:rPr lang="it-IT" sz="3800" b="1" dirty="0">
                <a:solidFill>
                  <a:srgbClr val="FF0000"/>
                </a:solidFill>
                <a:latin typeface="GillSans" panose="020B0602020204020204" pitchFamily="34" charset="0"/>
              </a:rPr>
              <a:t>GRAZIE PER L’ATTENZIONE!</a:t>
            </a:r>
          </a:p>
        </p:txBody>
      </p:sp>
    </p:spTree>
    <p:extLst>
      <p:ext uri="{BB962C8B-B14F-4D97-AF65-F5344CB8AC3E}">
        <p14:creationId xmlns:p14="http://schemas.microsoft.com/office/powerpoint/2010/main" val="4017447470"/>
      </p:ext>
    </p:extLst>
  </p:cSld>
  <p:clrMapOvr>
    <a:masterClrMapping/>
  </p:clrMapOvr>
  <mc:AlternateContent xmlns:mc="http://schemas.openxmlformats.org/markup-compatibility/2006">
    <mc:Choice xmlns:p14="http://schemas.microsoft.com/office/powerpoint/2010/main" Requires="p14">
      <p:transition spd="slow" p14:dur="2000" advTm="7739"/>
    </mc:Choice>
    <mc:Fallback>
      <p:transition spd="slow" advTm="77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6" name="CasellaDiTesto 5">
            <a:extLst>
              <a:ext uri="{FF2B5EF4-FFF2-40B4-BE49-F238E27FC236}">
                <a16:creationId xmlns:a16="http://schemas.microsoft.com/office/drawing/2014/main" id="{1DD4B686-DAEB-4CD4-8235-DE2337560AC4}"/>
              </a:ext>
            </a:extLst>
          </p:cNvPr>
          <p:cNvSpPr txBox="1"/>
          <p:nvPr/>
        </p:nvSpPr>
        <p:spPr>
          <a:xfrm>
            <a:off x="1121465" y="557800"/>
            <a:ext cx="11231591" cy="671146"/>
          </a:xfrm>
          <a:prstGeom prst="rect">
            <a:avLst/>
          </a:prstGeom>
          <a:noFill/>
        </p:spPr>
        <p:txBody>
          <a:bodyPr wrap="square">
            <a:spAutoFit/>
          </a:bodyPr>
          <a:lstStyle/>
          <a:p>
            <a:pPr>
              <a:lnSpc>
                <a:spcPct val="115000"/>
              </a:lnSpc>
            </a:pPr>
            <a:r>
              <a:rPr lang="it-IT" sz="3600" b="1" dirty="0">
                <a:latin typeface="Arial Rounded MT Bold" panose="020F0704030504030204" pitchFamily="34" charset="0"/>
                <a:ea typeface="Arial" panose="020B0604020202020204" pitchFamily="34" charset="0"/>
              </a:rPr>
              <a:t>L’ORDINE </a:t>
            </a:r>
            <a:r>
              <a:rPr lang="it-IT" sz="3600"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PROFESSIONALE</a:t>
            </a:r>
          </a:p>
        </p:txBody>
      </p:sp>
      <p:sp>
        <p:nvSpPr>
          <p:cNvPr id="4" name="CasellaDiTesto 3">
            <a:extLst>
              <a:ext uri="{FF2B5EF4-FFF2-40B4-BE49-F238E27FC236}">
                <a16:creationId xmlns:a16="http://schemas.microsoft.com/office/drawing/2014/main" id="{E9A7165A-753E-45EB-9BC3-14EC1E71B015}"/>
              </a:ext>
            </a:extLst>
          </p:cNvPr>
          <p:cNvSpPr txBox="1"/>
          <p:nvPr/>
        </p:nvSpPr>
        <p:spPr>
          <a:xfrm>
            <a:off x="1121465" y="1355519"/>
            <a:ext cx="9949069" cy="5816977"/>
          </a:xfrm>
          <a:prstGeom prst="rect">
            <a:avLst/>
          </a:prstGeom>
          <a:noFill/>
        </p:spPr>
        <p:txBody>
          <a:bodyPr wrap="square" rtlCol="0">
            <a:spAutoFit/>
          </a:bodyPr>
          <a:lstStyle/>
          <a:p>
            <a:pPr algn="just">
              <a:lnSpc>
                <a:spcPct val="115000"/>
              </a:lnSpc>
              <a:spcBef>
                <a:spcPts val="600"/>
              </a:spcBef>
              <a:spcAft>
                <a:spcPts val="600"/>
              </a:spcAft>
            </a:pPr>
            <a:r>
              <a:rPr lang="it-IT" sz="2000" dirty="0">
                <a:effectLst/>
                <a:latin typeface="Calibri" panose="020F0502020204030204" pitchFamily="34" charset="0"/>
                <a:ea typeface="Times New Roman" panose="02020603050405020304" pitchFamily="18" charset="0"/>
              </a:rPr>
              <a:t>Per </a:t>
            </a:r>
            <a:r>
              <a:rPr lang="it-IT" sz="2000" b="1" dirty="0">
                <a:effectLst/>
                <a:latin typeface="Calibri" panose="020F0502020204030204" pitchFamily="34" charset="0"/>
                <a:ea typeface="Times New Roman" panose="02020603050405020304" pitchFamily="18" charset="0"/>
              </a:rPr>
              <a:t>ordine professionale</a:t>
            </a:r>
            <a:r>
              <a:rPr lang="it-IT" sz="2000" dirty="0">
                <a:effectLst/>
                <a:latin typeface="Calibri" panose="020F0502020204030204" pitchFamily="34" charset="0"/>
                <a:ea typeface="Times New Roman" panose="02020603050405020304" pitchFamily="18" charset="0"/>
              </a:rPr>
              <a:t> si intende un’istituzione di </a:t>
            </a:r>
            <a:r>
              <a:rPr lang="it-IT" sz="2000" b="1" u="sng" dirty="0">
                <a:effectLst/>
                <a:latin typeface="Calibri" panose="020F0502020204030204" pitchFamily="34" charset="0"/>
                <a:ea typeface="Times New Roman" panose="02020603050405020304" pitchFamily="18" charset="0"/>
              </a:rPr>
              <a:t>autogoverno</a:t>
            </a:r>
            <a:r>
              <a:rPr lang="it-IT" sz="2000" dirty="0">
                <a:effectLst/>
                <a:latin typeface="Calibri" panose="020F0502020204030204" pitchFamily="34" charset="0"/>
                <a:ea typeface="Times New Roman" panose="02020603050405020304" pitchFamily="18" charset="0"/>
              </a:rPr>
              <a:t> di una </a:t>
            </a:r>
            <a:r>
              <a:rPr lang="it-IT" sz="2000" b="1" u="sng" dirty="0">
                <a:effectLst/>
                <a:latin typeface="Calibri" panose="020F0502020204030204" pitchFamily="34" charset="0"/>
                <a:ea typeface="Times New Roman" panose="02020603050405020304" pitchFamily="18" charset="0"/>
              </a:rPr>
              <a:t>libera professione</a:t>
            </a:r>
            <a:r>
              <a:rPr lang="it-IT" sz="2000" dirty="0">
                <a:effectLst/>
                <a:latin typeface="Calibri" panose="020F0502020204030204" pitchFamily="34" charset="0"/>
                <a:ea typeface="Times New Roman" panose="02020603050405020304" pitchFamily="18" charset="0"/>
              </a:rPr>
              <a:t>. </a:t>
            </a:r>
            <a:endParaRPr lang="it-IT" sz="20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it-IT" sz="2000" dirty="0">
                <a:effectLst/>
                <a:latin typeface="Calibri" panose="020F0502020204030204" pitchFamily="34" charset="0"/>
                <a:ea typeface="Times New Roman" panose="02020603050405020304" pitchFamily="18" charset="0"/>
              </a:rPr>
              <a:t>I soggetti che ne fanno parte devono essere iscritti in un apposito ordine o collegio, detto </a:t>
            </a:r>
            <a:r>
              <a:rPr lang="it-IT" sz="2000" b="1" dirty="0">
                <a:effectLst/>
                <a:latin typeface="Calibri" panose="020F0502020204030204" pitchFamily="34" charset="0"/>
                <a:ea typeface="Times New Roman" panose="02020603050405020304" pitchFamily="18" charset="0"/>
              </a:rPr>
              <a:t>albo professionale</a:t>
            </a:r>
            <a:r>
              <a:rPr lang="it-IT" sz="2000" dirty="0">
                <a:effectLst/>
                <a:latin typeface="Calibri" panose="020F0502020204030204" pitchFamily="34" charset="0"/>
                <a:ea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it-IT" sz="2000" dirty="0">
                <a:effectLst/>
                <a:latin typeface="Calibri" panose="020F0502020204030204" pitchFamily="34" charset="0"/>
                <a:ea typeface="Times New Roman" panose="02020603050405020304" pitchFamily="18" charset="0"/>
              </a:rPr>
              <a:t>L’ordine professionale esercita il </a:t>
            </a:r>
            <a:r>
              <a:rPr lang="it-IT" sz="2000" b="1" dirty="0">
                <a:effectLst/>
                <a:latin typeface="Calibri" panose="020F0502020204030204" pitchFamily="34" charset="0"/>
                <a:ea typeface="Times New Roman" panose="02020603050405020304" pitchFamily="18" charset="0"/>
              </a:rPr>
              <a:t>controllo</a:t>
            </a:r>
            <a:r>
              <a:rPr lang="it-IT" sz="2000" dirty="0">
                <a:effectLst/>
                <a:latin typeface="Calibri" panose="020F0502020204030204" pitchFamily="34" charset="0"/>
                <a:ea typeface="Times New Roman" panose="02020603050405020304" pitchFamily="18" charset="0"/>
              </a:rPr>
              <a:t> e la </a:t>
            </a:r>
            <a:r>
              <a:rPr lang="it-IT" sz="2000" b="1" dirty="0">
                <a:effectLst/>
                <a:latin typeface="Calibri" panose="020F0502020204030204" pitchFamily="34" charset="0"/>
                <a:ea typeface="Times New Roman" panose="02020603050405020304" pitchFamily="18" charset="0"/>
              </a:rPr>
              <a:t>sorveglianza</a:t>
            </a:r>
            <a:r>
              <a:rPr lang="it-IT" sz="2000" dirty="0">
                <a:effectLst/>
                <a:latin typeface="Calibri" panose="020F0502020204030204" pitchFamily="34" charset="0"/>
                <a:ea typeface="Times New Roman" panose="02020603050405020304" pitchFamily="18" charset="0"/>
              </a:rPr>
              <a:t> sugli iscritti, anche con funzioni disciplinari, mediante il </a:t>
            </a:r>
            <a:r>
              <a:rPr lang="it-IT" sz="2000" b="1" u="sng" dirty="0">
                <a:effectLst/>
                <a:latin typeface="Calibri" panose="020F0502020204030204" pitchFamily="34" charset="0"/>
                <a:ea typeface="Times New Roman" panose="02020603050405020304" pitchFamily="18" charset="0"/>
              </a:rPr>
              <a:t>consiglio di disciplina</a:t>
            </a:r>
            <a:r>
              <a:rPr lang="it-IT" sz="2000" dirty="0">
                <a:effectLst/>
                <a:latin typeface="Calibri" panose="020F0502020204030204" pitchFamily="34" charset="0"/>
                <a:ea typeface="Times New Roman" panose="02020603050405020304" pitchFamily="18" charset="0"/>
              </a:rPr>
              <a:t> per la maggior parte delle professioni.</a:t>
            </a:r>
            <a:endParaRPr lang="it-IT" sz="20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it-IT" sz="2000" dirty="0">
                <a:effectLst/>
                <a:latin typeface="Calibri" panose="020F0502020204030204" pitchFamily="34" charset="0"/>
                <a:ea typeface="Times New Roman" panose="02020603050405020304" pitchFamily="18" charset="0"/>
              </a:rPr>
              <a:t>In Italia sono </a:t>
            </a:r>
            <a:r>
              <a:rPr lang="it-IT" sz="2000" b="1"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ENTI PUBBLICI NON ECONOMICI AUTONOMI</a:t>
            </a:r>
            <a:r>
              <a:rPr lang="it-IT" sz="2000" dirty="0">
                <a:effectLst/>
                <a:latin typeface="Calibri" panose="020F0502020204030204" pitchFamily="34" charset="0"/>
                <a:ea typeface="Times New Roman" panose="02020603050405020304" pitchFamily="18" charset="0"/>
              </a:rPr>
              <a:t>, che - per quanto riguarda le professioni delle aree giuridiche, tecniche ed economiche- soggiacciono alla vigilanza del </a:t>
            </a:r>
            <a:r>
              <a:rPr lang="it-IT" sz="2000" u="sng" dirty="0">
                <a:effectLst/>
                <a:latin typeface="Calibri" panose="020F0502020204030204" pitchFamily="34" charset="0"/>
                <a:ea typeface="Times New Roman" panose="02020603050405020304" pitchFamily="18" charset="0"/>
              </a:rPr>
              <a:t>Ministero della Giustizia.</a:t>
            </a:r>
            <a:endParaRPr lang="it-IT" sz="20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it-IT" sz="2000" dirty="0">
                <a:effectLst/>
                <a:latin typeface="Calibri" panose="020F0502020204030204" pitchFamily="34" charset="0"/>
                <a:ea typeface="Times New Roman" panose="02020603050405020304" pitchFamily="18" charset="0"/>
              </a:rPr>
              <a:t>Sono </a:t>
            </a:r>
            <a:r>
              <a:rPr lang="it-IT" sz="2000" b="1" u="sng" dirty="0">
                <a:effectLst/>
                <a:latin typeface="Calibri" panose="020F0502020204030204" pitchFamily="34" charset="0"/>
                <a:ea typeface="Times New Roman" panose="02020603050405020304" pitchFamily="18" charset="0"/>
              </a:rPr>
              <a:t>ENTI DI DIRITTO PUBBLICO</a:t>
            </a:r>
            <a:r>
              <a:rPr lang="it-IT" sz="2000" dirty="0">
                <a:effectLst/>
                <a:latin typeface="Calibri" panose="020F0502020204030204" pitchFamily="34" charset="0"/>
                <a:ea typeface="Times New Roman" panose="02020603050405020304" pitchFamily="18" charset="0"/>
              </a:rPr>
              <a:t> col compito principale di </a:t>
            </a:r>
            <a:r>
              <a:rPr lang="it-IT" sz="2000" b="1" dirty="0">
                <a:effectLst/>
                <a:latin typeface="Calibri" panose="020F0502020204030204" pitchFamily="34" charset="0"/>
                <a:ea typeface="Times New Roman" panose="02020603050405020304" pitchFamily="18" charset="0"/>
              </a:rPr>
              <a:t>tutela dei cittadini</a:t>
            </a:r>
            <a:r>
              <a:rPr lang="it-IT" sz="2000" dirty="0">
                <a:effectLst/>
                <a:latin typeface="Calibri" panose="020F0502020204030204" pitchFamily="34" charset="0"/>
                <a:ea typeface="Times New Roman" panose="02020603050405020304" pitchFamily="18" charset="0"/>
              </a:rPr>
              <a:t> riguardo a prestazioni professionali che, essendo di tipo intellettuale, non sono sempre valutabili secondo standard normativi rigorosi. </a:t>
            </a:r>
            <a:endParaRPr lang="it-IT" sz="20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it-IT" sz="2000" dirty="0">
                <a:effectLst/>
                <a:latin typeface="Calibri" panose="020F0502020204030204" pitchFamily="34" charset="0"/>
                <a:ea typeface="Times New Roman" panose="02020603050405020304" pitchFamily="18" charset="0"/>
              </a:rPr>
              <a:t>Hanno </a:t>
            </a:r>
            <a:r>
              <a:rPr lang="it-IT" sz="2000" dirty="0">
                <a:latin typeface="Calibri" panose="020F0502020204030204" pitchFamily="34" charset="0"/>
                <a:ea typeface="Times New Roman" panose="02020603050405020304" pitchFamily="18" charset="0"/>
              </a:rPr>
              <a:t>quindi </a:t>
            </a:r>
            <a:r>
              <a:rPr lang="it-IT" sz="2000" dirty="0">
                <a:effectLst/>
                <a:latin typeface="Calibri" panose="020F0502020204030204" pitchFamily="34" charset="0"/>
                <a:ea typeface="Times New Roman" panose="02020603050405020304" pitchFamily="18" charset="0"/>
              </a:rPr>
              <a:t>il compito di garantire la </a:t>
            </a:r>
            <a:r>
              <a:rPr lang="it-IT" sz="2000" b="1" dirty="0">
                <a:effectLst/>
                <a:latin typeface="Calibri" panose="020F0502020204030204" pitchFamily="34" charset="0"/>
                <a:ea typeface="Times New Roman" panose="02020603050405020304" pitchFamily="18" charset="0"/>
              </a:rPr>
              <a:t>qualità delle prestazioni erogate,</a:t>
            </a:r>
            <a:r>
              <a:rPr lang="it-IT" sz="2000" dirty="0">
                <a:effectLst/>
                <a:latin typeface="Calibri" panose="020F0502020204030204" pitchFamily="34" charset="0"/>
                <a:ea typeface="Times New Roman" panose="02020603050405020304" pitchFamily="18" charset="0"/>
              </a:rPr>
              <a:t> la </a:t>
            </a:r>
            <a:r>
              <a:rPr lang="it-IT" sz="2000" b="1" dirty="0">
                <a:effectLst/>
                <a:latin typeface="Calibri" panose="020F0502020204030204" pitchFamily="34" charset="0"/>
                <a:ea typeface="Times New Roman" panose="02020603050405020304" pitchFamily="18" charset="0"/>
              </a:rPr>
              <a:t>congruità degli onorari applicati e l’aggiornamento professionale degli iscritti</a:t>
            </a:r>
            <a:r>
              <a:rPr lang="it-IT" sz="2000" dirty="0">
                <a:effectLst/>
                <a:latin typeface="Calibri" panose="020F0502020204030204" pitchFamily="34" charset="0"/>
                <a:ea typeface="Times New Roman" panose="02020603050405020304" pitchFamily="18" charset="0"/>
              </a:rPr>
              <a:t>. </a:t>
            </a:r>
            <a:endParaRPr lang="it-IT" sz="2000" dirty="0">
              <a:effectLst/>
              <a:latin typeface="Times New Roman" panose="02020603050405020304" pitchFamily="18" charset="0"/>
              <a:ea typeface="Times New Roman" panose="02020603050405020304" pitchFamily="18" charset="0"/>
            </a:endParaRPr>
          </a:p>
          <a:p>
            <a:endParaRPr lang="it-IT" dirty="0"/>
          </a:p>
        </p:txBody>
      </p:sp>
    </p:spTree>
    <p:custDataLst>
      <p:tags r:id="rId1"/>
    </p:custDataLst>
    <p:extLst>
      <p:ext uri="{BB962C8B-B14F-4D97-AF65-F5344CB8AC3E}">
        <p14:creationId xmlns:p14="http://schemas.microsoft.com/office/powerpoint/2010/main" val="2969940256"/>
      </p:ext>
    </p:extLst>
  </p:cSld>
  <p:clrMapOvr>
    <a:masterClrMapping/>
  </p:clrMapOvr>
  <mc:AlternateContent xmlns:mc="http://schemas.openxmlformats.org/markup-compatibility/2006">
    <mc:Choice xmlns:p14="http://schemas.microsoft.com/office/powerpoint/2010/main" Requires="p14">
      <p:transition spd="slow" p14:dur="2000" advTm="154960"/>
    </mc:Choice>
    <mc:Fallback>
      <p:transition spd="slow" advTm="1549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barn(inVertical)">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0" y="28089"/>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7" name="CasellaDiTesto 6">
            <a:extLst>
              <a:ext uri="{FF2B5EF4-FFF2-40B4-BE49-F238E27FC236}">
                <a16:creationId xmlns:a16="http://schemas.microsoft.com/office/drawing/2014/main" id="{A001D9D9-9B66-6521-6299-42F1C71780F2}"/>
              </a:ext>
            </a:extLst>
          </p:cNvPr>
          <p:cNvSpPr txBox="1"/>
          <p:nvPr/>
        </p:nvSpPr>
        <p:spPr>
          <a:xfrm>
            <a:off x="725557" y="750697"/>
            <a:ext cx="5947603" cy="1115305"/>
          </a:xfrm>
          <a:prstGeom prst="rect">
            <a:avLst/>
          </a:prstGeom>
          <a:noFill/>
        </p:spPr>
        <p:txBody>
          <a:bodyPr wrap="square">
            <a:spAutoFit/>
          </a:bodyPr>
          <a:lstStyle/>
          <a:p>
            <a:pPr>
              <a:lnSpc>
                <a:spcPct val="115000"/>
              </a:lnSpc>
            </a:pPr>
            <a:r>
              <a:rPr lang="it-IT" sz="36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IL CODICE DEONTOLOGICO</a:t>
            </a:r>
            <a:endParaRPr lang="it-IT"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nSpc>
                <a:spcPct val="115000"/>
              </a:lnSpc>
            </a:pPr>
            <a:endParaRPr lang="it-IT" sz="2400" i="1" dirty="0">
              <a:latin typeface="Arial Rounded MT Bold" panose="020F0704030504030204" pitchFamily="34" charset="0"/>
              <a:ea typeface="Arial" panose="020B0604020202020204" pitchFamily="34" charset="0"/>
            </a:endParaRPr>
          </a:p>
        </p:txBody>
      </p:sp>
      <p:sp>
        <p:nvSpPr>
          <p:cNvPr id="4" name="CasellaDiTesto 3">
            <a:extLst>
              <a:ext uri="{FF2B5EF4-FFF2-40B4-BE49-F238E27FC236}">
                <a16:creationId xmlns:a16="http://schemas.microsoft.com/office/drawing/2014/main" id="{5129445A-8D2C-453C-A522-549BE9B6F90F}"/>
              </a:ext>
            </a:extLst>
          </p:cNvPr>
          <p:cNvSpPr txBox="1"/>
          <p:nvPr/>
        </p:nvSpPr>
        <p:spPr>
          <a:xfrm>
            <a:off x="725557" y="1522893"/>
            <a:ext cx="10436086" cy="1754326"/>
          </a:xfrm>
          <a:prstGeom prst="rect">
            <a:avLst/>
          </a:prstGeom>
          <a:noFill/>
        </p:spPr>
        <p:txBody>
          <a:bodyPr wrap="square" rtlCol="0">
            <a:spAutoFit/>
          </a:bodyPr>
          <a:lstStyle/>
          <a:p>
            <a:r>
              <a:rPr lang="it-IT" sz="1800" b="1" dirty="0">
                <a:solidFill>
                  <a:srgbClr val="202122"/>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STABILISCE LE NORME DI COMPORTAMENTO CHE IL GEOLOGO È TENUTO AD OSSERVARE IN VIA GENERALE E, SPECIFICATAMENTE, NEI SUOI RAPPORTI CON IL CLIENTE, CON LA CONTROPARTE, CON I COLLEGHI E CON GLI ALTRI PROFESSIONISTI. </a:t>
            </a:r>
          </a:p>
          <a:p>
            <a:r>
              <a:rPr lang="it-IT" sz="1800" b="1" u="sng"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LA VIOLAZIONE DELLE NORME DEONTOLOGICHE DA PARTE DEGLI ISCRITTI PUO’ DAR LUOGO ALL’ IRROGAZIONE DI SANZIONI DISCIPLINARI</a:t>
            </a:r>
            <a:r>
              <a:rPr lang="it-IT" sz="1800" b="1" dirty="0">
                <a:solidFill>
                  <a:srgbClr val="202122"/>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endParaRPr lang="it-IT"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it-IT" dirty="0"/>
          </a:p>
        </p:txBody>
      </p:sp>
      <p:sp>
        <p:nvSpPr>
          <p:cNvPr id="8" name="CasellaDiTesto 7">
            <a:extLst>
              <a:ext uri="{FF2B5EF4-FFF2-40B4-BE49-F238E27FC236}">
                <a16:creationId xmlns:a16="http://schemas.microsoft.com/office/drawing/2014/main" id="{0B9E38AD-EA80-4A8C-9E53-6A2F37EFFA36}"/>
              </a:ext>
            </a:extLst>
          </p:cNvPr>
          <p:cNvSpPr txBox="1"/>
          <p:nvPr/>
        </p:nvSpPr>
        <p:spPr>
          <a:xfrm>
            <a:off x="784613" y="3156155"/>
            <a:ext cx="10178247" cy="3139321"/>
          </a:xfrm>
          <a:prstGeom prst="rect">
            <a:avLst/>
          </a:prstGeom>
          <a:noFill/>
        </p:spPr>
        <p:txBody>
          <a:bodyPr wrap="square" rtlCol="0">
            <a:spAutoFit/>
          </a:bodyPr>
          <a:lstStyle/>
          <a:p>
            <a:r>
              <a:rPr lang="it-IT" dirty="0"/>
              <a:t>Le previsioni deontologiche specificano i doveri e le responsabilità del geologo nei confronti della collettività e dell’ambiente, necessari per garantire la sicurezza e il benessere dei cittadini, il corretto utilizzo delle risorse e la qualità della vita. A tal scopo i geologi sono tenuti a migliorare continuamente le proprie capacità e conoscenze ed a garantire il corretto esercizio della professione secondo i principi di autonomia intellettuale, trasparenza, lealtà e qualità della prestazione. </a:t>
            </a:r>
          </a:p>
          <a:p>
            <a:endParaRPr lang="it-IT" dirty="0"/>
          </a:p>
          <a:p>
            <a:r>
              <a:rPr lang="it-IT" dirty="0"/>
              <a:t>È dovere deontologico primario del geologo svolgere la professione in aderenza ai principi costituzionali ed alla legge, sottrarsi ad ogni forma di condizionamento diretto od indiretto che possa alterare il corretto esercizio dell’attività professionale e, in caso di calamità, rendere disponibili le proprie competenze coordinandosi con le strutture preposte alla gestione delle emergenze presenti nel territorio.</a:t>
            </a:r>
          </a:p>
          <a:p>
            <a:endParaRPr lang="it-IT" dirty="0"/>
          </a:p>
        </p:txBody>
      </p:sp>
    </p:spTree>
    <p:custDataLst>
      <p:tags r:id="rId1"/>
    </p:custDataLst>
    <p:extLst>
      <p:ext uri="{BB962C8B-B14F-4D97-AF65-F5344CB8AC3E}">
        <p14:creationId xmlns:p14="http://schemas.microsoft.com/office/powerpoint/2010/main" val="617126740"/>
      </p:ext>
    </p:extLst>
  </p:cSld>
  <p:clrMapOvr>
    <a:masterClrMapping/>
  </p:clrMapOvr>
  <mc:AlternateContent xmlns:mc="http://schemas.openxmlformats.org/markup-compatibility/2006">
    <mc:Choice xmlns:p14="http://schemas.microsoft.com/office/powerpoint/2010/main" Requires="p14">
      <p:transition spd="slow" p14:dur="2000" advTm="252961"/>
    </mc:Choice>
    <mc:Fallback>
      <p:transition spd="slow" advTm="2529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CC2537A-03F6-406D-AD0E-2D853F80BDFF}"/>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0" y="14044"/>
            <a:ext cx="12192000" cy="6829911"/>
          </a:xfrm>
          <a:prstGeom prst="rect">
            <a:avLst/>
          </a:prstGeom>
          <a:noFill/>
          <a:ln>
            <a:noFill/>
          </a:ln>
        </p:spPr>
      </p:pic>
      <p:sp>
        <p:nvSpPr>
          <p:cNvPr id="5" name="CasellaDiTesto 4">
            <a:extLst>
              <a:ext uri="{FF2B5EF4-FFF2-40B4-BE49-F238E27FC236}">
                <a16:creationId xmlns:a16="http://schemas.microsoft.com/office/drawing/2014/main" id="{BA5220A3-EBA5-4180-8A29-BFF2175656B3}"/>
              </a:ext>
            </a:extLst>
          </p:cNvPr>
          <p:cNvSpPr txBox="1"/>
          <p:nvPr/>
        </p:nvSpPr>
        <p:spPr>
          <a:xfrm>
            <a:off x="477784" y="908196"/>
            <a:ext cx="10406526" cy="1200329"/>
          </a:xfrm>
          <a:prstGeom prst="rect">
            <a:avLst/>
          </a:prstGeom>
          <a:noFill/>
        </p:spPr>
        <p:txBody>
          <a:bodyPr wrap="square" rtlCol="0">
            <a:spAutoFit/>
          </a:bodyPr>
          <a:lstStyle/>
          <a:p>
            <a:r>
              <a:rPr lang="it-IT" sz="1800" b="1" dirty="0">
                <a:effectLst/>
                <a:latin typeface="Calibri" panose="020F0502020204030204" pitchFamily="34" charset="0"/>
                <a:ea typeface="Calibri" panose="020F0502020204030204" pitchFamily="34" charset="0"/>
              </a:rPr>
              <a:t>CNG ED OORR </a:t>
            </a:r>
            <a:r>
              <a:rPr lang="it-IT" dirty="0"/>
              <a:t>cui l’ordinamento professionale demanda espressamente il potere di curare l’osservanza della legge professionale e di tutte le altre disposizioni concernenti la professione, </a:t>
            </a:r>
            <a:r>
              <a:rPr lang="it-IT" b="1" dirty="0">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interpretano ed applicano in autonomia ed indipendenza le NORME DEONTOLOGICHE</a:t>
            </a:r>
            <a:r>
              <a:rPr lang="it-IT" sz="1800" dirty="0">
                <a:effectLst/>
                <a:latin typeface="Calibri" panose="020F0502020204030204" pitchFamily="34" charset="0"/>
                <a:ea typeface="Calibri" panose="020F0502020204030204" pitchFamily="34" charset="0"/>
              </a:rPr>
              <a:t> in esecuzione e manifestazione del potere, che la legge dello Stato ha loro attribuito su coloro che li compongono.</a:t>
            </a:r>
            <a:endParaRPr lang="it-IT" dirty="0"/>
          </a:p>
        </p:txBody>
      </p:sp>
      <p:sp>
        <p:nvSpPr>
          <p:cNvPr id="6" name="CasellaDiTesto 5">
            <a:extLst>
              <a:ext uri="{FF2B5EF4-FFF2-40B4-BE49-F238E27FC236}">
                <a16:creationId xmlns:a16="http://schemas.microsoft.com/office/drawing/2014/main" id="{464FFB8F-8BDF-41B2-8839-007BEC02D437}"/>
              </a:ext>
            </a:extLst>
          </p:cNvPr>
          <p:cNvSpPr txBox="1"/>
          <p:nvPr/>
        </p:nvSpPr>
        <p:spPr>
          <a:xfrm>
            <a:off x="477784" y="2437908"/>
            <a:ext cx="10740886" cy="1508105"/>
          </a:xfrm>
          <a:prstGeom prst="rect">
            <a:avLst/>
          </a:prstGeom>
          <a:noFill/>
        </p:spPr>
        <p:txBody>
          <a:bodyPr wrap="square" rtlCol="0">
            <a:spAutoFit/>
          </a:bodyPr>
          <a:lstStyle/>
          <a:p>
            <a:r>
              <a:rPr lang="it-IT" sz="1800" b="1" dirty="0">
                <a:effectLst/>
                <a:latin typeface="Calibri" panose="020F0502020204030204" pitchFamily="34" charset="0"/>
                <a:ea typeface="Calibri" panose="020F0502020204030204" pitchFamily="34" charset="0"/>
                <a:cs typeface="Calibri" panose="020F0502020204030204" pitchFamily="34" charset="0"/>
              </a:rPr>
              <a:t>Tale “AUTOGOVERNO” in materia disciplinare non significa che gli organi dell’Ordine professionale si sostituiscono a quelli dello Stato, ma che la loro funzione è di </a:t>
            </a:r>
            <a:r>
              <a:rPr lang="it-IT" sz="2800" b="1" dirty="0">
                <a:effectLst/>
                <a:latin typeface="Calibri" panose="020F0502020204030204" pitchFamily="34" charset="0"/>
                <a:ea typeface="Calibri" panose="020F0502020204030204" pitchFamily="34" charset="0"/>
                <a:cs typeface="Calibri" panose="020F0502020204030204" pitchFamily="34" charset="0"/>
              </a:rPr>
              <a:t>esigere il rispetto dei PRINCÌPI DEONTOLOGICI</a:t>
            </a:r>
            <a:r>
              <a:rPr lang="it-IT" sz="1800" b="1" dirty="0">
                <a:effectLst/>
                <a:latin typeface="Calibri" panose="020F0502020204030204" pitchFamily="34" charset="0"/>
                <a:ea typeface="Calibri" panose="020F0502020204030204" pitchFamily="34"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CasellaDiTesto 6">
            <a:extLst>
              <a:ext uri="{FF2B5EF4-FFF2-40B4-BE49-F238E27FC236}">
                <a16:creationId xmlns:a16="http://schemas.microsoft.com/office/drawing/2014/main" id="{E787BE2A-8D93-45F2-9C1C-5B3EF0DE28D0}"/>
              </a:ext>
            </a:extLst>
          </p:cNvPr>
          <p:cNvSpPr txBox="1"/>
          <p:nvPr/>
        </p:nvSpPr>
        <p:spPr>
          <a:xfrm>
            <a:off x="477784" y="4195478"/>
            <a:ext cx="10237304" cy="1754326"/>
          </a:xfrm>
          <a:prstGeom prst="rect">
            <a:avLst/>
          </a:prstGeom>
          <a:noFill/>
        </p:spPr>
        <p:txBody>
          <a:bodyPr wrap="square" rtlCol="0">
            <a:spAutoFit/>
          </a:bodyPr>
          <a:lstStyle/>
          <a:p>
            <a:r>
              <a:rPr lang="it-IT" sz="1800" dirty="0">
                <a:effectLst/>
                <a:latin typeface="Calibri" panose="020F0502020204030204" pitchFamily="34" charset="0"/>
                <a:ea typeface="Calibri" panose="020F0502020204030204" pitchFamily="34" charset="0"/>
                <a:cs typeface="Calibri" panose="020F0502020204030204" pitchFamily="34" charset="0"/>
              </a:rPr>
              <a:t>L’iscrizione nell’albo professionale non è, pertanto, un solo mero atto formale, che consente di acquisire uno status e dei diritti, bensì determina anche l’ingresso in una comunità, con una propria storia, una propria tradizione, proprie precise norme di organizzazione e di condotta. </a:t>
            </a:r>
            <a:r>
              <a:rPr lang="it-IT" sz="1800" b="1" dirty="0">
                <a:effectLst/>
                <a:latin typeface="Calibri" panose="020F0502020204030204" pitchFamily="34" charset="0"/>
                <a:ea typeface="Calibri" panose="020F0502020204030204" pitchFamily="34" charset="0"/>
                <a:cs typeface="Calibri" panose="020F0502020204030204" pitchFamily="34" charset="0"/>
              </a:rPr>
              <a:t>Proprio “per il fatto dell’appartenenza all’ordine” si crea un vincolo tra iscritto e gruppo professionale che “impone i comportamenti conformi ai fini che quest’ultimo deve conseguire (sentenza n°110 del 12/07/1967 della Corte Costituzionale)</a:t>
            </a:r>
            <a:r>
              <a:rPr lang="it-IT" sz="1800" dirty="0">
                <a:effectLst/>
                <a:latin typeface="Calibri" panose="020F0502020204030204" pitchFamily="34" charset="0"/>
                <a:ea typeface="Calibri" panose="020F0502020204030204" pitchFamily="34"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9201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B8FDE98A-C179-48D4-9EC9-2638A94C5E41}"/>
              </a:ext>
            </a:extLst>
          </p:cNvPr>
          <p:cNvSpPr txBox="1"/>
          <p:nvPr/>
        </p:nvSpPr>
        <p:spPr>
          <a:xfrm>
            <a:off x="551208" y="1102373"/>
            <a:ext cx="9034669" cy="5555367"/>
          </a:xfrm>
          <a:prstGeom prst="rect">
            <a:avLst/>
          </a:prstGeom>
          <a:noFill/>
        </p:spPr>
        <p:txBody>
          <a:bodyPr wrap="square" rtlCol="0">
            <a:spAutoFit/>
          </a:bodyPr>
          <a:lstStyle/>
          <a:p>
            <a:pPr algn="just"/>
            <a:r>
              <a:rPr lang="it-IT" sz="2100" dirty="0">
                <a:effectLst/>
                <a:latin typeface="Calibri" panose="020F0502020204030204" pitchFamily="34" charset="0"/>
                <a:ea typeface="Calibri" panose="020F0502020204030204" pitchFamily="34" charset="0"/>
                <a:cs typeface="Calibri" panose="020F0502020204030204" pitchFamily="34" charset="0"/>
              </a:rPr>
              <a:t>Il CNG </a:t>
            </a:r>
            <a:r>
              <a:rPr lang="it-IT" sz="2100" dirty="0">
                <a:latin typeface="Calibri" panose="020F0502020204030204" pitchFamily="34" charset="0"/>
                <a:ea typeface="Calibri" panose="020F0502020204030204" pitchFamily="34" charset="0"/>
                <a:cs typeface="Calibri" panose="020F0502020204030204" pitchFamily="34" charset="0"/>
              </a:rPr>
              <a:t>in passato </a:t>
            </a:r>
            <a:r>
              <a:rPr lang="it-IT" sz="2100" dirty="0">
                <a:effectLst/>
                <a:latin typeface="Calibri" panose="020F0502020204030204" pitchFamily="34" charset="0"/>
                <a:ea typeface="Calibri" panose="020F0502020204030204" pitchFamily="34" charset="0"/>
                <a:cs typeface="Calibri" panose="020F0502020204030204" pitchFamily="34" charset="0"/>
              </a:rPr>
              <a:t>ha dovuto integrare e modificare il Codice Deontologico, soprattutto a seguito della “Legge Bersani” del 2006, per adeguarle alla nuova normativa in materia di pubblicità e di derogabilità dei minimi tariffari, fino ad arrivare alla penultima versione trasmessa dal CNG con Circolare 433/2019 (NUOVO CODICE DEONTOLOGICO PER L’ESERCIZIO DELLA PROFESSIONE DI GEOLOGO IN ITALIA modificato ed integrato con deliberazione n.29 del 21 febbraio 2019): </a:t>
            </a:r>
          </a:p>
          <a:p>
            <a:pPr algn="just"/>
            <a:endParaRPr lang="it-IT" sz="2100" dirty="0">
              <a:latin typeface="Calibri" panose="020F0502020204030204" pitchFamily="34" charset="0"/>
              <a:ea typeface="Calibri" panose="020F0502020204030204" pitchFamily="34" charset="0"/>
              <a:cs typeface="Calibri" panose="020F0502020204030204" pitchFamily="34" charset="0"/>
            </a:endParaRPr>
          </a:p>
          <a:p>
            <a:pPr algn="just"/>
            <a:r>
              <a:rPr lang="it-IT" sz="2100" dirty="0">
                <a:effectLst/>
                <a:latin typeface="Calibri" panose="020F0502020204030204" pitchFamily="34" charset="0"/>
                <a:ea typeface="Calibri" panose="020F0502020204030204" pitchFamily="34" charset="0"/>
                <a:cs typeface="Calibri" panose="020F0502020204030204" pitchFamily="34" charset="0"/>
              </a:rPr>
              <a:t>con </a:t>
            </a:r>
            <a:r>
              <a:rPr lang="it-IT" sz="2100" b="1" dirty="0">
                <a:effectLst/>
                <a:latin typeface="Calibri" panose="020F0502020204030204" pitchFamily="34" charset="0"/>
                <a:ea typeface="Calibri" panose="020F0502020204030204" pitchFamily="34" charset="0"/>
                <a:cs typeface="Calibri" panose="020F0502020204030204" pitchFamily="34" charset="0"/>
              </a:rPr>
              <a:t>tale versione si teneva definitivamente conto del “Decreto Monti” del 2012 </a:t>
            </a:r>
            <a:r>
              <a:rPr lang="it-IT" sz="2100" dirty="0">
                <a:effectLst/>
                <a:latin typeface="Calibri" panose="020F0502020204030204" pitchFamily="34" charset="0"/>
                <a:ea typeface="Calibri" panose="020F0502020204030204" pitchFamily="34" charset="0"/>
                <a:cs typeface="Calibri" panose="020F0502020204030204" pitchFamily="34" charset="0"/>
              </a:rPr>
              <a:t>(</a:t>
            </a:r>
            <a:r>
              <a:rPr lang="it-IT" sz="2100" i="1" dirty="0">
                <a:effectLst/>
                <a:latin typeface="Calibri" panose="020F0502020204030204" pitchFamily="34" charset="0"/>
                <a:ea typeface="Calibri" panose="020F0502020204030204" pitchFamily="34" charset="0"/>
                <a:cs typeface="Calibri" panose="020F0502020204030204" pitchFamily="34" charset="0"/>
              </a:rPr>
              <a:t>D.L. 24 gennaio 2012, n. 1, convertito con modificazioni nella Legge 24 marzo 2012, n. 27 «Disposizioni urgenti per la concorrenza, lo sviluppo delle infrastrutture e la competitività»</a:t>
            </a:r>
            <a:r>
              <a:rPr lang="it-IT" sz="2100" dirty="0">
                <a:effectLst/>
                <a:latin typeface="Calibri" panose="020F0502020204030204" pitchFamily="34" charset="0"/>
                <a:ea typeface="Calibri" panose="020F0502020204030204" pitchFamily="34" charset="0"/>
                <a:cs typeface="Calibri" panose="020F0502020204030204" pitchFamily="34" charset="0"/>
              </a:rPr>
              <a:t>) e quindi…</a:t>
            </a:r>
          </a:p>
          <a:p>
            <a:pPr algn="just"/>
            <a:endParaRPr lang="it-IT" sz="21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21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a:t>
            </a:r>
            <a:r>
              <a:rPr lang="it-IT" sz="3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dell’abrogazione delle tariffe professionali regolamentate nel sistema ordinistico</a:t>
            </a:r>
            <a:r>
              <a:rPr lang="it-IT" sz="1800" dirty="0">
                <a:effectLst/>
                <a:latin typeface="Calibri" panose="020F0502020204030204" pitchFamily="34" charset="0"/>
                <a:ea typeface="Calibri" panose="020F0502020204030204" pitchFamily="34"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mc:AlternateContent xmlns:mc="http://schemas.openxmlformats.org/markup-compatibility/2006">
        <mc:Choice xmlns:am3d="http://schemas.microsoft.com/office/drawing/2017/model3d" Requires="am3d">
          <p:graphicFrame>
            <p:nvGraphicFramePr>
              <p:cNvPr id="5" name="Modello 3D 4" descr="Emoji faccina che sbuffa">
                <a:extLst>
                  <a:ext uri="{FF2B5EF4-FFF2-40B4-BE49-F238E27FC236}">
                    <a16:creationId xmlns:a16="http://schemas.microsoft.com/office/drawing/2014/main" id="{8AFF82C1-590C-4C28-A000-887C81DFED06}"/>
                  </a:ext>
                </a:extLst>
              </p:cNvPr>
              <p:cNvGraphicFramePr>
                <a:graphicFrameLocks noChangeAspect="1"/>
              </p:cNvGraphicFramePr>
              <p:nvPr>
                <p:extLst>
                  <p:ext uri="{D42A27DB-BD31-4B8C-83A1-F6EECF244321}">
                    <p14:modId xmlns:p14="http://schemas.microsoft.com/office/powerpoint/2010/main" val="4128465792"/>
                  </p:ext>
                </p:extLst>
              </p:nvPr>
            </p:nvGraphicFramePr>
            <p:xfrm>
              <a:off x="10137084" y="5004619"/>
              <a:ext cx="1567022" cy="1653121"/>
            </p:xfrm>
            <a:graphic>
              <a:graphicData uri="http://schemas.microsoft.com/office/drawing/2017/model3d">
                <am3d:model3d r:embed="rId5">
                  <am3d:spPr>
                    <a:xfrm>
                      <a:off x="0" y="0"/>
                      <a:ext cx="1567022" cy="1653121"/>
                    </a:xfrm>
                    <a:prstGeom prst="rect">
                      <a:avLst/>
                    </a:prstGeom>
                  </am3d:spPr>
                  <am3d:camera>
                    <am3d:pos x="0" y="0" z="71388417"/>
                    <am3d:up dx="0" dy="36000000" dz="0"/>
                    <am3d:lookAt x="0" y="0" z="0"/>
                    <am3d:perspective fov="2700000"/>
                  </am3d:camera>
                  <am3d:trans>
                    <am3d:meterPerModelUnit n="76886" d="1000000"/>
                    <am3d:preTrans dx="2" dy="-14531632" dz="-3468358"/>
                    <am3d:scale>
                      <am3d:sx n="1000000" d="1000000"/>
                      <am3d:sy n="1000000" d="1000000"/>
                      <am3d:sz n="1000000" d="1000000"/>
                    </am3d:scale>
                    <am3d:rot/>
                    <am3d:postTrans dx="0" dy="0" dz="0"/>
                  </am3d:trans>
                  <am3d:raster rName="Office3DRenderer" rVer="16.0.8326">
                    <am3d:blip r:embed="rId6"/>
                  </am3d:raster>
                  <am3d:objViewport viewportSz="31168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Modello 3D 4" descr="Emoji faccina che sbuffa">
                <a:extLst>
                  <a:ext uri="{FF2B5EF4-FFF2-40B4-BE49-F238E27FC236}">
                    <a16:creationId xmlns:a16="http://schemas.microsoft.com/office/drawing/2014/main" id="{8AFF82C1-590C-4C28-A000-887C81DFED06}"/>
                  </a:ext>
                </a:extLst>
              </p:cNvPr>
              <p:cNvPicPr>
                <a:picLocks noGrp="1" noRot="1" noChangeAspect="1" noMove="1" noResize="1" noEditPoints="1" noAdjustHandles="1" noChangeArrowheads="1" noChangeShapeType="1" noCrop="1"/>
              </p:cNvPicPr>
              <p:nvPr/>
            </p:nvPicPr>
            <p:blipFill>
              <a:blip r:embed="rId6"/>
              <a:stretch>
                <a:fillRect/>
              </a:stretch>
            </p:blipFill>
            <p:spPr>
              <a:xfrm>
                <a:off x="10137084" y="5004619"/>
                <a:ext cx="1567022" cy="1653121"/>
              </a:xfrm>
              <a:prstGeom prst="rect">
                <a:avLst/>
              </a:prstGeom>
            </p:spPr>
          </p:pic>
        </mc:Fallback>
      </mc:AlternateContent>
    </p:spTree>
    <p:custDataLst>
      <p:tags r:id="rId1"/>
    </p:custDataLst>
    <p:extLst>
      <p:ext uri="{BB962C8B-B14F-4D97-AF65-F5344CB8AC3E}">
        <p14:creationId xmlns:p14="http://schemas.microsoft.com/office/powerpoint/2010/main" val="2709190270"/>
      </p:ext>
    </p:extLst>
  </p:cSld>
  <p:clrMapOvr>
    <a:masterClrMapping/>
  </p:clrMapOvr>
  <mc:AlternateContent xmlns:mc="http://schemas.openxmlformats.org/markup-compatibility/2006">
    <mc:Choice xmlns:p14="http://schemas.microsoft.com/office/powerpoint/2010/main" Requires="p14">
      <p:transition spd="slow" p14:dur="2000" advTm="164515"/>
    </mc:Choice>
    <mc:Fallback>
      <p:transition spd="slow" advTm="164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arn(inVertic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mph" presetSubtype="2" fill="hold" nodeType="clickEffect">
                                  <p:stCondLst>
                                    <p:cond delay="0"/>
                                  </p:stCondLst>
                                  <p:childTnLst>
                                    <p:anim calcmode="lin" valueType="num">
                                      <p:cBhvr additive="sum">
                                        <p:cTn id="11" dur="2000" fill="hold"/>
                                        <p:tgtEl>
                                          <p:spTgt spid="5"/>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2" dur="2000" fill="hold"/>
                                        <p:tgtEl>
                                          <p:spTgt spid="5"/>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3" dur="2000" fill="hold"/>
                                        <p:tgtEl>
                                          <p:spTgt spid="5"/>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4" dur="2000" fill="hold"/>
                                        <p:tgtEl>
                                          <p:spTgt spid="5"/>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5" dur="2000" fill="hold"/>
                                        <p:tgtEl>
                                          <p:spTgt spid="5"/>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3820" y="28089"/>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7" name="CasellaDiTesto 6">
            <a:extLst>
              <a:ext uri="{FF2B5EF4-FFF2-40B4-BE49-F238E27FC236}">
                <a16:creationId xmlns:a16="http://schemas.microsoft.com/office/drawing/2014/main" id="{6C60DA2B-71CD-4B36-8078-950B40C307A2}"/>
              </a:ext>
            </a:extLst>
          </p:cNvPr>
          <p:cNvSpPr txBox="1"/>
          <p:nvPr/>
        </p:nvSpPr>
        <p:spPr>
          <a:xfrm>
            <a:off x="540026" y="904460"/>
            <a:ext cx="5555974" cy="646331"/>
          </a:xfrm>
          <a:prstGeom prst="rect">
            <a:avLst/>
          </a:prstGeom>
          <a:noFill/>
        </p:spPr>
        <p:txBody>
          <a:bodyPr wrap="square" rtlCol="0">
            <a:spAutoFit/>
          </a:bodyPr>
          <a:lstStyle/>
          <a:p>
            <a:r>
              <a:rPr lang="it-IT" sz="3600" dirty="0">
                <a:solidFill>
                  <a:srgbClr val="FF0000"/>
                </a:solidFill>
              </a:rPr>
              <a:t>Per nostra fortuna….</a:t>
            </a:r>
          </a:p>
        </p:txBody>
      </p:sp>
      <p:sp>
        <p:nvSpPr>
          <p:cNvPr id="6" name="CasellaDiTesto 5">
            <a:extLst>
              <a:ext uri="{FF2B5EF4-FFF2-40B4-BE49-F238E27FC236}">
                <a16:creationId xmlns:a16="http://schemas.microsoft.com/office/drawing/2014/main" id="{A4B4ABAA-F6CC-4562-8AF5-663BD74C43C2}"/>
              </a:ext>
            </a:extLst>
          </p:cNvPr>
          <p:cNvSpPr txBox="1"/>
          <p:nvPr/>
        </p:nvSpPr>
        <p:spPr>
          <a:xfrm>
            <a:off x="566531" y="1908313"/>
            <a:ext cx="6901070" cy="3823354"/>
          </a:xfrm>
          <a:prstGeom prst="rect">
            <a:avLst/>
          </a:prstGeom>
          <a:noFill/>
        </p:spPr>
        <p:txBody>
          <a:bodyPr wrap="square" rtlCol="0">
            <a:spAutoFit/>
          </a:bodyPr>
          <a:lstStyle/>
          <a:p>
            <a:pPr algn="just">
              <a:lnSpc>
                <a:spcPct val="115000"/>
              </a:lnSpc>
              <a:spcAft>
                <a:spcPts val="800"/>
              </a:spcAft>
            </a:pPr>
            <a:r>
              <a:rPr lang="it-IT"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it-IT" sz="2000" dirty="0">
                <a:effectLst/>
                <a:latin typeface="Calibri" panose="020F0502020204030204" pitchFamily="34" charset="0"/>
                <a:ea typeface="Calibri" panose="020F0502020204030204" pitchFamily="34" charset="0"/>
                <a:cs typeface="Calibri" panose="020F0502020204030204" pitchFamily="34" charset="0"/>
              </a:rPr>
              <a:t> </a:t>
            </a:r>
            <a:r>
              <a:rPr lang="it-IT"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dal 20 maggio 2023 è in vigore con efficacia la </a:t>
            </a:r>
            <a:r>
              <a:rPr lang="it-IT"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Legge n. 49 del 21 aprile 2023 “Disposizioni in materia di equo compenso delle prestazioni professionali”</a:t>
            </a:r>
            <a:r>
              <a:rPr lang="it-IT"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it-IT" sz="2000" dirty="0">
                <a:effectLst/>
                <a:latin typeface="Calibri" panose="020F0502020204030204" pitchFamily="34" charset="0"/>
                <a:ea typeface="Calibri" panose="020F0502020204030204" pitchFamily="34" charset="0"/>
                <a:cs typeface="Calibri" panose="020F0502020204030204" pitchFamily="34" charset="0"/>
              </a:rPr>
              <a:t>che stabilisce quale “equo compenso”, la soglia minima al di sotto della quale un professionista non può essere retribuito per una determinata prestazione. Secondo la suddetta legge, il </a:t>
            </a:r>
            <a:r>
              <a:rPr lang="it-IT" sz="2400" b="1" u="sng" dirty="0">
                <a:effectLst/>
                <a:latin typeface="Calibri" panose="020F0502020204030204" pitchFamily="34" charset="0"/>
                <a:ea typeface="Calibri" panose="020F0502020204030204" pitchFamily="34" charset="0"/>
                <a:cs typeface="Calibri" panose="020F0502020204030204" pitchFamily="34" charset="0"/>
              </a:rPr>
              <a:t>compenso è ritenuto equo quando conforme ai parametri individuati dal D.M. 17 giugno 2016</a:t>
            </a:r>
            <a:r>
              <a:rPr lang="it-IT" sz="2400" dirty="0">
                <a:effectLst/>
                <a:latin typeface="Calibri" panose="020F0502020204030204" pitchFamily="34" charset="0"/>
                <a:ea typeface="Calibri" panose="020F0502020204030204" pitchFamily="34" charset="0"/>
                <a:cs typeface="Calibri" panose="020F0502020204030204" pitchFamily="34" charset="0"/>
              </a:rPr>
              <a: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2000" dirty="0">
                <a:effectLst/>
                <a:latin typeface="Calibri" panose="020F0502020204030204" pitchFamily="34" charset="0"/>
                <a:ea typeface="Calibri" panose="020F0502020204030204" pitchFamily="34" charset="0"/>
                <a:cs typeface="Calibri" panose="020F0502020204030204" pitchFamily="34" charset="0"/>
              </a:rPr>
              <a:t>all’art. 3, comma 1 si prevede infatti la </a:t>
            </a:r>
            <a:r>
              <a:rPr lang="it-IT" sz="2000" u="sng" dirty="0">
                <a:effectLst/>
                <a:latin typeface="Calibri" panose="020F0502020204030204" pitchFamily="34" charset="0"/>
                <a:ea typeface="Calibri" panose="020F0502020204030204" pitchFamily="34" charset="0"/>
                <a:cs typeface="Calibri" panose="020F0502020204030204" pitchFamily="34" charset="0"/>
              </a:rPr>
              <a:t>nullità delle pattuizioni di compenso inferiore agli importi stabiliti dai parametri di cui sopra</a:t>
            </a:r>
            <a:r>
              <a:rPr lang="it-IT" sz="2000" dirty="0">
                <a:effectLst/>
                <a:latin typeface="Calibri" panose="020F0502020204030204" pitchFamily="34" charset="0"/>
                <a:ea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m3d="http://schemas.microsoft.com/office/drawing/2017/model3d" Requires="am3d">
          <p:graphicFrame>
            <p:nvGraphicFramePr>
              <p:cNvPr id="4" name="Modello 3D 3" descr="Emoji faccina con occhiali da sole">
                <a:extLst>
                  <a:ext uri="{FF2B5EF4-FFF2-40B4-BE49-F238E27FC236}">
                    <a16:creationId xmlns:a16="http://schemas.microsoft.com/office/drawing/2014/main" id="{A2439B60-D33E-425D-8D17-1E878B16C11B}"/>
                  </a:ext>
                </a:extLst>
              </p:cNvPr>
              <p:cNvGraphicFramePr>
                <a:graphicFrameLocks noChangeAspect="1"/>
              </p:cNvGraphicFramePr>
              <p:nvPr>
                <p:extLst>
                  <p:ext uri="{D42A27DB-BD31-4B8C-83A1-F6EECF244321}">
                    <p14:modId xmlns:p14="http://schemas.microsoft.com/office/powerpoint/2010/main" val="3123124255"/>
                  </p:ext>
                </p:extLst>
              </p:nvPr>
            </p:nvGraphicFramePr>
            <p:xfrm>
              <a:off x="8258437" y="2643307"/>
              <a:ext cx="2431161" cy="2353364"/>
            </p:xfrm>
            <a:graphic>
              <a:graphicData uri="http://schemas.microsoft.com/office/drawing/2017/model3d">
                <am3d:model3d r:embed="rId5">
                  <am3d:spPr>
                    <a:xfrm>
                      <a:off x="0" y="0"/>
                      <a:ext cx="2431161" cy="2353364"/>
                    </a:xfrm>
                    <a:prstGeom prst="rect">
                      <a:avLst/>
                    </a:prstGeom>
                  </am3d:spPr>
                  <am3d:camera>
                    <am3d:pos x="0" y="0" z="78334150"/>
                    <am3d:up dx="0" dy="36000000" dz="0"/>
                    <am3d:lookAt x="0" y="0" z="0"/>
                    <am3d:perspective fov="2700000"/>
                  </am3d:camera>
                  <am3d:trans>
                    <am3d:meterPerModelUnit n="88884" d="1000000"/>
                    <am3d:preTrans dx="1832" dy="-16799170" dz="-1200816"/>
                    <am3d:scale>
                      <am3d:sx n="1000000" d="1000000"/>
                      <am3d:sy n="1000000" d="1000000"/>
                      <am3d:sz n="1000000" d="1000000"/>
                    </am3d:scale>
                    <am3d:rot/>
                    <am3d:postTrans dx="0" dy="0" dz="0"/>
                  </am3d:trans>
                  <am3d:raster rName="Office3DRenderer" rVer="16.0.8326">
                    <am3d:blip r:embed="rId6"/>
                  </am3d:raster>
                  <am3d:objViewport viewportSz="435664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ello 3D 3" descr="Emoji faccina con occhiali da sole">
                <a:extLst>
                  <a:ext uri="{FF2B5EF4-FFF2-40B4-BE49-F238E27FC236}">
                    <a16:creationId xmlns:a16="http://schemas.microsoft.com/office/drawing/2014/main" id="{A2439B60-D33E-425D-8D17-1E878B16C11B}"/>
                  </a:ext>
                </a:extLst>
              </p:cNvPr>
              <p:cNvPicPr>
                <a:picLocks noGrp="1" noRot="1" noChangeAspect="1" noMove="1" noResize="1" noEditPoints="1" noAdjustHandles="1" noChangeArrowheads="1" noChangeShapeType="1" noCrop="1"/>
              </p:cNvPicPr>
              <p:nvPr/>
            </p:nvPicPr>
            <p:blipFill>
              <a:blip r:embed="rId6"/>
              <a:stretch>
                <a:fillRect/>
              </a:stretch>
            </p:blipFill>
            <p:spPr>
              <a:xfrm>
                <a:off x="8258437" y="2643307"/>
                <a:ext cx="2431161" cy="2353364"/>
              </a:xfrm>
              <a:prstGeom prst="rect">
                <a:avLst/>
              </a:prstGeom>
            </p:spPr>
          </p:pic>
        </mc:Fallback>
      </mc:AlternateContent>
    </p:spTree>
    <p:custDataLst>
      <p:tags r:id="rId1"/>
    </p:custDataLst>
    <p:extLst>
      <p:ext uri="{BB962C8B-B14F-4D97-AF65-F5344CB8AC3E}">
        <p14:creationId xmlns:p14="http://schemas.microsoft.com/office/powerpoint/2010/main" val="735643800"/>
      </p:ext>
    </p:extLst>
  </p:cSld>
  <p:clrMapOvr>
    <a:masterClrMapping/>
  </p:clrMapOvr>
  <mc:AlternateContent xmlns:mc="http://schemas.openxmlformats.org/markup-compatibility/2006">
    <mc:Choice xmlns:p14="http://schemas.microsoft.com/office/powerpoint/2010/main" Requires="p14">
      <p:transition spd="slow" p14:dur="2000" advTm="82027"/>
    </mc:Choice>
    <mc:Fallback>
      <p:transition spd="slow" advTm="82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mph" presetSubtype="128" repeatCount="indefinite" fill="hold" nodeType="clickEffect">
                                  <p:stCondLst>
                                    <p:cond delay="0"/>
                                  </p:stCondLst>
                                  <p:childTnLst>
                                    <p:anim calcmode="lin" valueType="num">
                                      <p:cBhvr additive="sum">
                                        <p:cTn id="12" dur="5000" fill="hold"/>
                                        <p:tgtEl>
                                          <p:spTgt spid="4"/>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4BE61D5B-D234-D4E5-9DFD-885B6A631DF5}"/>
              </a:ext>
            </a:extLst>
          </p:cNvPr>
          <p:cNvSpPr txBox="1"/>
          <p:nvPr/>
        </p:nvSpPr>
        <p:spPr>
          <a:xfrm>
            <a:off x="275162" y="561581"/>
            <a:ext cx="7901609" cy="461665"/>
          </a:xfrm>
          <a:prstGeom prst="rect">
            <a:avLst/>
          </a:prstGeom>
          <a:noFill/>
        </p:spPr>
        <p:txBody>
          <a:bodyPr wrap="square" rtlCol="0">
            <a:spAutoFit/>
          </a:bodyPr>
          <a:lstStyle/>
          <a:p>
            <a:r>
              <a:rPr lang="it-IT" sz="2400" b="1" dirty="0">
                <a:solidFill>
                  <a:srgbClr val="333333"/>
                </a:solidFill>
                <a:latin typeface="Calibri" panose="020F0502020204030204" pitchFamily="34" charset="0"/>
              </a:rPr>
              <a:t>QUANDO SI APPLICA LA LEGGE SULL’EQUO COMPENSO?</a:t>
            </a:r>
          </a:p>
        </p:txBody>
      </p:sp>
      <p:sp>
        <p:nvSpPr>
          <p:cNvPr id="5" name="CasellaDiTesto 4">
            <a:extLst>
              <a:ext uri="{FF2B5EF4-FFF2-40B4-BE49-F238E27FC236}">
                <a16:creationId xmlns:a16="http://schemas.microsoft.com/office/drawing/2014/main" id="{00D8CA1B-A013-CD3C-A820-F04B32600FEE}"/>
              </a:ext>
            </a:extLst>
          </p:cNvPr>
          <p:cNvSpPr txBox="1"/>
          <p:nvPr/>
        </p:nvSpPr>
        <p:spPr>
          <a:xfrm>
            <a:off x="175441" y="1182139"/>
            <a:ext cx="8834152" cy="1015663"/>
          </a:xfrm>
          <a:prstGeom prst="rect">
            <a:avLst/>
          </a:prstGeom>
          <a:noFill/>
        </p:spPr>
        <p:txBody>
          <a:bodyPr wrap="square" rtlCol="0">
            <a:spAutoFit/>
          </a:bodyPr>
          <a:lstStyle/>
          <a:p>
            <a:r>
              <a:rPr lang="it-IT" sz="2000" dirty="0">
                <a:effectLst/>
                <a:latin typeface="Calibri" panose="020F0502020204030204" pitchFamily="34" charset="0"/>
                <a:ea typeface="Calibri" panose="020F0502020204030204" pitchFamily="34" charset="0"/>
              </a:rPr>
              <a:t>si applica nei rapporti professionali riguardanti la prestazione d’opera intellettuale (ex art. 2230 C.C.) </a:t>
            </a:r>
            <a:r>
              <a:rPr lang="it-IT" sz="2000" u="sng" dirty="0">
                <a:effectLst/>
                <a:latin typeface="Calibri" panose="020F0502020204030204" pitchFamily="34" charset="0"/>
                <a:ea typeface="Calibri" panose="020F0502020204030204" pitchFamily="34" charset="0"/>
              </a:rPr>
              <a:t>regolati da convenzioni</a:t>
            </a:r>
            <a:r>
              <a:rPr lang="it-IT" sz="2000" dirty="0">
                <a:effectLst/>
                <a:latin typeface="Calibri" panose="020F0502020204030204" pitchFamily="34" charset="0"/>
                <a:ea typeface="Calibri" panose="020F0502020204030204" pitchFamily="34" charset="0"/>
              </a:rPr>
              <a:t> ed aventi per oggetto lo svolgimento, anche in forma associata o societaria, delle attività professionali svolte in favore di:</a:t>
            </a:r>
          </a:p>
        </p:txBody>
      </p:sp>
      <p:sp>
        <p:nvSpPr>
          <p:cNvPr id="6" name="CasellaDiTesto 5">
            <a:extLst>
              <a:ext uri="{FF2B5EF4-FFF2-40B4-BE49-F238E27FC236}">
                <a16:creationId xmlns:a16="http://schemas.microsoft.com/office/drawing/2014/main" id="{6AE058AE-DC35-42AC-BB39-3B1B5F73612B}"/>
              </a:ext>
            </a:extLst>
          </p:cNvPr>
          <p:cNvSpPr txBox="1"/>
          <p:nvPr/>
        </p:nvSpPr>
        <p:spPr>
          <a:xfrm>
            <a:off x="275162" y="2514600"/>
            <a:ext cx="8759508" cy="984885"/>
          </a:xfrm>
          <a:prstGeom prst="rect">
            <a:avLst/>
          </a:prstGeom>
          <a:noFill/>
        </p:spPr>
        <p:txBody>
          <a:bodyPr wrap="square" rtlCol="0">
            <a:spAutoFit/>
          </a:bodyPr>
          <a:lstStyle/>
          <a:p>
            <a:r>
              <a:rPr lang="it-IT" sz="2000" dirty="0">
                <a:effectLst/>
                <a:latin typeface="Calibri" panose="020F0502020204030204" pitchFamily="34" charset="0"/>
                <a:ea typeface="Calibri" panose="020F0502020204030204" pitchFamily="34" charset="0"/>
                <a:cs typeface="Calibri" panose="020F0502020204030204" pitchFamily="34" charset="0"/>
              </a:rPr>
              <a:t>1 - Imprese bancarie e assicurative nonché delle loro società controllate, delle loro mandatarie;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CasellaDiTesto 6">
            <a:extLst>
              <a:ext uri="{FF2B5EF4-FFF2-40B4-BE49-F238E27FC236}">
                <a16:creationId xmlns:a16="http://schemas.microsoft.com/office/drawing/2014/main" id="{95EB367D-A143-4586-8A13-754D67353B73}"/>
              </a:ext>
            </a:extLst>
          </p:cNvPr>
          <p:cNvSpPr txBox="1"/>
          <p:nvPr/>
        </p:nvSpPr>
        <p:spPr>
          <a:xfrm>
            <a:off x="275161" y="3466815"/>
            <a:ext cx="8734431" cy="984885"/>
          </a:xfrm>
          <a:prstGeom prst="rect">
            <a:avLst/>
          </a:prstGeom>
          <a:noFill/>
        </p:spPr>
        <p:txBody>
          <a:bodyPr wrap="square" rtlCol="0">
            <a:spAutoFit/>
          </a:bodyPr>
          <a:lstStyle/>
          <a:p>
            <a:r>
              <a:rPr lang="it-IT" sz="2000" dirty="0">
                <a:effectLst/>
                <a:latin typeface="Calibri" panose="020F0502020204030204" pitchFamily="34" charset="0"/>
                <a:ea typeface="Calibri" panose="020F0502020204030204" pitchFamily="34" charset="0"/>
                <a:cs typeface="Calibri" panose="020F0502020204030204" pitchFamily="34" charset="0"/>
              </a:rPr>
              <a:t>2 - Imprese che nell’anno precedente al conferimento dell’incarico hanno più di cinquanta dipendenti ed hanno avuto ricavi superiori ai 10 milioni di euro;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8" name="CasellaDiTesto 7">
            <a:extLst>
              <a:ext uri="{FF2B5EF4-FFF2-40B4-BE49-F238E27FC236}">
                <a16:creationId xmlns:a16="http://schemas.microsoft.com/office/drawing/2014/main" id="{1A2E56D6-BB61-4C6F-B5B3-53B5CA3AE530}"/>
              </a:ext>
            </a:extLst>
          </p:cNvPr>
          <p:cNvSpPr txBox="1"/>
          <p:nvPr/>
        </p:nvSpPr>
        <p:spPr>
          <a:xfrm>
            <a:off x="275162" y="4492487"/>
            <a:ext cx="8759508" cy="984885"/>
          </a:xfrm>
          <a:prstGeom prst="rect">
            <a:avLst/>
          </a:prstGeom>
          <a:noFill/>
        </p:spPr>
        <p:txBody>
          <a:bodyPr wrap="square" rtlCol="0">
            <a:spAutoFit/>
          </a:bodyPr>
          <a:lstStyle/>
          <a:p>
            <a:r>
              <a:rPr lang="it-IT" sz="2000" dirty="0">
                <a:effectLst/>
                <a:latin typeface="Calibri" panose="020F0502020204030204" pitchFamily="34" charset="0"/>
                <a:ea typeface="Calibri" panose="020F0502020204030204" pitchFamily="34" charset="0"/>
                <a:cs typeface="Calibri" panose="020F0502020204030204" pitchFamily="34" charset="0"/>
              </a:rPr>
              <a:t>3 - Pubblica Amministrazione e società disciplinate dal testo unico in materia di società a partecipazione pubblica, di cui al D.L. 19 agosto 2016, n. 175</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custDataLst>
      <p:tags r:id="rId1"/>
    </p:custDataLst>
    <p:extLst>
      <p:ext uri="{BB962C8B-B14F-4D97-AF65-F5344CB8AC3E}">
        <p14:creationId xmlns:p14="http://schemas.microsoft.com/office/powerpoint/2010/main" val="3209626358"/>
      </p:ext>
    </p:extLst>
  </p:cSld>
  <p:clrMapOvr>
    <a:masterClrMapping/>
  </p:clrMapOvr>
  <mc:AlternateContent xmlns:mc="http://schemas.openxmlformats.org/markup-compatibility/2006">
    <mc:Choice xmlns:p14="http://schemas.microsoft.com/office/powerpoint/2010/main" Requires="p14">
      <p:transition spd="slow" p14:dur="2000" advTm="89410"/>
    </mc:Choice>
    <mc:Fallback>
      <p:transition spd="slow" advTm="89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 y="16056"/>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C3D1FBED-D821-434A-AA8F-1586C9AD81FD}"/>
              </a:ext>
            </a:extLst>
          </p:cNvPr>
          <p:cNvSpPr txBox="1"/>
          <p:nvPr/>
        </p:nvSpPr>
        <p:spPr>
          <a:xfrm>
            <a:off x="755374" y="997956"/>
            <a:ext cx="6997148" cy="769441"/>
          </a:xfrm>
          <a:prstGeom prst="rect">
            <a:avLst/>
          </a:prstGeom>
          <a:noFill/>
        </p:spPr>
        <p:txBody>
          <a:bodyPr wrap="square" rtlCol="0">
            <a:spAutoFit/>
          </a:bodyPr>
          <a:lstStyle/>
          <a:p>
            <a:r>
              <a:rPr lang="it-IT" sz="2000" dirty="0">
                <a:effectLst/>
                <a:latin typeface="Calibri" panose="020F0502020204030204" pitchFamily="34" charset="0"/>
                <a:ea typeface="Calibri" panose="020F0502020204030204" pitchFamily="34" charset="0"/>
              </a:rPr>
              <a:t>Anche il </a:t>
            </a:r>
            <a:r>
              <a:rPr lang="it-IT" sz="2400" b="1" dirty="0">
                <a:solidFill>
                  <a:srgbClr val="FF0000"/>
                </a:solidFill>
                <a:effectLst/>
                <a:latin typeface="Calibri" panose="020F0502020204030204" pitchFamily="34" charset="0"/>
                <a:ea typeface="Calibri" panose="020F0502020204030204" pitchFamily="34" charset="0"/>
              </a:rPr>
              <a:t>nuovo Codice Appalti (D. Lgs. n. 36/2023) </a:t>
            </a:r>
            <a:r>
              <a:rPr lang="it-IT" sz="2000" dirty="0">
                <a:effectLst/>
                <a:latin typeface="Calibri" panose="020F0502020204030204" pitchFamily="34" charset="0"/>
                <a:ea typeface="Calibri" panose="020F0502020204030204" pitchFamily="34" charset="0"/>
              </a:rPr>
              <a:t>si è allineato all’applicazione del principio dell’equo compenso:</a:t>
            </a:r>
            <a:endParaRPr lang="it-IT" sz="2000" dirty="0"/>
          </a:p>
        </p:txBody>
      </p:sp>
      <p:sp>
        <p:nvSpPr>
          <p:cNvPr id="5" name="CasellaDiTesto 4">
            <a:extLst>
              <a:ext uri="{FF2B5EF4-FFF2-40B4-BE49-F238E27FC236}">
                <a16:creationId xmlns:a16="http://schemas.microsoft.com/office/drawing/2014/main" id="{845E44D3-1967-41B3-B522-45A304AA2CD3}"/>
              </a:ext>
            </a:extLst>
          </p:cNvPr>
          <p:cNvSpPr txBox="1"/>
          <p:nvPr/>
        </p:nvSpPr>
        <p:spPr>
          <a:xfrm>
            <a:off x="755374" y="2044653"/>
            <a:ext cx="9939130" cy="1600438"/>
          </a:xfrm>
          <a:prstGeom prst="rect">
            <a:avLst/>
          </a:prstGeom>
          <a:noFill/>
        </p:spPr>
        <p:txBody>
          <a:bodyPr wrap="square" rtlCol="0">
            <a:spAutoFit/>
          </a:bodyPr>
          <a:lstStyle/>
          <a:p>
            <a:r>
              <a:rPr lang="it-IT" sz="2000" dirty="0">
                <a:effectLst/>
                <a:latin typeface="Calibri" panose="020F0502020204030204" pitchFamily="34" charset="0"/>
                <a:ea typeface="Calibri" panose="020F0502020204030204" pitchFamily="34" charset="0"/>
                <a:cs typeface="Calibri" panose="020F0502020204030204" pitchFamily="34" charset="0"/>
              </a:rPr>
              <a:t>art. 8, comma 2: “</a:t>
            </a:r>
            <a:r>
              <a:rPr lang="it-IT" sz="2000" i="1" dirty="0">
                <a:effectLst/>
                <a:latin typeface="Calibri" panose="020F0502020204030204" pitchFamily="34" charset="0"/>
                <a:ea typeface="Calibri" panose="020F0502020204030204" pitchFamily="34" charset="0"/>
                <a:cs typeface="Calibri" panose="020F0502020204030204" pitchFamily="34" charset="0"/>
              </a:rPr>
              <a:t>Le prestazioni d’opera intellettuale non possono essere rese dai professionisti gratuitamente, salvo che in casi eccezionali e previa adeguata motivazione. Salvo i predetti casi eccezionali, </a:t>
            </a:r>
            <a:r>
              <a:rPr lang="it-IT" sz="2000" b="1" i="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la pubblica amministrazione garantisce comunque l’applicazione del principio dell’equo compenso</a:t>
            </a:r>
            <a:r>
              <a:rPr lang="it-IT"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endParaRPr lang="it-IT"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CasellaDiTesto 6">
            <a:extLst>
              <a:ext uri="{FF2B5EF4-FFF2-40B4-BE49-F238E27FC236}">
                <a16:creationId xmlns:a16="http://schemas.microsoft.com/office/drawing/2014/main" id="{5D697D95-31CB-47DF-AC4E-A11F0C57E4EF}"/>
              </a:ext>
            </a:extLst>
          </p:cNvPr>
          <p:cNvSpPr txBox="1"/>
          <p:nvPr/>
        </p:nvSpPr>
        <p:spPr>
          <a:xfrm>
            <a:off x="755374" y="4225887"/>
            <a:ext cx="10197547" cy="2523768"/>
          </a:xfrm>
          <a:prstGeom prst="rect">
            <a:avLst/>
          </a:prstGeom>
          <a:noFill/>
        </p:spPr>
        <p:txBody>
          <a:bodyPr wrap="square" rtlCol="0">
            <a:spAutoFit/>
          </a:bodyPr>
          <a:lstStyle/>
          <a:p>
            <a:pPr algn="just"/>
            <a:r>
              <a:rPr lang="it-IT" sz="2000" b="1" dirty="0">
                <a:solidFill>
                  <a:srgbClr val="252B9B"/>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Ne deriva che il compenso del professionista, quale componente del corrispettivo posto a base d’asta, NON È RIBASSABILE, precludendo il ricorso al criterio di aggiudicazione del prezzo più basso; il criterio dell’offerta economicamente più vantaggiosa (obbligatoria per le gare d’importo pari o superiore a 140.000 euro) dovrà essere applicato ai sensi del comma 5 dell’art. 108, ossia SULLA BASE DEI SOLI CRITERI QUALITATIVI ED A “PREZZO FISSO”, CORRISPONDENTE ALL’ONORARIO PROFESSIONALE DETERMINATO CON I PARAMETRI INDIVIDUATI DAL D.M. 17 GIUGNO 2016.</a:t>
            </a:r>
            <a:endParaRPr lang="it-IT" sz="2000" b="1" dirty="0">
              <a:solidFill>
                <a:srgbClr val="252B9B"/>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it-IT" b="1" dirty="0">
              <a:solidFill>
                <a:srgbClr val="0070C0"/>
              </a:solidFill>
            </a:endParaRPr>
          </a:p>
        </p:txBody>
      </p:sp>
      <p:sp>
        <p:nvSpPr>
          <p:cNvPr id="9" name="Freccia in giù 8">
            <a:extLst>
              <a:ext uri="{FF2B5EF4-FFF2-40B4-BE49-F238E27FC236}">
                <a16:creationId xmlns:a16="http://schemas.microsoft.com/office/drawing/2014/main" id="{3E477652-9E25-430C-A71D-976CD0309FF7}"/>
              </a:ext>
            </a:extLst>
          </p:cNvPr>
          <p:cNvSpPr/>
          <p:nvPr/>
        </p:nvSpPr>
        <p:spPr>
          <a:xfrm>
            <a:off x="5330272" y="3097633"/>
            <a:ext cx="523875" cy="10949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dirty="0"/>
          </a:p>
        </p:txBody>
      </p:sp>
    </p:spTree>
    <p:custDataLst>
      <p:tags r:id="rId1"/>
    </p:custDataLst>
    <p:extLst>
      <p:ext uri="{BB962C8B-B14F-4D97-AF65-F5344CB8AC3E}">
        <p14:creationId xmlns:p14="http://schemas.microsoft.com/office/powerpoint/2010/main" val="3696322776"/>
      </p:ext>
    </p:extLst>
  </p:cSld>
  <p:clrMapOvr>
    <a:masterClrMapping/>
  </p:clrMapOvr>
  <mc:AlternateContent xmlns:mc="http://schemas.openxmlformats.org/markup-compatibility/2006">
    <mc:Choice xmlns:p14="http://schemas.microsoft.com/office/powerpoint/2010/main" Requires="p14">
      <p:transition spd="slow" p14:dur="2000" advTm="295001"/>
    </mc:Choice>
    <mc:Fallback>
      <p:transition spd="slow" advTm="2950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C3BEC1B-9A20-4D49-A353-1216AAF5278D}"/>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0"/>
            <a:ext cx="12242141" cy="6858000"/>
          </a:xfrm>
          <a:prstGeom prst="rect">
            <a:avLst/>
          </a:prstGeom>
          <a:noFill/>
          <a:ln>
            <a:noFill/>
          </a:ln>
        </p:spPr>
      </p:pic>
      <p:sp>
        <p:nvSpPr>
          <p:cNvPr id="5" name="CasellaDiTesto 4">
            <a:extLst>
              <a:ext uri="{FF2B5EF4-FFF2-40B4-BE49-F238E27FC236}">
                <a16:creationId xmlns:a16="http://schemas.microsoft.com/office/drawing/2014/main" id="{334C100D-0209-4197-A57F-815024DCC3F9}"/>
              </a:ext>
            </a:extLst>
          </p:cNvPr>
          <p:cNvSpPr txBox="1"/>
          <p:nvPr/>
        </p:nvSpPr>
        <p:spPr>
          <a:xfrm>
            <a:off x="723159" y="554540"/>
            <a:ext cx="10795820" cy="3518912"/>
          </a:xfrm>
          <a:prstGeom prst="rect">
            <a:avLst/>
          </a:prstGeom>
          <a:noFill/>
        </p:spPr>
        <p:txBody>
          <a:bodyPr wrap="square" rtlCol="0">
            <a:spAutoFit/>
          </a:bodyPr>
          <a:lstStyle/>
          <a:p>
            <a:pPr algn="just">
              <a:lnSpc>
                <a:spcPct val="115000"/>
              </a:lnSpc>
              <a:spcAft>
                <a:spcPts val="800"/>
              </a:spcAft>
            </a:pPr>
            <a:r>
              <a:rPr lang="it-IT" sz="2000" dirty="0">
                <a:effectLst/>
                <a:latin typeface="Calibri" panose="020F0502020204030204" pitchFamily="34" charset="0"/>
                <a:ea typeface="Calibri" panose="020F0502020204030204" pitchFamily="34" charset="0"/>
                <a:cs typeface="Calibri" panose="020F0502020204030204" pitchFamily="34" charset="0"/>
              </a:rPr>
              <a:t>È astrattamente ammissibile la ribassabilità della componente del corrispettivo individuata dalle “spese” che l’art. 5 del DM 17/06/2016 determina forfettariamente; l’aggiudicazione sulla base del criterio dell’offerta economicamente più vantaggiosa potrà quindi avvenire sulla base del miglior rapporto qualità/prezzo, con un </a:t>
            </a:r>
            <a:r>
              <a:rPr lang="it-IT" sz="2000" b="1"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ribasso praticabile sul solo importo previsto per le spese</a:t>
            </a:r>
            <a:r>
              <a:rPr lang="it-IT" sz="2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it-IT" sz="20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Tale ribasso non deve comunque intaccare l’equità del compenso, a pena di nullità della clausola ai sensi della L. n. 49/2023.</a:t>
            </a:r>
            <a:r>
              <a:rPr lang="it-IT" sz="2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rPr>
              <a:t>Alla luce del principio dell’equo compenso </a:t>
            </a:r>
            <a:r>
              <a:rPr lang="it-IT" sz="2600" b="1" dirty="0">
                <a:effectLst/>
                <a:highlight>
                  <a:srgbClr val="FFFF00"/>
                </a:highlight>
                <a:latin typeface="Calibri" panose="020F0502020204030204" pitchFamily="34" charset="0"/>
                <a:ea typeface="Calibri" panose="020F0502020204030204" pitchFamily="34" charset="0"/>
              </a:rPr>
              <a:t>la Stazione appaltante è obbligata a procedere alla verifica dei ribassi praticati sulle spese al fine di escluderne l’incidenza negativa sull’equità del compenso.</a:t>
            </a:r>
            <a:endParaRPr lang="it-IT" sz="2600" b="1" dirty="0">
              <a:highlight>
                <a:srgbClr val="FFFF00"/>
              </a:highlight>
            </a:endParaRPr>
          </a:p>
        </p:txBody>
      </p:sp>
      <p:sp>
        <p:nvSpPr>
          <p:cNvPr id="8" name="CasellaDiTesto 7">
            <a:extLst>
              <a:ext uri="{FF2B5EF4-FFF2-40B4-BE49-F238E27FC236}">
                <a16:creationId xmlns:a16="http://schemas.microsoft.com/office/drawing/2014/main" id="{63D2A7EB-DAE0-4EF1-9CC0-D508FBB04F03}"/>
              </a:ext>
            </a:extLst>
          </p:cNvPr>
          <p:cNvSpPr txBox="1"/>
          <p:nvPr/>
        </p:nvSpPr>
        <p:spPr>
          <a:xfrm>
            <a:off x="855406" y="4507107"/>
            <a:ext cx="10335670" cy="1754326"/>
          </a:xfrm>
          <a:prstGeom prst="rect">
            <a:avLst/>
          </a:prstGeom>
          <a:noFill/>
        </p:spPr>
        <p:txBody>
          <a:bodyPr wrap="square" rtlCol="0">
            <a:spAutoFit/>
          </a:bodyPr>
          <a:lstStyle/>
          <a:p>
            <a:pPr algn="ctr"/>
            <a:r>
              <a:rPr lang="it-IT" sz="1600" b="1" dirty="0">
                <a:effectLst>
                  <a:outerShdw blurRad="38100" dist="38100" dir="2700000" algn="tl">
                    <a:srgbClr val="000000">
                      <a:alpha val="43137"/>
                    </a:srgbClr>
                  </a:outerShdw>
                </a:effectLst>
              </a:rPr>
              <a:t>Art. 5</a:t>
            </a:r>
          </a:p>
          <a:p>
            <a:pPr algn="ctr"/>
            <a:r>
              <a:rPr lang="it-IT" sz="1600" b="1" i="1" dirty="0">
                <a:effectLst>
                  <a:outerShdw blurRad="38100" dist="38100" dir="2700000" algn="tl">
                    <a:srgbClr val="000000">
                      <a:alpha val="43137"/>
                    </a:srgbClr>
                  </a:outerShdw>
                </a:effectLst>
              </a:rPr>
              <a:t>Spese e oneri accessori</a:t>
            </a:r>
          </a:p>
          <a:p>
            <a:pPr algn="just"/>
            <a:r>
              <a:rPr lang="it-IT" sz="1600" dirty="0">
                <a:effectLst>
                  <a:outerShdw blurRad="38100" dist="38100" dir="2700000" algn="tl">
                    <a:srgbClr val="000000">
                      <a:alpha val="43137"/>
                    </a:srgbClr>
                  </a:outerShdw>
                </a:effectLst>
              </a:rPr>
              <a:t>1. L'importo delle spese e degli oneri accessori è stabilito in maniera forfettaria; per opere di importo fino a euro 1.000.000,00 è determinato in misura </a:t>
            </a:r>
            <a:r>
              <a:rPr lang="it-IT" sz="2000" b="1" u="sng" dirty="0">
                <a:effectLst>
                  <a:outerShdw blurRad="38100" dist="38100" dir="2700000" algn="tl">
                    <a:srgbClr val="000000">
                      <a:alpha val="43137"/>
                    </a:srgbClr>
                  </a:outerShdw>
                </a:effectLst>
              </a:rPr>
              <a:t>non superiore </a:t>
            </a:r>
            <a:r>
              <a:rPr lang="it-IT" sz="1600" dirty="0">
                <a:effectLst>
                  <a:outerShdw blurRad="38100" dist="38100" dir="2700000" algn="tl">
                    <a:srgbClr val="000000">
                      <a:alpha val="43137"/>
                    </a:srgbClr>
                  </a:outerShdw>
                </a:effectLst>
              </a:rPr>
              <a:t>al 25 per cento del compenso; per opere di importo pari o superiore a euro 25.000.000,00 è determinato in misura </a:t>
            </a:r>
            <a:r>
              <a:rPr lang="it-IT" sz="2000" b="1" u="sng" dirty="0">
                <a:effectLst>
                  <a:outerShdw blurRad="38100" dist="38100" dir="2700000" algn="tl">
                    <a:srgbClr val="000000">
                      <a:alpha val="43137"/>
                    </a:srgbClr>
                  </a:outerShdw>
                </a:effectLst>
              </a:rPr>
              <a:t>non superiore </a:t>
            </a:r>
            <a:r>
              <a:rPr lang="it-IT" sz="1600" dirty="0">
                <a:effectLst>
                  <a:outerShdw blurRad="38100" dist="38100" dir="2700000" algn="tl">
                    <a:srgbClr val="000000">
                      <a:alpha val="43137"/>
                    </a:srgbClr>
                  </a:outerShdw>
                </a:effectLst>
              </a:rPr>
              <a:t>al 10 per cento del compenso; per opere di importo intermedio in misura </a:t>
            </a:r>
            <a:r>
              <a:rPr lang="it-IT" sz="2000" b="1" u="sng" dirty="0">
                <a:effectLst>
                  <a:outerShdw blurRad="38100" dist="38100" dir="2700000" algn="tl">
                    <a:srgbClr val="000000">
                      <a:alpha val="43137"/>
                    </a:srgbClr>
                  </a:outerShdw>
                </a:effectLst>
              </a:rPr>
              <a:t>non superiore </a:t>
            </a:r>
            <a:r>
              <a:rPr lang="it-IT" sz="1600" dirty="0">
                <a:effectLst>
                  <a:outerShdw blurRad="38100" dist="38100" dir="2700000" algn="tl">
                    <a:srgbClr val="000000">
                      <a:alpha val="43137"/>
                    </a:srgbClr>
                  </a:outerShdw>
                </a:effectLst>
              </a:rPr>
              <a:t>alla percentuale determinata per interpolazione lineare.</a:t>
            </a:r>
          </a:p>
        </p:txBody>
      </p:sp>
    </p:spTree>
    <p:extLst>
      <p:ext uri="{BB962C8B-B14F-4D97-AF65-F5344CB8AC3E}">
        <p14:creationId xmlns:p14="http://schemas.microsoft.com/office/powerpoint/2010/main" val="8205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6|5.7|31.1|21.4|27.3|44.5"/>
</p:tagLst>
</file>

<file path=ppt/tags/tag10.xml><?xml version="1.0" encoding="utf-8"?>
<p:tagLst xmlns:a="http://schemas.openxmlformats.org/drawingml/2006/main" xmlns:r="http://schemas.openxmlformats.org/officeDocument/2006/relationships" xmlns:p="http://schemas.openxmlformats.org/presentationml/2006/main">
  <p:tag name="TIMING" val="|1.1"/>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7.4|52.7|102.2|37.1"/>
</p:tagLst>
</file>

<file path=ppt/tags/tag3.xml><?xml version="1.0" encoding="utf-8"?>
<p:tagLst xmlns:a="http://schemas.openxmlformats.org/drawingml/2006/main" xmlns:r="http://schemas.openxmlformats.org/officeDocument/2006/relationships" xmlns:p="http://schemas.openxmlformats.org/presentationml/2006/main">
  <p:tag name="TIMING" val="|132.3|10.3"/>
</p:tagLst>
</file>

<file path=ppt/tags/tag4.xml><?xml version="1.0" encoding="utf-8"?>
<p:tagLst xmlns:a="http://schemas.openxmlformats.org/drawingml/2006/main" xmlns:r="http://schemas.openxmlformats.org/officeDocument/2006/relationships" xmlns:p="http://schemas.openxmlformats.org/presentationml/2006/main">
  <p:tag name="TIMING" val="|1.9|78.7"/>
</p:tagLst>
</file>

<file path=ppt/tags/tag5.xml><?xml version="1.0" encoding="utf-8"?>
<p:tagLst xmlns:a="http://schemas.openxmlformats.org/drawingml/2006/main" xmlns:r="http://schemas.openxmlformats.org/officeDocument/2006/relationships" xmlns:p="http://schemas.openxmlformats.org/presentationml/2006/main">
  <p:tag name="TIMING" val="|39.8|9.1|14.6"/>
</p:tagLst>
</file>

<file path=ppt/tags/tag6.xml><?xml version="1.0" encoding="utf-8"?>
<p:tagLst xmlns:a="http://schemas.openxmlformats.org/drawingml/2006/main" xmlns:r="http://schemas.openxmlformats.org/officeDocument/2006/relationships" xmlns:p="http://schemas.openxmlformats.org/presentationml/2006/main">
  <p:tag name="TIMING" val="|2|33.5|6.6|2"/>
</p:tagLst>
</file>

<file path=ppt/tags/tag7.xml><?xml version="1.0" encoding="utf-8"?>
<p:tagLst xmlns:a="http://schemas.openxmlformats.org/drawingml/2006/main" xmlns:r="http://schemas.openxmlformats.org/officeDocument/2006/relationships" xmlns:p="http://schemas.openxmlformats.org/presentationml/2006/main">
  <p:tag name="TIMING" val="|15.4|41|21.7|84.1|49.4|13.8"/>
</p:tagLst>
</file>

<file path=ppt/tags/tag8.xml><?xml version="1.0" encoding="utf-8"?>
<p:tagLst xmlns:a="http://schemas.openxmlformats.org/drawingml/2006/main" xmlns:r="http://schemas.openxmlformats.org/officeDocument/2006/relationships" xmlns:p="http://schemas.openxmlformats.org/presentationml/2006/main">
  <p:tag name="TIMING" val="|2|13.3|9.2|8.5|0.8"/>
</p:tagLst>
</file>

<file path=ppt/tags/tag9.xml><?xml version="1.0" encoding="utf-8"?>
<p:tagLst xmlns:a="http://schemas.openxmlformats.org/drawingml/2006/main" xmlns:r="http://schemas.openxmlformats.org/officeDocument/2006/relationships" xmlns:p="http://schemas.openxmlformats.org/presentationml/2006/main">
  <p:tag name="TIMING" val="|22.9|5.6"/>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1770</Words>
  <Application>Microsoft Office PowerPoint</Application>
  <PresentationFormat>Widescreen</PresentationFormat>
  <Paragraphs>63</Paragraphs>
  <Slides>18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Arial Rounded MT Bold</vt:lpstr>
      <vt:lpstr>Arimo</vt:lpstr>
      <vt:lpstr>Calibri</vt:lpstr>
      <vt:lpstr>Calibri Light</vt:lpstr>
      <vt:lpstr>GillSans</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FARABOLLINI MARTINA</dc:creator>
  <cp:lastModifiedBy>Sara Prati</cp:lastModifiedBy>
  <cp:revision>43</cp:revision>
  <dcterms:created xsi:type="dcterms:W3CDTF">2023-11-30T15:48:43Z</dcterms:created>
  <dcterms:modified xsi:type="dcterms:W3CDTF">2023-12-14T11:00:41Z</dcterms:modified>
</cp:coreProperties>
</file>