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56" r:id="rId3"/>
    <p:sldId id="257" r:id="rId4"/>
    <p:sldId id="258" r:id="rId5"/>
    <p:sldId id="260" r:id="rId6"/>
    <p:sldId id="261" r:id="rId7"/>
    <p:sldId id="259" r:id="rId8"/>
    <p:sldId id="264" r:id="rId9"/>
    <p:sldId id="262" r:id="rId10"/>
    <p:sldId id="263" r:id="rId11"/>
    <p:sldId id="265" r:id="rId12"/>
    <p:sldId id="266" r:id="rId13"/>
    <p:sldId id="267" r:id="rId14"/>
    <p:sldId id="268" r:id="rId15"/>
    <p:sldId id="269" r:id="rId16"/>
    <p:sldId id="270" r:id="rId17"/>
    <p:sldId id="272" r:id="rId18"/>
    <p:sldId id="271" r:id="rId19"/>
    <p:sldId id="273" r:id="rId20"/>
    <p:sldId id="274" r:id="rId21"/>
    <p:sldId id="278" r:id="rId22"/>
    <p:sldId id="275" r:id="rId23"/>
    <p:sldId id="276" r:id="rId24"/>
    <p:sldId id="277" r:id="rId25"/>
    <p:sldId id="279" r:id="rId26"/>
    <p:sldId id="280" r:id="rId27"/>
    <p:sldId id="281" r:id="rId28"/>
    <p:sldId id="282" r:id="rId29"/>
    <p:sldId id="283" r:id="rId30"/>
    <p:sldId id="284" r:id="rId31"/>
    <p:sldId id="285" r:id="rId32"/>
  </p:sldIdLst>
  <p:sldSz cx="12192000" cy="6858000"/>
  <p:notesSz cx="7559675" cy="106918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1" d="100"/>
          <a:sy n="71" d="100"/>
        </p:scale>
        <p:origin x="-678" y="-30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it-IT"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it-IT"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it-IT"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it-IT"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it-IT"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it-IT"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it-IT"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it-IT"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it-IT"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41"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43"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4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it-IT" sz="3200" b="0" strike="noStrike" spc="-1">
              <a:latin typeface="Arial"/>
            </a:endParaRPr>
          </a:p>
        </p:txBody>
      </p:sp>
      <p:sp>
        <p:nvSpPr>
          <p:cNvPr id="4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5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it-IT" sz="3200" b="0" strike="noStrike" spc="-1">
              <a:latin typeface="Arial"/>
            </a:endParaRPr>
          </a:p>
        </p:txBody>
      </p:sp>
      <p:sp>
        <p:nvSpPr>
          <p:cNvPr id="5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it-IT" sz="3200" b="0" strike="noStrike" spc="-1">
              <a:latin typeface="Arial"/>
            </a:endParaRPr>
          </a:p>
        </p:txBody>
      </p:sp>
      <p:sp>
        <p:nvSpPr>
          <p:cNvPr id="5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5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it-IT" sz="3200" b="0" strike="noStrike" spc="-1">
              <a:latin typeface="Arial"/>
            </a:endParaRPr>
          </a:p>
        </p:txBody>
      </p:sp>
      <p:sp>
        <p:nvSpPr>
          <p:cNvPr id="5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it-IT" sz="3200" b="0" strike="noStrike" spc="-1">
              <a:latin typeface="Arial"/>
            </a:endParaRPr>
          </a:p>
        </p:txBody>
      </p:sp>
      <p:sp>
        <p:nvSpPr>
          <p:cNvPr id="56"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5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it-IT" sz="3200" b="0" strike="noStrike" spc="-1">
              <a:latin typeface="Arial"/>
            </a:endParaRPr>
          </a:p>
        </p:txBody>
      </p:sp>
      <p:sp>
        <p:nvSpPr>
          <p:cNvPr id="5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it-IT" sz="3200" b="0" strike="noStrike" spc="-1">
              <a:latin typeface="Arial"/>
            </a:endParaRPr>
          </a:p>
        </p:txBody>
      </p:sp>
      <p:sp>
        <p:nvSpPr>
          <p:cNvPr id="60"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62"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it-IT" sz="3200" b="0" strike="noStrike" spc="-1">
              <a:latin typeface="Arial"/>
            </a:endParaRPr>
          </a:p>
        </p:txBody>
      </p:sp>
      <p:sp>
        <p:nvSpPr>
          <p:cNvPr id="63"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6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it-IT" sz="3200" b="0" strike="noStrike" spc="-1">
              <a:latin typeface="Arial"/>
            </a:endParaRPr>
          </a:p>
        </p:txBody>
      </p:sp>
      <p:sp>
        <p:nvSpPr>
          <p:cNvPr id="6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it-IT" sz="3200" b="0" strike="noStrike" spc="-1">
              <a:latin typeface="Arial"/>
            </a:endParaRPr>
          </a:p>
        </p:txBody>
      </p:sp>
      <p:sp>
        <p:nvSpPr>
          <p:cNvPr id="6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it-IT" sz="3200" b="0" strike="noStrike" spc="-1">
              <a:latin typeface="Arial"/>
            </a:endParaRPr>
          </a:p>
        </p:txBody>
      </p:sp>
      <p:sp>
        <p:nvSpPr>
          <p:cNvPr id="68"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70"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it-IT" sz="3200" b="0" strike="noStrike" spc="-1">
              <a:latin typeface="Arial"/>
            </a:endParaRPr>
          </a:p>
        </p:txBody>
      </p:sp>
      <p:sp>
        <p:nvSpPr>
          <p:cNvPr id="71"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it-IT" sz="3200" b="0" strike="noStrike" spc="-1">
              <a:latin typeface="Arial"/>
            </a:endParaRPr>
          </a:p>
        </p:txBody>
      </p:sp>
      <p:sp>
        <p:nvSpPr>
          <p:cNvPr id="72"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it-IT" sz="3200" b="0" strike="noStrike" spc="-1">
              <a:latin typeface="Arial"/>
            </a:endParaRPr>
          </a:p>
        </p:txBody>
      </p:sp>
      <p:sp>
        <p:nvSpPr>
          <p:cNvPr id="73"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it-IT" sz="3200" b="0" strike="noStrike" spc="-1">
              <a:latin typeface="Arial"/>
            </a:endParaRPr>
          </a:p>
        </p:txBody>
      </p:sp>
      <p:sp>
        <p:nvSpPr>
          <p:cNvPr id="74"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it-IT" sz="3200" b="0" strike="noStrike" spc="-1">
              <a:latin typeface="Arial"/>
            </a:endParaRPr>
          </a:p>
        </p:txBody>
      </p:sp>
      <p:sp>
        <p:nvSpPr>
          <p:cNvPr id="75"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it-IT"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it-IT"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it-IT"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it-IT"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it-IT"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it-IT"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it-IT"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ceHolder 1"/>
          <p:cNvSpPr>
            <a:spLocks noGrp="1"/>
          </p:cNvSpPr>
          <p:nvPr>
            <p:ph type="title"/>
          </p:nvPr>
        </p:nvSpPr>
        <p:spPr>
          <a:xfrm>
            <a:off x="838080" y="365040"/>
            <a:ext cx="10514880" cy="1324800"/>
          </a:xfrm>
          <a:prstGeom prst="rect">
            <a:avLst/>
          </a:prstGeom>
        </p:spPr>
        <p:txBody>
          <a:bodyPr lIns="0" tIns="0" rIns="0" bIns="0" anchor="ctr">
            <a:noAutofit/>
          </a:bodyPr>
          <a:lstStyle/>
          <a:p>
            <a:pPr algn="ctr"/>
            <a:r>
              <a:rPr lang="it-IT" sz="1800" b="0" strike="noStrike" spc="-1">
                <a:latin typeface="Arial"/>
              </a:rPr>
              <a:t>Fai clic per modificare il formato del testo del titolo</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it-IT" sz="4400" b="0" strike="noStrike" spc="-1">
                <a:latin typeface="Arial"/>
              </a:rPr>
              <a:t>Fai clic per modificare il formato del testo del titolo</a:t>
            </a:r>
          </a:p>
        </p:txBody>
      </p:sp>
      <p:sp>
        <p:nvSpPr>
          <p:cNvPr id="39"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hyperlink" Target="http://www.geologimarche.i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21.JPG"/><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23.jp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CustomShape 1"/>
          <p:cNvSpPr/>
          <p:nvPr/>
        </p:nvSpPr>
        <p:spPr>
          <a:xfrm>
            <a:off x="333360" y="3697200"/>
            <a:ext cx="8047800" cy="2161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3200" b="1" strike="noStrike" spc="-1">
                <a:solidFill>
                  <a:srgbClr val="FF0000"/>
                </a:solidFill>
                <a:latin typeface="Candara"/>
                <a:ea typeface="Candara"/>
              </a:rPr>
              <a:t>AGGIORNAMENTO</a:t>
            </a:r>
            <a:r>
              <a:rPr lang="it-IT" sz="3200" b="1" strike="noStrike" spc="-1">
                <a:solidFill>
                  <a:srgbClr val="C00000"/>
                </a:solidFill>
                <a:latin typeface="Candara"/>
                <a:ea typeface="Candara"/>
              </a:rPr>
              <a:t> </a:t>
            </a:r>
            <a:r>
              <a:rPr lang="it-IT" sz="3200" b="1" strike="noStrike" spc="-1">
                <a:solidFill>
                  <a:srgbClr val="FF0000"/>
                </a:solidFill>
                <a:latin typeface="Candara"/>
                <a:ea typeface="Candara"/>
              </a:rPr>
              <a:t>PROFESSIONALE</a:t>
            </a:r>
            <a:endParaRPr lang="it-IT" sz="3200" b="0" strike="noStrike" spc="-1">
              <a:latin typeface="Arial"/>
            </a:endParaRPr>
          </a:p>
          <a:p>
            <a:pPr algn="ctr">
              <a:lnSpc>
                <a:spcPct val="100000"/>
              </a:lnSpc>
            </a:pPr>
            <a:endParaRPr lang="it-IT" sz="3200" b="0" strike="noStrike" spc="-1">
              <a:latin typeface="Arial"/>
            </a:endParaRPr>
          </a:p>
          <a:p>
            <a:pPr algn="ctr">
              <a:lnSpc>
                <a:spcPct val="100000"/>
              </a:lnSpc>
            </a:pPr>
            <a:r>
              <a:rPr lang="it-IT" sz="3600" b="1" strike="noStrike" spc="-1">
                <a:solidFill>
                  <a:srgbClr val="FF0000"/>
                </a:solidFill>
                <a:latin typeface="Candara"/>
                <a:ea typeface="Candara"/>
              </a:rPr>
              <a:t>CORSO APPLICATIVO DI </a:t>
            </a:r>
            <a:endParaRPr lang="it-IT" sz="3600" b="0" strike="noStrike" spc="-1">
              <a:latin typeface="Arial"/>
            </a:endParaRPr>
          </a:p>
          <a:p>
            <a:pPr algn="ctr">
              <a:lnSpc>
                <a:spcPct val="100000"/>
              </a:lnSpc>
            </a:pPr>
            <a:r>
              <a:rPr lang="it-IT" sz="3600" b="1" strike="noStrike" spc="-1">
                <a:solidFill>
                  <a:srgbClr val="FF0000"/>
                </a:solidFill>
                <a:latin typeface="Candara"/>
                <a:ea typeface="Candara"/>
              </a:rPr>
              <a:t>PROGETTAZIONE GEOTERMICA</a:t>
            </a:r>
            <a:endParaRPr lang="it-IT" sz="3600" b="0" strike="noStrike" spc="-1">
              <a:latin typeface="Arial"/>
            </a:endParaRPr>
          </a:p>
        </p:txBody>
      </p:sp>
      <p:sp>
        <p:nvSpPr>
          <p:cNvPr id="77" name="CustomShape 2"/>
          <p:cNvSpPr/>
          <p:nvPr/>
        </p:nvSpPr>
        <p:spPr>
          <a:xfrm>
            <a:off x="8616280" y="6174360"/>
            <a:ext cx="3226640" cy="39865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2000" b="1" strike="noStrike" spc="-1" dirty="0">
                <a:solidFill>
                  <a:srgbClr val="000000"/>
                </a:solidFill>
                <a:latin typeface="Candara"/>
                <a:ea typeface="Candara"/>
              </a:rPr>
              <a:t>Ancona, </a:t>
            </a:r>
            <a:r>
              <a:rPr lang="it-IT" sz="2000" b="1" strike="noStrike" spc="-1" dirty="0" smtClean="0">
                <a:solidFill>
                  <a:srgbClr val="000000"/>
                </a:solidFill>
                <a:latin typeface="Candara"/>
                <a:ea typeface="Candara"/>
              </a:rPr>
              <a:t>01 dicembre </a:t>
            </a:r>
            <a:r>
              <a:rPr lang="it-IT" sz="2000" b="1" strike="noStrike" spc="-1" dirty="0">
                <a:solidFill>
                  <a:srgbClr val="000000"/>
                </a:solidFill>
                <a:latin typeface="Candara"/>
                <a:ea typeface="Candara"/>
              </a:rPr>
              <a:t>2023</a:t>
            </a:r>
            <a:endParaRPr lang="it-IT" sz="2000" b="0" strike="noStrike" spc="-1" dirty="0">
              <a:latin typeface="Arial"/>
            </a:endParaRPr>
          </a:p>
        </p:txBody>
      </p:sp>
      <p:grpSp>
        <p:nvGrpSpPr>
          <p:cNvPr id="78" name="Group 3"/>
          <p:cNvGrpSpPr/>
          <p:nvPr/>
        </p:nvGrpSpPr>
        <p:grpSpPr>
          <a:xfrm>
            <a:off x="816120" y="653040"/>
            <a:ext cx="10923480" cy="5224320"/>
            <a:chOff x="816120" y="653040"/>
            <a:chExt cx="10923480" cy="5224320"/>
          </a:xfrm>
        </p:grpSpPr>
        <p:pic>
          <p:nvPicPr>
            <p:cNvPr id="79" name="Google Shape;87;p1"/>
            <p:cNvPicPr/>
            <p:nvPr/>
          </p:nvPicPr>
          <p:blipFill>
            <a:blip r:embed="rId2"/>
            <a:srcRect r="78019"/>
            <a:stretch/>
          </p:blipFill>
          <p:spPr>
            <a:xfrm>
              <a:off x="1802520" y="1404360"/>
              <a:ext cx="1196640" cy="1591560"/>
            </a:xfrm>
            <a:prstGeom prst="rect">
              <a:avLst/>
            </a:prstGeom>
            <a:ln>
              <a:noFill/>
            </a:ln>
          </p:spPr>
        </p:pic>
        <p:pic>
          <p:nvPicPr>
            <p:cNvPr id="80" name="Google Shape;88;p1"/>
            <p:cNvPicPr/>
            <p:nvPr/>
          </p:nvPicPr>
          <p:blipFill>
            <a:blip r:embed="rId2"/>
            <a:srcRect l="22332"/>
            <a:stretch/>
          </p:blipFill>
          <p:spPr>
            <a:xfrm>
              <a:off x="3095640" y="1632240"/>
              <a:ext cx="4230720" cy="1591560"/>
            </a:xfrm>
            <a:prstGeom prst="rect">
              <a:avLst/>
            </a:prstGeom>
            <a:ln>
              <a:noFill/>
            </a:ln>
          </p:spPr>
        </p:pic>
        <p:pic>
          <p:nvPicPr>
            <p:cNvPr id="81" name="Google Shape;89;p1"/>
            <p:cNvPicPr/>
            <p:nvPr/>
          </p:nvPicPr>
          <p:blipFill>
            <a:blip r:embed="rId3"/>
            <a:stretch/>
          </p:blipFill>
          <p:spPr>
            <a:xfrm>
              <a:off x="6515280" y="653040"/>
              <a:ext cx="5224320" cy="5224320"/>
            </a:xfrm>
            <a:prstGeom prst="rect">
              <a:avLst/>
            </a:prstGeom>
            <a:ln>
              <a:noFill/>
            </a:ln>
          </p:spPr>
        </p:pic>
        <p:sp>
          <p:nvSpPr>
            <p:cNvPr id="82" name="CustomShape 4"/>
            <p:cNvSpPr/>
            <p:nvPr/>
          </p:nvSpPr>
          <p:spPr>
            <a:xfrm flipH="1">
              <a:off x="815760" y="3209760"/>
              <a:ext cx="5838120" cy="27720"/>
            </a:xfrm>
            <a:custGeom>
              <a:avLst/>
              <a:gdLst/>
              <a:ahLst/>
              <a:cxnLst/>
              <a:rect l="l" t="t" r="r" b="b"/>
              <a:pathLst>
                <a:path w="21600" h="21600">
                  <a:moveTo>
                    <a:pt x="0" y="0"/>
                  </a:moveTo>
                  <a:lnTo>
                    <a:pt x="21600" y="21600"/>
                  </a:lnTo>
                </a:path>
              </a:pathLst>
            </a:custGeom>
            <a:noFill/>
            <a:ln w="168120" cap="rnd">
              <a:solidFill>
                <a:schemeClr val="dk1"/>
              </a:solidFill>
              <a:miter/>
            </a:ln>
          </p:spPr>
          <p:style>
            <a:lnRef idx="0">
              <a:scrgbClr r="0" g="0" b="0"/>
            </a:lnRef>
            <a:fillRef idx="0">
              <a:scrgbClr r="0" g="0" b="0"/>
            </a:fillRef>
            <a:effectRef idx="0">
              <a:scrgbClr r="0" g="0" b="0"/>
            </a:effectRef>
            <a:fontRef idx="minor"/>
          </p:style>
        </p:sp>
      </p:grpSp>
      <p:sp>
        <p:nvSpPr>
          <p:cNvPr id="83" name="CustomShape 5"/>
          <p:cNvSpPr/>
          <p:nvPr/>
        </p:nvSpPr>
        <p:spPr>
          <a:xfrm>
            <a:off x="333360" y="6172200"/>
            <a:ext cx="276156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2000" b="1" u="sng" strike="noStrike" spc="-1">
                <a:solidFill>
                  <a:srgbClr val="0563C1"/>
                </a:solidFill>
                <a:uFillTx/>
                <a:latin typeface="Candara"/>
                <a:ea typeface="Candara"/>
                <a:hlinkClick r:id="rId4"/>
              </a:rPr>
              <a:t>www.geologimarche.it</a:t>
            </a:r>
            <a:endParaRPr lang="it-IT"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 name="CustomShape 1"/>
          <p:cNvSpPr/>
          <p:nvPr/>
        </p:nvSpPr>
        <p:spPr>
          <a:xfrm>
            <a:off x="3708360" y="1321560"/>
            <a:ext cx="825732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t/>
            </a:r>
            <a:br/>
            <a:endParaRPr lang="it-IT" sz="1800" b="0" strike="noStrike" spc="-1">
              <a:latin typeface="Arial"/>
            </a:endParaRPr>
          </a:p>
        </p:txBody>
      </p:sp>
      <p:grpSp>
        <p:nvGrpSpPr>
          <p:cNvPr id="124" name="Group 2"/>
          <p:cNvGrpSpPr/>
          <p:nvPr/>
        </p:nvGrpSpPr>
        <p:grpSpPr>
          <a:xfrm>
            <a:off x="0" y="0"/>
            <a:ext cx="3079080" cy="6857280"/>
            <a:chOff x="0" y="0"/>
            <a:chExt cx="3079080" cy="6857280"/>
          </a:xfrm>
        </p:grpSpPr>
        <p:sp>
          <p:nvSpPr>
            <p:cNvPr id="125" name="CustomShape 3"/>
            <p:cNvSpPr/>
            <p:nvPr/>
          </p:nvSpPr>
          <p:spPr>
            <a:xfrm>
              <a:off x="0" y="0"/>
              <a:ext cx="3079080" cy="6857280"/>
            </a:xfrm>
            <a:prstGeom prst="rect">
              <a:avLst/>
            </a:prstGeom>
            <a:gradFill rotWithShape="0">
              <a:gsLst>
                <a:gs pos="0">
                  <a:srgbClr val="BBD6EE"/>
                </a:gs>
                <a:gs pos="100000">
                  <a:srgbClr val="FFFFFF"/>
                </a:gs>
              </a:gsLst>
              <a:lin ang="5400000"/>
            </a:gradFill>
            <a:ln>
              <a:noFill/>
            </a:ln>
            <a:effectLst>
              <a:outerShdw blurRad="57150" dist="19080" dir="5400000" algn="ctr" rotWithShape="0">
                <a:srgbClr val="000000">
                  <a:alpha val="63000"/>
                </a:srgbClr>
              </a:outerShdw>
            </a:effectLst>
          </p:spPr>
          <p:style>
            <a:lnRef idx="0">
              <a:scrgbClr r="0" g="0" b="0"/>
            </a:lnRef>
            <a:fillRef idx="0">
              <a:scrgbClr r="0" g="0" b="0"/>
            </a:fillRef>
            <a:effectRef idx="0">
              <a:scrgbClr r="0" g="0" b="0"/>
            </a:effectRef>
            <a:fontRef idx="minor"/>
          </p:style>
        </p:sp>
        <p:grpSp>
          <p:nvGrpSpPr>
            <p:cNvPr id="126" name="Group 4"/>
            <p:cNvGrpSpPr/>
            <p:nvPr/>
          </p:nvGrpSpPr>
          <p:grpSpPr>
            <a:xfrm>
              <a:off x="178200" y="5178600"/>
              <a:ext cx="2723400" cy="1264680"/>
              <a:chOff x="178200" y="5178600"/>
              <a:chExt cx="2723400" cy="1264680"/>
            </a:xfrm>
          </p:grpSpPr>
          <p:grpSp>
            <p:nvGrpSpPr>
              <p:cNvPr id="127" name="Group 5"/>
              <p:cNvGrpSpPr/>
              <p:nvPr/>
            </p:nvGrpSpPr>
            <p:grpSpPr>
              <a:xfrm>
                <a:off x="375840" y="5178600"/>
                <a:ext cx="2525760" cy="1264680"/>
                <a:chOff x="375840" y="5178600"/>
                <a:chExt cx="2525760" cy="1264680"/>
              </a:xfrm>
            </p:grpSpPr>
            <p:pic>
              <p:nvPicPr>
                <p:cNvPr id="128" name="Google Shape;113;p3"/>
                <p:cNvPicPr/>
                <p:nvPr/>
              </p:nvPicPr>
              <p:blipFill>
                <a:blip r:embed="rId2"/>
                <a:srcRect r="78013"/>
                <a:stretch/>
              </p:blipFill>
              <p:spPr>
                <a:xfrm>
                  <a:off x="429120" y="5360760"/>
                  <a:ext cx="297000" cy="384840"/>
                </a:xfrm>
                <a:prstGeom prst="rect">
                  <a:avLst/>
                </a:prstGeom>
                <a:ln>
                  <a:noFill/>
                </a:ln>
              </p:spPr>
            </p:pic>
            <p:pic>
              <p:nvPicPr>
                <p:cNvPr id="129" name="Google Shape;114;p3"/>
                <p:cNvPicPr/>
                <p:nvPr/>
              </p:nvPicPr>
              <p:blipFill>
                <a:blip r:embed="rId2"/>
                <a:srcRect l="22318"/>
                <a:stretch/>
              </p:blipFill>
              <p:spPr>
                <a:xfrm>
                  <a:off x="750960" y="5415840"/>
                  <a:ext cx="1051920" cy="384840"/>
                </a:xfrm>
                <a:prstGeom prst="rect">
                  <a:avLst/>
                </a:prstGeom>
                <a:ln>
                  <a:noFill/>
                </a:ln>
              </p:spPr>
            </p:pic>
            <p:grpSp>
              <p:nvGrpSpPr>
                <p:cNvPr id="130" name="Group 6"/>
                <p:cNvGrpSpPr/>
                <p:nvPr/>
              </p:nvGrpSpPr>
              <p:grpSpPr>
                <a:xfrm>
                  <a:off x="375840" y="5178600"/>
                  <a:ext cx="2525760" cy="1264680"/>
                  <a:chOff x="375840" y="5178600"/>
                  <a:chExt cx="2525760" cy="1264680"/>
                </a:xfrm>
              </p:grpSpPr>
              <p:pic>
                <p:nvPicPr>
                  <p:cNvPr id="131" name="Google Shape;116;p3"/>
                  <p:cNvPicPr/>
                  <p:nvPr/>
                </p:nvPicPr>
                <p:blipFill>
                  <a:blip r:embed="rId3"/>
                  <a:stretch/>
                </p:blipFill>
                <p:spPr>
                  <a:xfrm>
                    <a:off x="1601640" y="5178600"/>
                    <a:ext cx="1299240" cy="1264680"/>
                  </a:xfrm>
                  <a:prstGeom prst="rect">
                    <a:avLst/>
                  </a:prstGeom>
                  <a:ln>
                    <a:noFill/>
                  </a:ln>
                </p:spPr>
              </p:pic>
              <p:sp>
                <p:nvSpPr>
                  <p:cNvPr id="132" name="CustomShape 7"/>
                  <p:cNvSpPr/>
                  <p:nvPr/>
                </p:nvSpPr>
                <p:spPr>
                  <a:xfrm rot="10800000">
                    <a:off x="375840" y="5798880"/>
                    <a:ext cx="2525760" cy="3960"/>
                  </a:xfrm>
                  <a:custGeom>
                    <a:avLst/>
                    <a:gdLst/>
                    <a:ahLst/>
                    <a:cxnLst/>
                    <a:rect l="l" t="t" r="r" b="b"/>
                    <a:pathLst>
                      <a:path w="21600" h="21600">
                        <a:moveTo>
                          <a:pt x="0" y="0"/>
                        </a:moveTo>
                        <a:lnTo>
                          <a:pt x="21600" y="21600"/>
                        </a:lnTo>
                      </a:path>
                    </a:pathLst>
                  </a:custGeom>
                  <a:noFill/>
                  <a:ln w="54000" cap="rnd">
                    <a:solidFill>
                      <a:schemeClr val="dk1"/>
                    </a:solidFill>
                    <a:miter/>
                  </a:ln>
                </p:spPr>
                <p:style>
                  <a:lnRef idx="0">
                    <a:scrgbClr r="0" g="0" b="0"/>
                  </a:lnRef>
                  <a:fillRef idx="0">
                    <a:scrgbClr r="0" g="0" b="0"/>
                  </a:fillRef>
                  <a:effectRef idx="0">
                    <a:scrgbClr r="0" g="0" b="0"/>
                  </a:effectRef>
                  <a:fontRef idx="minor"/>
                </p:style>
              </p:sp>
            </p:grpSp>
          </p:grpSp>
          <p:sp>
            <p:nvSpPr>
              <p:cNvPr id="133" name="CustomShape 8"/>
              <p:cNvSpPr/>
              <p:nvPr/>
            </p:nvSpPr>
            <p:spPr>
              <a:xfrm>
                <a:off x="178200" y="5893560"/>
                <a:ext cx="1854720" cy="4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it-IT" sz="1050" b="1" strike="noStrike" spc="-1">
                    <a:solidFill>
                      <a:srgbClr val="000000"/>
                    </a:solidFill>
                    <a:latin typeface="Candara"/>
                    <a:ea typeface="Candara"/>
                  </a:rPr>
                  <a:t>ordine@geologimarche.it geologimarche@pec.epap.it</a:t>
                </a:r>
                <a:endParaRPr lang="it-IT" sz="1050" b="0" strike="noStrike" spc="-1">
                  <a:latin typeface="Arial"/>
                </a:endParaRPr>
              </a:p>
            </p:txBody>
          </p:sp>
        </p:grpSp>
        <p:sp>
          <p:nvSpPr>
            <p:cNvPr id="134" name="CustomShape 9"/>
            <p:cNvSpPr/>
            <p:nvPr/>
          </p:nvSpPr>
          <p:spPr>
            <a:xfrm>
              <a:off x="66960" y="249480"/>
              <a:ext cx="2945160" cy="243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FF0000"/>
                  </a:solidFill>
                  <a:latin typeface="Candara"/>
                  <a:ea typeface="Candara"/>
                </a:rPr>
                <a:t>AGGIORNAMENTO</a:t>
              </a:r>
              <a:r>
                <a:rPr lang="it-IT" sz="1800" b="1" strike="noStrike" spc="-1">
                  <a:solidFill>
                    <a:srgbClr val="C00000"/>
                  </a:solidFill>
                  <a:latin typeface="Candara"/>
                  <a:ea typeface="Candara"/>
                </a:rPr>
                <a:t> </a:t>
              </a:r>
              <a:r>
                <a:rPr lang="it-IT" sz="1800" b="1" strike="noStrike" spc="-1">
                  <a:solidFill>
                    <a:srgbClr val="FF0000"/>
                  </a:solidFill>
                  <a:latin typeface="Candara"/>
                  <a:ea typeface="Candara"/>
                </a:rPr>
                <a:t>PROFESSIONALE</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CORSO APPLICATIVO DI </a:t>
              </a: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PROGETTAZIONE GEOTERMICA</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400" b="1" strike="noStrike" spc="-1">
                  <a:solidFill>
                    <a:srgbClr val="FF0000"/>
                  </a:solidFill>
                  <a:latin typeface="Candara"/>
                  <a:ea typeface="Candara"/>
                </a:rPr>
                <a:t>Ancona, 01 Dicembre 2023</a:t>
              </a:r>
              <a:endParaRPr lang="it-IT" sz="1400" b="0" strike="noStrike" spc="-1">
                <a:latin typeface="Arial"/>
              </a:endParaRPr>
            </a:p>
            <a:p>
              <a:pPr>
                <a:lnSpc>
                  <a:spcPct val="100000"/>
                </a:lnSpc>
              </a:pPr>
              <a:endParaRPr lang="it-IT" sz="1400" b="0" strike="noStrike" spc="-1">
                <a:latin typeface="Arial"/>
              </a:endParaRPr>
            </a:p>
          </p:txBody>
        </p:sp>
        <p:sp>
          <p:nvSpPr>
            <p:cNvPr id="135" name="CustomShape 10"/>
            <p:cNvSpPr/>
            <p:nvPr/>
          </p:nvSpPr>
          <p:spPr>
            <a:xfrm>
              <a:off x="178200" y="2910960"/>
              <a:ext cx="2678760" cy="203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600" b="1" strike="noStrike" spc="-1">
                  <a:solidFill>
                    <a:srgbClr val="385623"/>
                  </a:solidFill>
                  <a:latin typeface="Candara"/>
                  <a:ea typeface="Candara"/>
                </a:rPr>
                <a:t>I pozzi dell’impianto geotermico </a:t>
              </a:r>
              <a:r>
                <a:rPr lang="it-IT" sz="1600" b="0" i="1" strike="noStrike" spc="-1">
                  <a:solidFill>
                    <a:srgbClr val="385623"/>
                  </a:solidFill>
                  <a:latin typeface="Candara"/>
                  <a:ea typeface="Candara"/>
                </a:rPr>
                <a:t>open loop</a:t>
              </a:r>
              <a:r>
                <a:rPr lang="it-IT" sz="1600" b="1" strike="noStrike" spc="-1">
                  <a:solidFill>
                    <a:srgbClr val="385623"/>
                  </a:solidFill>
                  <a:latin typeface="Candara"/>
                  <a:ea typeface="Candara"/>
                </a:rPr>
                <a:t> presso lo stabilimento YKK Mediterraneo SPA di Ascoli Piceno:</a:t>
              </a: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aspetti tecnici e autorizzativi</a:t>
              </a:r>
              <a:endParaRPr lang="it-IT" sz="1600" b="0" strike="noStrike" spc="-1">
                <a:latin typeface="Arial"/>
              </a:endParaRPr>
            </a:p>
            <a:p>
              <a:pPr algn="ctr">
                <a:lnSpc>
                  <a:spcPct val="100000"/>
                </a:lnSpc>
              </a:pP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Dott. Geol. Andrea Cavucci</a:t>
              </a:r>
              <a:endParaRPr lang="it-IT" sz="1600" b="0" strike="noStrike" spc="-1">
                <a:latin typeface="Arial"/>
              </a:endParaRPr>
            </a:p>
          </p:txBody>
        </p:sp>
      </p:grpSp>
      <p:sp>
        <p:nvSpPr>
          <p:cNvPr id="136" name="CustomShape 11"/>
          <p:cNvSpPr/>
          <p:nvPr/>
        </p:nvSpPr>
        <p:spPr>
          <a:xfrm>
            <a:off x="3456000" y="504000"/>
            <a:ext cx="8351640" cy="645264"/>
          </a:xfrm>
          <a:prstGeom prst="rect">
            <a:avLst/>
          </a:prstGeom>
          <a:solidFill>
            <a:schemeClr val="accent1">
              <a:lumMod val="40000"/>
              <a:lumOff val="60000"/>
            </a:schemeClr>
          </a:solidFill>
          <a:ln>
            <a:solidFill>
              <a:srgbClr val="3465A4"/>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it-IT" dirty="0" smtClean="0"/>
              <a:t>I^ FASE</a:t>
            </a:r>
          </a:p>
          <a:p>
            <a:pPr algn="ctr">
              <a:lnSpc>
                <a:spcPct val="100000"/>
              </a:lnSpc>
            </a:pPr>
            <a:r>
              <a:rPr lang="it-IT" sz="1400" b="1" dirty="0" smtClean="0"/>
              <a:t>APPROFONDIMENTI </a:t>
            </a:r>
            <a:r>
              <a:rPr lang="it-IT" sz="1400" b="1" dirty="0"/>
              <a:t>GEOLOGICI E IDROGEOLOGICI GENERALI E DI DETTAGLIO</a:t>
            </a:r>
          </a:p>
          <a:p>
            <a:pPr algn="ctr">
              <a:lnSpc>
                <a:spcPct val="100000"/>
              </a:lnSpc>
            </a:pPr>
            <a:endParaRPr lang="it-IT" b="1" dirty="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a:p>
            <a:pPr algn="ctr">
              <a:lnSpc>
                <a:spcPct val="100000"/>
              </a:lnSpc>
            </a:pPr>
            <a:r>
              <a:rPr lang="it-IT" b="1" dirty="0"/>
              <a:t>L’idrogeologia </a:t>
            </a:r>
            <a:r>
              <a:rPr lang="it-IT" b="1" dirty="0" smtClean="0"/>
              <a:t>generale e di dettaglio</a:t>
            </a:r>
            <a:endParaRPr lang="it-IT" b="1" dirty="0"/>
          </a:p>
          <a:p>
            <a:pPr algn="ctr">
              <a:lnSpc>
                <a:spcPct val="100000"/>
              </a:lnSpc>
            </a:pPr>
            <a:endParaRPr lang="it-IT" b="1" dirty="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a:p>
            <a:pPr algn="ctr">
              <a:lnSpc>
                <a:spcPct val="100000"/>
              </a:lnSpc>
            </a:pPr>
            <a:endParaRPr lang="it-IT" sz="1800" b="1" strike="noStrike" dirty="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p:txBody>
      </p:sp>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3792" y="1641060"/>
            <a:ext cx="6441788" cy="4831341"/>
          </a:xfrm>
          <a:prstGeom prst="rect">
            <a:avLst/>
          </a:prstGeom>
        </p:spPr>
      </p:pic>
    </p:spTree>
    <p:extLst>
      <p:ext uri="{BB962C8B-B14F-4D97-AF65-F5344CB8AC3E}">
        <p14:creationId xmlns:p14="http://schemas.microsoft.com/office/powerpoint/2010/main" val="1281495776"/>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 name="CustomShape 1"/>
          <p:cNvSpPr/>
          <p:nvPr/>
        </p:nvSpPr>
        <p:spPr>
          <a:xfrm>
            <a:off x="3708360" y="1321560"/>
            <a:ext cx="825732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t/>
            </a:r>
            <a:br/>
            <a:endParaRPr lang="it-IT" sz="1800" b="0" strike="noStrike" spc="-1">
              <a:latin typeface="Arial"/>
            </a:endParaRPr>
          </a:p>
        </p:txBody>
      </p:sp>
      <p:grpSp>
        <p:nvGrpSpPr>
          <p:cNvPr id="124" name="Group 2"/>
          <p:cNvGrpSpPr/>
          <p:nvPr/>
        </p:nvGrpSpPr>
        <p:grpSpPr>
          <a:xfrm>
            <a:off x="0" y="0"/>
            <a:ext cx="3079080" cy="6857280"/>
            <a:chOff x="0" y="0"/>
            <a:chExt cx="3079080" cy="6857280"/>
          </a:xfrm>
        </p:grpSpPr>
        <p:sp>
          <p:nvSpPr>
            <p:cNvPr id="125" name="CustomShape 3"/>
            <p:cNvSpPr/>
            <p:nvPr/>
          </p:nvSpPr>
          <p:spPr>
            <a:xfrm>
              <a:off x="0" y="0"/>
              <a:ext cx="3079080" cy="6857280"/>
            </a:xfrm>
            <a:prstGeom prst="rect">
              <a:avLst/>
            </a:prstGeom>
            <a:gradFill rotWithShape="0">
              <a:gsLst>
                <a:gs pos="0">
                  <a:srgbClr val="BBD6EE"/>
                </a:gs>
                <a:gs pos="100000">
                  <a:srgbClr val="FFFFFF"/>
                </a:gs>
              </a:gsLst>
              <a:lin ang="5400000"/>
            </a:gradFill>
            <a:ln>
              <a:noFill/>
            </a:ln>
            <a:effectLst>
              <a:outerShdw blurRad="57150" dist="19080" dir="5400000" algn="ctr" rotWithShape="0">
                <a:srgbClr val="000000">
                  <a:alpha val="63000"/>
                </a:srgbClr>
              </a:outerShdw>
            </a:effectLst>
          </p:spPr>
          <p:style>
            <a:lnRef idx="0">
              <a:scrgbClr r="0" g="0" b="0"/>
            </a:lnRef>
            <a:fillRef idx="0">
              <a:scrgbClr r="0" g="0" b="0"/>
            </a:fillRef>
            <a:effectRef idx="0">
              <a:scrgbClr r="0" g="0" b="0"/>
            </a:effectRef>
            <a:fontRef idx="minor"/>
          </p:style>
        </p:sp>
        <p:grpSp>
          <p:nvGrpSpPr>
            <p:cNvPr id="126" name="Group 4"/>
            <p:cNvGrpSpPr/>
            <p:nvPr/>
          </p:nvGrpSpPr>
          <p:grpSpPr>
            <a:xfrm>
              <a:off x="178200" y="5178600"/>
              <a:ext cx="2723400" cy="1264680"/>
              <a:chOff x="178200" y="5178600"/>
              <a:chExt cx="2723400" cy="1264680"/>
            </a:xfrm>
          </p:grpSpPr>
          <p:grpSp>
            <p:nvGrpSpPr>
              <p:cNvPr id="127" name="Group 5"/>
              <p:cNvGrpSpPr/>
              <p:nvPr/>
            </p:nvGrpSpPr>
            <p:grpSpPr>
              <a:xfrm>
                <a:off x="375840" y="5178600"/>
                <a:ext cx="2525760" cy="1264680"/>
                <a:chOff x="375840" y="5178600"/>
                <a:chExt cx="2525760" cy="1264680"/>
              </a:xfrm>
            </p:grpSpPr>
            <p:pic>
              <p:nvPicPr>
                <p:cNvPr id="128" name="Google Shape;113;p3"/>
                <p:cNvPicPr/>
                <p:nvPr/>
              </p:nvPicPr>
              <p:blipFill>
                <a:blip r:embed="rId2"/>
                <a:srcRect r="78013"/>
                <a:stretch/>
              </p:blipFill>
              <p:spPr>
                <a:xfrm>
                  <a:off x="429120" y="5360760"/>
                  <a:ext cx="297000" cy="384840"/>
                </a:xfrm>
                <a:prstGeom prst="rect">
                  <a:avLst/>
                </a:prstGeom>
                <a:ln>
                  <a:noFill/>
                </a:ln>
              </p:spPr>
            </p:pic>
            <p:pic>
              <p:nvPicPr>
                <p:cNvPr id="129" name="Google Shape;114;p3"/>
                <p:cNvPicPr/>
                <p:nvPr/>
              </p:nvPicPr>
              <p:blipFill>
                <a:blip r:embed="rId2"/>
                <a:srcRect l="22318"/>
                <a:stretch/>
              </p:blipFill>
              <p:spPr>
                <a:xfrm>
                  <a:off x="750960" y="5415840"/>
                  <a:ext cx="1051920" cy="384840"/>
                </a:xfrm>
                <a:prstGeom prst="rect">
                  <a:avLst/>
                </a:prstGeom>
                <a:ln>
                  <a:noFill/>
                </a:ln>
              </p:spPr>
            </p:pic>
            <p:grpSp>
              <p:nvGrpSpPr>
                <p:cNvPr id="130" name="Group 6"/>
                <p:cNvGrpSpPr/>
                <p:nvPr/>
              </p:nvGrpSpPr>
              <p:grpSpPr>
                <a:xfrm>
                  <a:off x="375840" y="5178600"/>
                  <a:ext cx="2525760" cy="1264680"/>
                  <a:chOff x="375840" y="5178600"/>
                  <a:chExt cx="2525760" cy="1264680"/>
                </a:xfrm>
              </p:grpSpPr>
              <p:pic>
                <p:nvPicPr>
                  <p:cNvPr id="131" name="Google Shape;116;p3"/>
                  <p:cNvPicPr/>
                  <p:nvPr/>
                </p:nvPicPr>
                <p:blipFill>
                  <a:blip r:embed="rId3"/>
                  <a:stretch/>
                </p:blipFill>
                <p:spPr>
                  <a:xfrm>
                    <a:off x="1601640" y="5178600"/>
                    <a:ext cx="1299240" cy="1264680"/>
                  </a:xfrm>
                  <a:prstGeom prst="rect">
                    <a:avLst/>
                  </a:prstGeom>
                  <a:ln>
                    <a:noFill/>
                  </a:ln>
                </p:spPr>
              </p:pic>
              <p:sp>
                <p:nvSpPr>
                  <p:cNvPr id="132" name="CustomShape 7"/>
                  <p:cNvSpPr/>
                  <p:nvPr/>
                </p:nvSpPr>
                <p:spPr>
                  <a:xfrm rot="10800000">
                    <a:off x="375840" y="5798880"/>
                    <a:ext cx="2525760" cy="3960"/>
                  </a:xfrm>
                  <a:custGeom>
                    <a:avLst/>
                    <a:gdLst/>
                    <a:ahLst/>
                    <a:cxnLst/>
                    <a:rect l="l" t="t" r="r" b="b"/>
                    <a:pathLst>
                      <a:path w="21600" h="21600">
                        <a:moveTo>
                          <a:pt x="0" y="0"/>
                        </a:moveTo>
                        <a:lnTo>
                          <a:pt x="21600" y="21600"/>
                        </a:lnTo>
                      </a:path>
                    </a:pathLst>
                  </a:custGeom>
                  <a:noFill/>
                  <a:ln w="54000" cap="rnd">
                    <a:solidFill>
                      <a:schemeClr val="dk1"/>
                    </a:solidFill>
                    <a:miter/>
                  </a:ln>
                </p:spPr>
                <p:style>
                  <a:lnRef idx="0">
                    <a:scrgbClr r="0" g="0" b="0"/>
                  </a:lnRef>
                  <a:fillRef idx="0">
                    <a:scrgbClr r="0" g="0" b="0"/>
                  </a:fillRef>
                  <a:effectRef idx="0">
                    <a:scrgbClr r="0" g="0" b="0"/>
                  </a:effectRef>
                  <a:fontRef idx="minor"/>
                </p:style>
              </p:sp>
            </p:grpSp>
          </p:grpSp>
          <p:sp>
            <p:nvSpPr>
              <p:cNvPr id="133" name="CustomShape 8"/>
              <p:cNvSpPr/>
              <p:nvPr/>
            </p:nvSpPr>
            <p:spPr>
              <a:xfrm>
                <a:off x="178200" y="5893560"/>
                <a:ext cx="1854720" cy="4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it-IT" sz="1050" b="1" strike="noStrike" spc="-1">
                    <a:solidFill>
                      <a:srgbClr val="000000"/>
                    </a:solidFill>
                    <a:latin typeface="Candara"/>
                    <a:ea typeface="Candara"/>
                  </a:rPr>
                  <a:t>ordine@geologimarche.it geologimarche@pec.epap.it</a:t>
                </a:r>
                <a:endParaRPr lang="it-IT" sz="1050" b="0" strike="noStrike" spc="-1">
                  <a:latin typeface="Arial"/>
                </a:endParaRPr>
              </a:p>
            </p:txBody>
          </p:sp>
        </p:grpSp>
        <p:sp>
          <p:nvSpPr>
            <p:cNvPr id="134" name="CustomShape 9"/>
            <p:cNvSpPr/>
            <p:nvPr/>
          </p:nvSpPr>
          <p:spPr>
            <a:xfrm>
              <a:off x="66960" y="249480"/>
              <a:ext cx="2945160" cy="243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FF0000"/>
                  </a:solidFill>
                  <a:latin typeface="Candara"/>
                  <a:ea typeface="Candara"/>
                </a:rPr>
                <a:t>AGGIORNAMENTO</a:t>
              </a:r>
              <a:r>
                <a:rPr lang="it-IT" sz="1800" b="1" strike="noStrike" spc="-1">
                  <a:solidFill>
                    <a:srgbClr val="C00000"/>
                  </a:solidFill>
                  <a:latin typeface="Candara"/>
                  <a:ea typeface="Candara"/>
                </a:rPr>
                <a:t> </a:t>
              </a:r>
              <a:r>
                <a:rPr lang="it-IT" sz="1800" b="1" strike="noStrike" spc="-1">
                  <a:solidFill>
                    <a:srgbClr val="FF0000"/>
                  </a:solidFill>
                  <a:latin typeface="Candara"/>
                  <a:ea typeface="Candara"/>
                </a:rPr>
                <a:t>PROFESSIONALE</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CORSO APPLICATIVO DI </a:t>
              </a: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PROGETTAZIONE GEOTERMICA</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400" b="1" strike="noStrike" spc="-1">
                  <a:solidFill>
                    <a:srgbClr val="FF0000"/>
                  </a:solidFill>
                  <a:latin typeface="Candara"/>
                  <a:ea typeface="Candara"/>
                </a:rPr>
                <a:t>Ancona, 01 Dicembre 2023</a:t>
              </a:r>
              <a:endParaRPr lang="it-IT" sz="1400" b="0" strike="noStrike" spc="-1">
                <a:latin typeface="Arial"/>
              </a:endParaRPr>
            </a:p>
            <a:p>
              <a:pPr>
                <a:lnSpc>
                  <a:spcPct val="100000"/>
                </a:lnSpc>
              </a:pPr>
              <a:endParaRPr lang="it-IT" sz="1400" b="0" strike="noStrike" spc="-1">
                <a:latin typeface="Arial"/>
              </a:endParaRPr>
            </a:p>
          </p:txBody>
        </p:sp>
        <p:sp>
          <p:nvSpPr>
            <p:cNvPr id="135" name="CustomShape 10"/>
            <p:cNvSpPr/>
            <p:nvPr/>
          </p:nvSpPr>
          <p:spPr>
            <a:xfrm>
              <a:off x="178200" y="2910960"/>
              <a:ext cx="2678760" cy="203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600" b="1" strike="noStrike" spc="-1">
                  <a:solidFill>
                    <a:srgbClr val="385623"/>
                  </a:solidFill>
                  <a:latin typeface="Candara"/>
                  <a:ea typeface="Candara"/>
                </a:rPr>
                <a:t>I pozzi dell’impianto geotermico </a:t>
              </a:r>
              <a:r>
                <a:rPr lang="it-IT" sz="1600" b="0" i="1" strike="noStrike" spc="-1">
                  <a:solidFill>
                    <a:srgbClr val="385623"/>
                  </a:solidFill>
                  <a:latin typeface="Candara"/>
                  <a:ea typeface="Candara"/>
                </a:rPr>
                <a:t>open loop</a:t>
              </a:r>
              <a:r>
                <a:rPr lang="it-IT" sz="1600" b="1" strike="noStrike" spc="-1">
                  <a:solidFill>
                    <a:srgbClr val="385623"/>
                  </a:solidFill>
                  <a:latin typeface="Candara"/>
                  <a:ea typeface="Candara"/>
                </a:rPr>
                <a:t> presso lo stabilimento YKK Mediterraneo SPA di Ascoli Piceno:</a:t>
              </a: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aspetti tecnici e autorizzativi</a:t>
              </a:r>
              <a:endParaRPr lang="it-IT" sz="1600" b="0" strike="noStrike" spc="-1">
                <a:latin typeface="Arial"/>
              </a:endParaRPr>
            </a:p>
            <a:p>
              <a:pPr algn="ctr">
                <a:lnSpc>
                  <a:spcPct val="100000"/>
                </a:lnSpc>
              </a:pP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Dott. Geol. Andrea Cavucci</a:t>
              </a:r>
              <a:endParaRPr lang="it-IT" sz="1600" b="0" strike="noStrike" spc="-1">
                <a:latin typeface="Arial"/>
              </a:endParaRPr>
            </a:p>
          </p:txBody>
        </p:sp>
      </p:grpSp>
      <p:sp>
        <p:nvSpPr>
          <p:cNvPr id="136" name="CustomShape 11"/>
          <p:cNvSpPr/>
          <p:nvPr/>
        </p:nvSpPr>
        <p:spPr>
          <a:xfrm>
            <a:off x="3456000" y="504000"/>
            <a:ext cx="8351640" cy="645264"/>
          </a:xfrm>
          <a:prstGeom prst="rect">
            <a:avLst/>
          </a:prstGeom>
          <a:solidFill>
            <a:srgbClr val="FFC000"/>
          </a:solidFill>
          <a:ln>
            <a:solidFill>
              <a:srgbClr val="3465A4"/>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it-IT" b="1" dirty="0" smtClean="0"/>
              <a:t>I^ FASE</a:t>
            </a:r>
          </a:p>
          <a:p>
            <a:pPr algn="ctr">
              <a:lnSpc>
                <a:spcPct val="100000"/>
              </a:lnSpc>
            </a:pPr>
            <a:r>
              <a:rPr lang="it-IT" sz="1400" b="1" dirty="0" smtClean="0"/>
              <a:t>APPROFONDIMENTI </a:t>
            </a:r>
            <a:r>
              <a:rPr lang="it-IT" sz="1400" b="1" dirty="0"/>
              <a:t>GEOLOGICI E IDROGEOLOGICI GENERALI E DI DETTAGLIO</a:t>
            </a:r>
          </a:p>
          <a:p>
            <a:pPr algn="ctr">
              <a:lnSpc>
                <a:spcPct val="100000"/>
              </a:lnSpc>
            </a:pPr>
            <a:endParaRPr lang="it-IT" b="1" dirty="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a:p>
            <a:pPr algn="ctr">
              <a:lnSpc>
                <a:spcPct val="100000"/>
              </a:lnSpc>
            </a:pPr>
            <a:r>
              <a:rPr lang="it-IT" b="1" dirty="0"/>
              <a:t>Caratteristiche litostratigrafiche </a:t>
            </a:r>
          </a:p>
          <a:p>
            <a:pPr algn="ctr">
              <a:lnSpc>
                <a:spcPct val="100000"/>
              </a:lnSpc>
            </a:pPr>
            <a:endParaRPr lang="it-IT" b="1" dirty="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a:p>
            <a:pPr algn="ctr">
              <a:lnSpc>
                <a:spcPct val="100000"/>
              </a:lnSpc>
            </a:pPr>
            <a:endParaRPr lang="it-IT" sz="1800" b="1" strike="noStrike" dirty="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p:txBody>
      </p:sp>
      <p:pic>
        <p:nvPicPr>
          <p:cNvPr id="4" name="Immagin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0342" y="1641060"/>
            <a:ext cx="4942956" cy="4831341"/>
          </a:xfrm>
          <a:prstGeom prst="rect">
            <a:avLst/>
          </a:prstGeom>
        </p:spPr>
      </p:pic>
      <p:sp>
        <p:nvSpPr>
          <p:cNvPr id="2" name="Freccia a destra con strisce 1"/>
          <p:cNvSpPr/>
          <p:nvPr/>
        </p:nvSpPr>
        <p:spPr>
          <a:xfrm>
            <a:off x="6384032" y="3984722"/>
            <a:ext cx="432048" cy="14401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56463579"/>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4" name="Group 2"/>
          <p:cNvGrpSpPr/>
          <p:nvPr/>
        </p:nvGrpSpPr>
        <p:grpSpPr>
          <a:xfrm>
            <a:off x="0" y="0"/>
            <a:ext cx="3079080" cy="6857280"/>
            <a:chOff x="0" y="0"/>
            <a:chExt cx="3079080" cy="6857280"/>
          </a:xfrm>
        </p:grpSpPr>
        <p:sp>
          <p:nvSpPr>
            <p:cNvPr id="125" name="CustomShape 3"/>
            <p:cNvSpPr/>
            <p:nvPr/>
          </p:nvSpPr>
          <p:spPr>
            <a:xfrm>
              <a:off x="0" y="0"/>
              <a:ext cx="3079080" cy="6857280"/>
            </a:xfrm>
            <a:prstGeom prst="rect">
              <a:avLst/>
            </a:prstGeom>
            <a:gradFill rotWithShape="0">
              <a:gsLst>
                <a:gs pos="0">
                  <a:srgbClr val="BBD6EE"/>
                </a:gs>
                <a:gs pos="100000">
                  <a:srgbClr val="FFFFFF"/>
                </a:gs>
              </a:gsLst>
              <a:lin ang="5400000"/>
            </a:gradFill>
            <a:ln>
              <a:noFill/>
            </a:ln>
            <a:effectLst>
              <a:outerShdw blurRad="57150" dist="19080" dir="5400000" algn="ctr" rotWithShape="0">
                <a:srgbClr val="000000">
                  <a:alpha val="63000"/>
                </a:srgbClr>
              </a:outerShdw>
            </a:effectLst>
          </p:spPr>
          <p:style>
            <a:lnRef idx="0">
              <a:scrgbClr r="0" g="0" b="0"/>
            </a:lnRef>
            <a:fillRef idx="0">
              <a:scrgbClr r="0" g="0" b="0"/>
            </a:fillRef>
            <a:effectRef idx="0">
              <a:scrgbClr r="0" g="0" b="0"/>
            </a:effectRef>
            <a:fontRef idx="minor"/>
          </p:style>
        </p:sp>
        <p:grpSp>
          <p:nvGrpSpPr>
            <p:cNvPr id="126" name="Group 4"/>
            <p:cNvGrpSpPr/>
            <p:nvPr/>
          </p:nvGrpSpPr>
          <p:grpSpPr>
            <a:xfrm>
              <a:off x="178200" y="5178600"/>
              <a:ext cx="2723400" cy="1264680"/>
              <a:chOff x="178200" y="5178600"/>
              <a:chExt cx="2723400" cy="1264680"/>
            </a:xfrm>
          </p:grpSpPr>
          <p:grpSp>
            <p:nvGrpSpPr>
              <p:cNvPr id="127" name="Group 5"/>
              <p:cNvGrpSpPr/>
              <p:nvPr/>
            </p:nvGrpSpPr>
            <p:grpSpPr>
              <a:xfrm>
                <a:off x="375840" y="5178600"/>
                <a:ext cx="2525760" cy="1264680"/>
                <a:chOff x="375840" y="5178600"/>
                <a:chExt cx="2525760" cy="1264680"/>
              </a:xfrm>
            </p:grpSpPr>
            <p:pic>
              <p:nvPicPr>
                <p:cNvPr id="128" name="Google Shape;113;p3"/>
                <p:cNvPicPr/>
                <p:nvPr/>
              </p:nvPicPr>
              <p:blipFill>
                <a:blip r:embed="rId2"/>
                <a:srcRect r="78013"/>
                <a:stretch/>
              </p:blipFill>
              <p:spPr>
                <a:xfrm>
                  <a:off x="429120" y="5360760"/>
                  <a:ext cx="297000" cy="384840"/>
                </a:xfrm>
                <a:prstGeom prst="rect">
                  <a:avLst/>
                </a:prstGeom>
                <a:ln>
                  <a:noFill/>
                </a:ln>
              </p:spPr>
            </p:pic>
            <p:pic>
              <p:nvPicPr>
                <p:cNvPr id="129" name="Google Shape;114;p3"/>
                <p:cNvPicPr/>
                <p:nvPr/>
              </p:nvPicPr>
              <p:blipFill>
                <a:blip r:embed="rId2"/>
                <a:srcRect l="22318"/>
                <a:stretch/>
              </p:blipFill>
              <p:spPr>
                <a:xfrm>
                  <a:off x="750960" y="5415840"/>
                  <a:ext cx="1051920" cy="384840"/>
                </a:xfrm>
                <a:prstGeom prst="rect">
                  <a:avLst/>
                </a:prstGeom>
                <a:ln>
                  <a:noFill/>
                </a:ln>
              </p:spPr>
            </p:pic>
            <p:grpSp>
              <p:nvGrpSpPr>
                <p:cNvPr id="130" name="Group 6"/>
                <p:cNvGrpSpPr/>
                <p:nvPr/>
              </p:nvGrpSpPr>
              <p:grpSpPr>
                <a:xfrm>
                  <a:off x="375840" y="5178600"/>
                  <a:ext cx="2525760" cy="1264680"/>
                  <a:chOff x="375840" y="5178600"/>
                  <a:chExt cx="2525760" cy="1264680"/>
                </a:xfrm>
              </p:grpSpPr>
              <p:pic>
                <p:nvPicPr>
                  <p:cNvPr id="131" name="Google Shape;116;p3"/>
                  <p:cNvPicPr/>
                  <p:nvPr/>
                </p:nvPicPr>
                <p:blipFill>
                  <a:blip r:embed="rId3"/>
                  <a:stretch/>
                </p:blipFill>
                <p:spPr>
                  <a:xfrm>
                    <a:off x="1601640" y="5178600"/>
                    <a:ext cx="1299240" cy="1264680"/>
                  </a:xfrm>
                  <a:prstGeom prst="rect">
                    <a:avLst/>
                  </a:prstGeom>
                  <a:ln>
                    <a:noFill/>
                  </a:ln>
                </p:spPr>
              </p:pic>
              <p:sp>
                <p:nvSpPr>
                  <p:cNvPr id="132" name="CustomShape 7"/>
                  <p:cNvSpPr/>
                  <p:nvPr/>
                </p:nvSpPr>
                <p:spPr>
                  <a:xfrm rot="10800000">
                    <a:off x="375840" y="5798880"/>
                    <a:ext cx="2525760" cy="3960"/>
                  </a:xfrm>
                  <a:custGeom>
                    <a:avLst/>
                    <a:gdLst/>
                    <a:ahLst/>
                    <a:cxnLst/>
                    <a:rect l="l" t="t" r="r" b="b"/>
                    <a:pathLst>
                      <a:path w="21600" h="21600">
                        <a:moveTo>
                          <a:pt x="0" y="0"/>
                        </a:moveTo>
                        <a:lnTo>
                          <a:pt x="21600" y="21600"/>
                        </a:lnTo>
                      </a:path>
                    </a:pathLst>
                  </a:custGeom>
                  <a:noFill/>
                  <a:ln w="54000" cap="rnd">
                    <a:solidFill>
                      <a:schemeClr val="dk1"/>
                    </a:solidFill>
                    <a:miter/>
                  </a:ln>
                </p:spPr>
                <p:style>
                  <a:lnRef idx="0">
                    <a:scrgbClr r="0" g="0" b="0"/>
                  </a:lnRef>
                  <a:fillRef idx="0">
                    <a:scrgbClr r="0" g="0" b="0"/>
                  </a:fillRef>
                  <a:effectRef idx="0">
                    <a:scrgbClr r="0" g="0" b="0"/>
                  </a:effectRef>
                  <a:fontRef idx="minor"/>
                </p:style>
              </p:sp>
            </p:grpSp>
          </p:grpSp>
          <p:sp>
            <p:nvSpPr>
              <p:cNvPr id="133" name="CustomShape 8"/>
              <p:cNvSpPr/>
              <p:nvPr/>
            </p:nvSpPr>
            <p:spPr>
              <a:xfrm>
                <a:off x="178200" y="5893560"/>
                <a:ext cx="1854720" cy="4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it-IT" sz="1050" b="1" strike="noStrike" spc="-1">
                    <a:solidFill>
                      <a:srgbClr val="000000"/>
                    </a:solidFill>
                    <a:latin typeface="Candara"/>
                    <a:ea typeface="Candara"/>
                  </a:rPr>
                  <a:t>ordine@geologimarche.it geologimarche@pec.epap.it</a:t>
                </a:r>
                <a:endParaRPr lang="it-IT" sz="1050" b="0" strike="noStrike" spc="-1">
                  <a:latin typeface="Arial"/>
                </a:endParaRPr>
              </a:p>
            </p:txBody>
          </p:sp>
        </p:grpSp>
        <p:sp>
          <p:nvSpPr>
            <p:cNvPr id="134" name="CustomShape 9"/>
            <p:cNvSpPr/>
            <p:nvPr/>
          </p:nvSpPr>
          <p:spPr>
            <a:xfrm>
              <a:off x="66960" y="249480"/>
              <a:ext cx="2945160" cy="243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FF0000"/>
                  </a:solidFill>
                  <a:latin typeface="Candara"/>
                  <a:ea typeface="Candara"/>
                </a:rPr>
                <a:t>AGGIORNAMENTO</a:t>
              </a:r>
              <a:r>
                <a:rPr lang="it-IT" sz="1800" b="1" strike="noStrike" spc="-1">
                  <a:solidFill>
                    <a:srgbClr val="C00000"/>
                  </a:solidFill>
                  <a:latin typeface="Candara"/>
                  <a:ea typeface="Candara"/>
                </a:rPr>
                <a:t> </a:t>
              </a:r>
              <a:r>
                <a:rPr lang="it-IT" sz="1800" b="1" strike="noStrike" spc="-1">
                  <a:solidFill>
                    <a:srgbClr val="FF0000"/>
                  </a:solidFill>
                  <a:latin typeface="Candara"/>
                  <a:ea typeface="Candara"/>
                </a:rPr>
                <a:t>PROFESSIONALE</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CORSO APPLICATIVO DI </a:t>
              </a: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PROGETTAZIONE GEOTERMICA</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400" b="1" strike="noStrike" spc="-1">
                  <a:solidFill>
                    <a:srgbClr val="FF0000"/>
                  </a:solidFill>
                  <a:latin typeface="Candara"/>
                  <a:ea typeface="Candara"/>
                </a:rPr>
                <a:t>Ancona, 01 Dicembre 2023</a:t>
              </a:r>
              <a:endParaRPr lang="it-IT" sz="1400" b="0" strike="noStrike" spc="-1">
                <a:latin typeface="Arial"/>
              </a:endParaRPr>
            </a:p>
            <a:p>
              <a:pPr>
                <a:lnSpc>
                  <a:spcPct val="100000"/>
                </a:lnSpc>
              </a:pPr>
              <a:endParaRPr lang="it-IT" sz="1400" b="0" strike="noStrike" spc="-1">
                <a:latin typeface="Arial"/>
              </a:endParaRPr>
            </a:p>
          </p:txBody>
        </p:sp>
        <p:sp>
          <p:nvSpPr>
            <p:cNvPr id="135" name="CustomShape 10"/>
            <p:cNvSpPr/>
            <p:nvPr/>
          </p:nvSpPr>
          <p:spPr>
            <a:xfrm>
              <a:off x="178200" y="2910960"/>
              <a:ext cx="2678760" cy="203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600" b="1" strike="noStrike" spc="-1">
                  <a:solidFill>
                    <a:srgbClr val="385623"/>
                  </a:solidFill>
                  <a:latin typeface="Candara"/>
                  <a:ea typeface="Candara"/>
                </a:rPr>
                <a:t>I pozzi dell’impianto geotermico </a:t>
              </a:r>
              <a:r>
                <a:rPr lang="it-IT" sz="1600" b="0" i="1" strike="noStrike" spc="-1">
                  <a:solidFill>
                    <a:srgbClr val="385623"/>
                  </a:solidFill>
                  <a:latin typeface="Candara"/>
                  <a:ea typeface="Candara"/>
                </a:rPr>
                <a:t>open loop</a:t>
              </a:r>
              <a:r>
                <a:rPr lang="it-IT" sz="1600" b="1" strike="noStrike" spc="-1">
                  <a:solidFill>
                    <a:srgbClr val="385623"/>
                  </a:solidFill>
                  <a:latin typeface="Candara"/>
                  <a:ea typeface="Candara"/>
                </a:rPr>
                <a:t> presso lo stabilimento YKK Mediterraneo SPA di Ascoli Piceno:</a:t>
              </a: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aspetti tecnici e autorizzativi</a:t>
              </a:r>
              <a:endParaRPr lang="it-IT" sz="1600" b="0" strike="noStrike" spc="-1">
                <a:latin typeface="Arial"/>
              </a:endParaRPr>
            </a:p>
            <a:p>
              <a:pPr algn="ctr">
                <a:lnSpc>
                  <a:spcPct val="100000"/>
                </a:lnSpc>
              </a:pP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Dott. Geol. Andrea Cavucci</a:t>
              </a:r>
              <a:endParaRPr lang="it-IT" sz="1600" b="0" strike="noStrike" spc="-1">
                <a:latin typeface="Arial"/>
              </a:endParaRPr>
            </a:p>
          </p:txBody>
        </p:sp>
      </p:grpSp>
      <p:sp>
        <p:nvSpPr>
          <p:cNvPr id="136" name="CustomShape 11"/>
          <p:cNvSpPr/>
          <p:nvPr/>
        </p:nvSpPr>
        <p:spPr>
          <a:xfrm>
            <a:off x="3456000" y="504000"/>
            <a:ext cx="8351640" cy="4725200"/>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it-IT" dirty="0"/>
              <a:t>UNA VOLTA </a:t>
            </a:r>
            <a:r>
              <a:rPr lang="it-IT" dirty="0" smtClean="0"/>
              <a:t>RISCONTRATA  </a:t>
            </a:r>
            <a:r>
              <a:rPr lang="it-IT" dirty="0"/>
              <a:t>LA PRESENZA DELLA RISORSA </a:t>
            </a:r>
            <a:r>
              <a:rPr lang="it-IT" dirty="0" smtClean="0"/>
              <a:t>LA FATTIBILITA’ DELL’INTERVENTO PASSA ATTRAVERSO </a:t>
            </a:r>
          </a:p>
          <a:p>
            <a:pPr algn="ctr">
              <a:lnSpc>
                <a:spcPct val="100000"/>
              </a:lnSpc>
            </a:pPr>
            <a:endParaRPr lang="it-IT" dirty="0" smtClean="0"/>
          </a:p>
          <a:p>
            <a:pPr algn="ctr">
              <a:lnSpc>
                <a:spcPct val="100000"/>
              </a:lnSpc>
            </a:pPr>
            <a:endParaRPr lang="it-IT" dirty="0"/>
          </a:p>
          <a:p>
            <a:pPr marL="342900" indent="-342900">
              <a:lnSpc>
                <a:spcPct val="100000"/>
              </a:lnSpc>
              <a:buFont typeface="Wingdings" panose="05000000000000000000" pitchFamily="2" charset="2"/>
              <a:buChar char="v"/>
            </a:pPr>
            <a:r>
              <a:rPr lang="it-IT" dirty="0" smtClean="0">
                <a:latin typeface="Candara" panose="020E0502030303020204" pitchFamily="34" charset="0"/>
              </a:rPr>
              <a:t>Valutazione delle portate di emungimento che la falda garantisce giornalmente in considerazione del fabbisogno reale </a:t>
            </a:r>
          </a:p>
          <a:p>
            <a:pPr marL="342900" indent="-342900">
              <a:lnSpc>
                <a:spcPct val="100000"/>
              </a:lnSpc>
              <a:buFont typeface="Wingdings" panose="05000000000000000000" pitchFamily="2" charset="2"/>
              <a:buChar char="v"/>
            </a:pPr>
            <a:endParaRPr lang="it-IT" dirty="0" smtClean="0">
              <a:latin typeface="Candara" panose="020E0502030303020204" pitchFamily="34" charset="0"/>
            </a:endParaRPr>
          </a:p>
          <a:p>
            <a:pPr marL="342900" indent="-342900">
              <a:lnSpc>
                <a:spcPct val="100000"/>
              </a:lnSpc>
              <a:buFont typeface="Wingdings" panose="05000000000000000000" pitchFamily="2" charset="2"/>
              <a:buChar char="v"/>
            </a:pPr>
            <a:r>
              <a:rPr lang="it-IT" dirty="0" smtClean="0">
                <a:latin typeface="Candara" panose="020E0502030303020204" pitchFamily="34" charset="0"/>
              </a:rPr>
              <a:t>Valutazione delle portate di emungimento secondo le oscillazioni stagionali</a:t>
            </a:r>
          </a:p>
          <a:p>
            <a:pPr marL="342900" indent="-342900">
              <a:lnSpc>
                <a:spcPct val="100000"/>
              </a:lnSpc>
              <a:buFont typeface="Wingdings" panose="05000000000000000000" pitchFamily="2" charset="2"/>
              <a:buChar char="v"/>
            </a:pPr>
            <a:endParaRPr lang="it-IT" dirty="0">
              <a:latin typeface="Candara" panose="020E0502030303020204" pitchFamily="34" charset="0"/>
            </a:endParaRPr>
          </a:p>
          <a:p>
            <a:pPr marL="342900" indent="-342900">
              <a:lnSpc>
                <a:spcPct val="100000"/>
              </a:lnSpc>
              <a:buFont typeface="Wingdings" panose="05000000000000000000" pitchFamily="2" charset="2"/>
              <a:buChar char="v"/>
            </a:pPr>
            <a:r>
              <a:rPr lang="it-IT" dirty="0" smtClean="0">
                <a:latin typeface="Candara" panose="020E0502030303020204" pitchFamily="34" charset="0"/>
              </a:rPr>
              <a:t>Valutazione delle portate di emungimento massima per un pozzo o per un sistema di pozzi senza creare depauperamento della falda acquifera e senza danneggiare eventuali opere di captazioni esterne (determinazione del cono di emungimento)</a:t>
            </a:r>
          </a:p>
          <a:p>
            <a:pPr marL="342900" indent="-342900">
              <a:lnSpc>
                <a:spcPct val="100000"/>
              </a:lnSpc>
              <a:buFont typeface="Wingdings" panose="05000000000000000000" pitchFamily="2" charset="2"/>
              <a:buChar char="v"/>
            </a:pPr>
            <a:endParaRPr lang="it-IT" dirty="0">
              <a:latin typeface="Candara" panose="020E0502030303020204" pitchFamily="34" charset="0"/>
            </a:endParaRPr>
          </a:p>
          <a:p>
            <a:pPr marL="342900" indent="-342900">
              <a:lnSpc>
                <a:spcPct val="100000"/>
              </a:lnSpc>
              <a:buFont typeface="Wingdings" panose="05000000000000000000" pitchFamily="2" charset="2"/>
              <a:buChar char="v"/>
            </a:pPr>
            <a:r>
              <a:rPr lang="it-IT" dirty="0" smtClean="0">
                <a:latin typeface="Candara" panose="020E0502030303020204" pitchFamily="34" charset="0"/>
              </a:rPr>
              <a:t>Valutazione delle  qualità delle acque (caratteristiche chimico-fisiche)  </a:t>
            </a:r>
          </a:p>
          <a:p>
            <a:pPr marL="342900" indent="-342900">
              <a:lnSpc>
                <a:spcPct val="100000"/>
              </a:lnSpc>
              <a:buFont typeface="Wingdings" panose="05000000000000000000" pitchFamily="2" charset="2"/>
              <a:buChar char="v"/>
            </a:pPr>
            <a:endParaRPr lang="it-IT" dirty="0">
              <a:latin typeface="Candara" panose="020E0502030303020204" pitchFamily="34" charset="0"/>
            </a:endParaRPr>
          </a:p>
          <a:p>
            <a:pPr marL="342900" indent="-342900">
              <a:lnSpc>
                <a:spcPct val="100000"/>
              </a:lnSpc>
              <a:buFont typeface="Wingdings" panose="05000000000000000000" pitchFamily="2" charset="2"/>
              <a:buChar char="v"/>
            </a:pPr>
            <a:r>
              <a:rPr lang="it-IT" dirty="0" smtClean="0">
                <a:latin typeface="Candara" panose="020E0502030303020204" pitchFamily="34" charset="0"/>
              </a:rPr>
              <a:t>Valutazione e progettazione dei sistemi di </a:t>
            </a:r>
            <a:r>
              <a:rPr lang="it-IT" dirty="0" err="1" smtClean="0">
                <a:latin typeface="Candara" panose="020E0502030303020204" pitchFamily="34" charset="0"/>
              </a:rPr>
              <a:t>reimmissione</a:t>
            </a:r>
            <a:r>
              <a:rPr lang="it-IT" dirty="0" smtClean="0">
                <a:latin typeface="Candara" panose="020E0502030303020204" pitchFamily="34" charset="0"/>
              </a:rPr>
              <a:t>/scarico delle acque prelevate </a:t>
            </a:r>
          </a:p>
          <a:p>
            <a:pPr algn="ctr">
              <a:lnSpc>
                <a:spcPct val="100000"/>
              </a:lnSpc>
            </a:pPr>
            <a:endParaRPr lang="it-IT" b="1" dirty="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a:p>
            <a:pPr algn="ctr">
              <a:lnSpc>
                <a:spcPct val="100000"/>
              </a:lnSpc>
            </a:pPr>
            <a:endParaRPr lang="it-IT" b="1" dirty="0" smtClean="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a:p>
            <a:pPr algn="ctr">
              <a:lnSpc>
                <a:spcPct val="100000"/>
              </a:lnSpc>
            </a:pPr>
            <a:endParaRPr lang="it-IT" b="1" dirty="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a:p>
            <a:pPr algn="ctr">
              <a:lnSpc>
                <a:spcPct val="100000"/>
              </a:lnSpc>
            </a:pPr>
            <a:endParaRPr lang="it-IT" sz="1800" b="1" strike="noStrike" dirty="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p:txBody>
      </p:sp>
      <p:sp>
        <p:nvSpPr>
          <p:cNvPr id="15" name="CustomShape 11"/>
          <p:cNvSpPr/>
          <p:nvPr/>
        </p:nvSpPr>
        <p:spPr>
          <a:xfrm>
            <a:off x="3456000" y="504000"/>
            <a:ext cx="8351640" cy="645264"/>
          </a:xfrm>
          <a:prstGeom prst="rect">
            <a:avLst/>
          </a:prstGeom>
          <a:solidFill>
            <a:srgbClr val="FFC000"/>
          </a:solidFill>
          <a:ln>
            <a:solidFill>
              <a:srgbClr val="3465A4"/>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it-IT" b="1" dirty="0"/>
              <a:t>I</a:t>
            </a:r>
            <a:r>
              <a:rPr lang="it-IT" b="1" dirty="0" smtClean="0"/>
              <a:t>I^ FASE</a:t>
            </a:r>
          </a:p>
          <a:p>
            <a:pPr algn="ctr">
              <a:lnSpc>
                <a:spcPct val="100000"/>
              </a:lnSpc>
            </a:pPr>
            <a:r>
              <a:rPr lang="it-IT" sz="1400" b="1" dirty="0" smtClean="0"/>
              <a:t>ATTIVITA’ DI RICERCA </a:t>
            </a:r>
            <a:endParaRPr lang="it-IT" sz="1400" b="1" dirty="0"/>
          </a:p>
          <a:p>
            <a:pPr algn="ctr">
              <a:lnSpc>
                <a:spcPct val="100000"/>
              </a:lnSpc>
            </a:pPr>
            <a:endParaRPr lang="it-IT" b="1" dirty="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a:p>
            <a:pPr algn="ctr">
              <a:lnSpc>
                <a:spcPct val="100000"/>
              </a:lnSpc>
            </a:pPr>
            <a:r>
              <a:rPr lang="it-IT" b="1" dirty="0" smtClean="0"/>
              <a:t> </a:t>
            </a:r>
            <a:endParaRPr lang="it-IT" b="1" dirty="0"/>
          </a:p>
          <a:p>
            <a:pPr algn="ctr">
              <a:lnSpc>
                <a:spcPct val="100000"/>
              </a:lnSpc>
            </a:pPr>
            <a:endParaRPr lang="it-IT" b="1" dirty="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a:p>
            <a:pPr algn="ctr">
              <a:lnSpc>
                <a:spcPct val="100000"/>
              </a:lnSpc>
            </a:pPr>
            <a:endParaRPr lang="it-IT" sz="1800" b="1" strike="noStrike" dirty="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p:txBody>
      </p:sp>
    </p:spTree>
    <p:extLst>
      <p:ext uri="{BB962C8B-B14F-4D97-AF65-F5344CB8AC3E}">
        <p14:creationId xmlns:p14="http://schemas.microsoft.com/office/powerpoint/2010/main" val="602015987"/>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cBhvr additive="base">
                                        <p:cTn id="7" dur="500" fill="hold"/>
                                        <p:tgtEl>
                                          <p:spTgt spid="136"/>
                                        </p:tgtEl>
                                        <p:attrNameLst>
                                          <p:attrName>ppt_x</p:attrName>
                                        </p:attrNameLst>
                                      </p:cBhvr>
                                      <p:tavLst>
                                        <p:tav tm="0">
                                          <p:val>
                                            <p:strVal val="#ppt_x"/>
                                          </p:val>
                                        </p:tav>
                                        <p:tav tm="100000">
                                          <p:val>
                                            <p:strVal val="#ppt_x"/>
                                          </p:val>
                                        </p:tav>
                                      </p:tavLst>
                                    </p:anim>
                                    <p:anim calcmode="lin" valueType="num">
                                      <p:cBhvr additive="base">
                                        <p:cTn id="8" dur="500" fill="hold"/>
                                        <p:tgtEl>
                                          <p:spTgt spid="1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4" name="Group 2"/>
          <p:cNvGrpSpPr/>
          <p:nvPr/>
        </p:nvGrpSpPr>
        <p:grpSpPr>
          <a:xfrm>
            <a:off x="0" y="0"/>
            <a:ext cx="3079080" cy="6857280"/>
            <a:chOff x="0" y="0"/>
            <a:chExt cx="3079080" cy="6857280"/>
          </a:xfrm>
        </p:grpSpPr>
        <p:sp>
          <p:nvSpPr>
            <p:cNvPr id="125" name="CustomShape 3"/>
            <p:cNvSpPr/>
            <p:nvPr/>
          </p:nvSpPr>
          <p:spPr>
            <a:xfrm>
              <a:off x="0" y="0"/>
              <a:ext cx="3079080" cy="6857280"/>
            </a:xfrm>
            <a:prstGeom prst="rect">
              <a:avLst/>
            </a:prstGeom>
            <a:gradFill rotWithShape="0">
              <a:gsLst>
                <a:gs pos="0">
                  <a:srgbClr val="BBD6EE"/>
                </a:gs>
                <a:gs pos="100000">
                  <a:srgbClr val="FFFFFF"/>
                </a:gs>
              </a:gsLst>
              <a:lin ang="5400000"/>
            </a:gradFill>
            <a:ln>
              <a:noFill/>
            </a:ln>
            <a:effectLst>
              <a:outerShdw blurRad="57150" dist="19080" dir="5400000" algn="ctr" rotWithShape="0">
                <a:srgbClr val="000000">
                  <a:alpha val="63000"/>
                </a:srgbClr>
              </a:outerShdw>
            </a:effectLst>
          </p:spPr>
          <p:style>
            <a:lnRef idx="0">
              <a:scrgbClr r="0" g="0" b="0"/>
            </a:lnRef>
            <a:fillRef idx="0">
              <a:scrgbClr r="0" g="0" b="0"/>
            </a:fillRef>
            <a:effectRef idx="0">
              <a:scrgbClr r="0" g="0" b="0"/>
            </a:effectRef>
            <a:fontRef idx="minor"/>
          </p:style>
        </p:sp>
        <p:grpSp>
          <p:nvGrpSpPr>
            <p:cNvPr id="126" name="Group 4"/>
            <p:cNvGrpSpPr/>
            <p:nvPr/>
          </p:nvGrpSpPr>
          <p:grpSpPr>
            <a:xfrm>
              <a:off x="178200" y="5178600"/>
              <a:ext cx="2723400" cy="1264680"/>
              <a:chOff x="178200" y="5178600"/>
              <a:chExt cx="2723400" cy="1264680"/>
            </a:xfrm>
          </p:grpSpPr>
          <p:grpSp>
            <p:nvGrpSpPr>
              <p:cNvPr id="127" name="Group 5"/>
              <p:cNvGrpSpPr/>
              <p:nvPr/>
            </p:nvGrpSpPr>
            <p:grpSpPr>
              <a:xfrm>
                <a:off x="375840" y="5178600"/>
                <a:ext cx="2525760" cy="1264680"/>
                <a:chOff x="375840" y="5178600"/>
                <a:chExt cx="2525760" cy="1264680"/>
              </a:xfrm>
            </p:grpSpPr>
            <p:pic>
              <p:nvPicPr>
                <p:cNvPr id="128" name="Google Shape;113;p3"/>
                <p:cNvPicPr/>
                <p:nvPr/>
              </p:nvPicPr>
              <p:blipFill>
                <a:blip r:embed="rId2"/>
                <a:srcRect r="78013"/>
                <a:stretch/>
              </p:blipFill>
              <p:spPr>
                <a:xfrm>
                  <a:off x="429120" y="5360760"/>
                  <a:ext cx="297000" cy="384840"/>
                </a:xfrm>
                <a:prstGeom prst="rect">
                  <a:avLst/>
                </a:prstGeom>
                <a:ln>
                  <a:noFill/>
                </a:ln>
              </p:spPr>
            </p:pic>
            <p:pic>
              <p:nvPicPr>
                <p:cNvPr id="129" name="Google Shape;114;p3"/>
                <p:cNvPicPr/>
                <p:nvPr/>
              </p:nvPicPr>
              <p:blipFill>
                <a:blip r:embed="rId2"/>
                <a:srcRect l="22318"/>
                <a:stretch/>
              </p:blipFill>
              <p:spPr>
                <a:xfrm>
                  <a:off x="750960" y="5415840"/>
                  <a:ext cx="1051920" cy="384840"/>
                </a:xfrm>
                <a:prstGeom prst="rect">
                  <a:avLst/>
                </a:prstGeom>
                <a:ln>
                  <a:noFill/>
                </a:ln>
              </p:spPr>
            </p:pic>
            <p:grpSp>
              <p:nvGrpSpPr>
                <p:cNvPr id="130" name="Group 6"/>
                <p:cNvGrpSpPr/>
                <p:nvPr/>
              </p:nvGrpSpPr>
              <p:grpSpPr>
                <a:xfrm>
                  <a:off x="375840" y="5178600"/>
                  <a:ext cx="2525760" cy="1264680"/>
                  <a:chOff x="375840" y="5178600"/>
                  <a:chExt cx="2525760" cy="1264680"/>
                </a:xfrm>
              </p:grpSpPr>
              <p:pic>
                <p:nvPicPr>
                  <p:cNvPr id="131" name="Google Shape;116;p3"/>
                  <p:cNvPicPr/>
                  <p:nvPr/>
                </p:nvPicPr>
                <p:blipFill>
                  <a:blip r:embed="rId3"/>
                  <a:stretch/>
                </p:blipFill>
                <p:spPr>
                  <a:xfrm>
                    <a:off x="1601640" y="5178600"/>
                    <a:ext cx="1299240" cy="1264680"/>
                  </a:xfrm>
                  <a:prstGeom prst="rect">
                    <a:avLst/>
                  </a:prstGeom>
                  <a:ln>
                    <a:noFill/>
                  </a:ln>
                </p:spPr>
              </p:pic>
              <p:sp>
                <p:nvSpPr>
                  <p:cNvPr id="132" name="CustomShape 7"/>
                  <p:cNvSpPr/>
                  <p:nvPr/>
                </p:nvSpPr>
                <p:spPr>
                  <a:xfrm rot="10800000">
                    <a:off x="375840" y="5798880"/>
                    <a:ext cx="2525760" cy="3960"/>
                  </a:xfrm>
                  <a:custGeom>
                    <a:avLst/>
                    <a:gdLst/>
                    <a:ahLst/>
                    <a:cxnLst/>
                    <a:rect l="l" t="t" r="r" b="b"/>
                    <a:pathLst>
                      <a:path w="21600" h="21600">
                        <a:moveTo>
                          <a:pt x="0" y="0"/>
                        </a:moveTo>
                        <a:lnTo>
                          <a:pt x="21600" y="21600"/>
                        </a:lnTo>
                      </a:path>
                    </a:pathLst>
                  </a:custGeom>
                  <a:noFill/>
                  <a:ln w="54000" cap="rnd">
                    <a:solidFill>
                      <a:schemeClr val="dk1"/>
                    </a:solidFill>
                    <a:miter/>
                  </a:ln>
                </p:spPr>
                <p:style>
                  <a:lnRef idx="0">
                    <a:scrgbClr r="0" g="0" b="0"/>
                  </a:lnRef>
                  <a:fillRef idx="0">
                    <a:scrgbClr r="0" g="0" b="0"/>
                  </a:fillRef>
                  <a:effectRef idx="0">
                    <a:scrgbClr r="0" g="0" b="0"/>
                  </a:effectRef>
                  <a:fontRef idx="minor"/>
                </p:style>
              </p:sp>
            </p:grpSp>
          </p:grpSp>
          <p:sp>
            <p:nvSpPr>
              <p:cNvPr id="133" name="CustomShape 8"/>
              <p:cNvSpPr/>
              <p:nvPr/>
            </p:nvSpPr>
            <p:spPr>
              <a:xfrm>
                <a:off x="178200" y="5893560"/>
                <a:ext cx="1854720" cy="4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it-IT" sz="1050" b="1" strike="noStrike" spc="-1">
                    <a:solidFill>
                      <a:srgbClr val="000000"/>
                    </a:solidFill>
                    <a:latin typeface="Candara"/>
                    <a:ea typeface="Candara"/>
                  </a:rPr>
                  <a:t>ordine@geologimarche.it geologimarche@pec.epap.it</a:t>
                </a:r>
                <a:endParaRPr lang="it-IT" sz="1050" b="0" strike="noStrike" spc="-1">
                  <a:latin typeface="Arial"/>
                </a:endParaRPr>
              </a:p>
            </p:txBody>
          </p:sp>
        </p:grpSp>
        <p:sp>
          <p:nvSpPr>
            <p:cNvPr id="134" name="CustomShape 9"/>
            <p:cNvSpPr/>
            <p:nvPr/>
          </p:nvSpPr>
          <p:spPr>
            <a:xfrm>
              <a:off x="66960" y="249480"/>
              <a:ext cx="2945160" cy="243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FF0000"/>
                  </a:solidFill>
                  <a:latin typeface="Candara"/>
                  <a:ea typeface="Candara"/>
                </a:rPr>
                <a:t>AGGIORNAMENTO</a:t>
              </a:r>
              <a:r>
                <a:rPr lang="it-IT" sz="1800" b="1" strike="noStrike" spc="-1">
                  <a:solidFill>
                    <a:srgbClr val="C00000"/>
                  </a:solidFill>
                  <a:latin typeface="Candara"/>
                  <a:ea typeface="Candara"/>
                </a:rPr>
                <a:t> </a:t>
              </a:r>
              <a:r>
                <a:rPr lang="it-IT" sz="1800" b="1" strike="noStrike" spc="-1">
                  <a:solidFill>
                    <a:srgbClr val="FF0000"/>
                  </a:solidFill>
                  <a:latin typeface="Candara"/>
                  <a:ea typeface="Candara"/>
                </a:rPr>
                <a:t>PROFESSIONALE</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CORSO APPLICATIVO DI </a:t>
              </a: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PROGETTAZIONE GEOTERMICA</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400" b="1" strike="noStrike" spc="-1">
                  <a:solidFill>
                    <a:srgbClr val="FF0000"/>
                  </a:solidFill>
                  <a:latin typeface="Candara"/>
                  <a:ea typeface="Candara"/>
                </a:rPr>
                <a:t>Ancona, 01 Dicembre 2023</a:t>
              </a:r>
              <a:endParaRPr lang="it-IT" sz="1400" b="0" strike="noStrike" spc="-1">
                <a:latin typeface="Arial"/>
              </a:endParaRPr>
            </a:p>
            <a:p>
              <a:pPr>
                <a:lnSpc>
                  <a:spcPct val="100000"/>
                </a:lnSpc>
              </a:pPr>
              <a:endParaRPr lang="it-IT" sz="1400" b="0" strike="noStrike" spc="-1">
                <a:latin typeface="Arial"/>
              </a:endParaRPr>
            </a:p>
          </p:txBody>
        </p:sp>
        <p:sp>
          <p:nvSpPr>
            <p:cNvPr id="135" name="CustomShape 10"/>
            <p:cNvSpPr/>
            <p:nvPr/>
          </p:nvSpPr>
          <p:spPr>
            <a:xfrm>
              <a:off x="178200" y="2910960"/>
              <a:ext cx="2678760" cy="203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600" b="1" strike="noStrike" spc="-1">
                  <a:solidFill>
                    <a:srgbClr val="385623"/>
                  </a:solidFill>
                  <a:latin typeface="Candara"/>
                  <a:ea typeface="Candara"/>
                </a:rPr>
                <a:t>I pozzi dell’impianto geotermico </a:t>
              </a:r>
              <a:r>
                <a:rPr lang="it-IT" sz="1600" b="0" i="1" strike="noStrike" spc="-1">
                  <a:solidFill>
                    <a:srgbClr val="385623"/>
                  </a:solidFill>
                  <a:latin typeface="Candara"/>
                  <a:ea typeface="Candara"/>
                </a:rPr>
                <a:t>open loop</a:t>
              </a:r>
              <a:r>
                <a:rPr lang="it-IT" sz="1600" b="1" strike="noStrike" spc="-1">
                  <a:solidFill>
                    <a:srgbClr val="385623"/>
                  </a:solidFill>
                  <a:latin typeface="Candara"/>
                  <a:ea typeface="Candara"/>
                </a:rPr>
                <a:t> presso lo stabilimento YKK Mediterraneo SPA di Ascoli Piceno:</a:t>
              </a: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aspetti tecnici e autorizzativi</a:t>
              </a:r>
              <a:endParaRPr lang="it-IT" sz="1600" b="0" strike="noStrike" spc="-1">
                <a:latin typeface="Arial"/>
              </a:endParaRPr>
            </a:p>
            <a:p>
              <a:pPr algn="ctr">
                <a:lnSpc>
                  <a:spcPct val="100000"/>
                </a:lnSpc>
              </a:pP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Dott. Geol. Andrea Cavucci</a:t>
              </a:r>
              <a:endParaRPr lang="it-IT" sz="1600" b="0" strike="noStrike" spc="-1">
                <a:latin typeface="Arial"/>
              </a:endParaRPr>
            </a:p>
          </p:txBody>
        </p:sp>
      </p:grpSp>
      <p:sp>
        <p:nvSpPr>
          <p:cNvPr id="136" name="CustomShape 11"/>
          <p:cNvSpPr/>
          <p:nvPr/>
        </p:nvSpPr>
        <p:spPr>
          <a:xfrm>
            <a:off x="3456000" y="504000"/>
            <a:ext cx="8351640" cy="2564960"/>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it-IT" dirty="0" smtClean="0">
                <a:latin typeface="Candara" panose="020E0502030303020204" pitchFamily="34" charset="0"/>
              </a:rPr>
              <a:t>LE ATTIVITA’ PRECEDENTEMENTE DESCRITTE PASSANO ATTRAVERSO</a:t>
            </a:r>
          </a:p>
          <a:p>
            <a:pPr algn="ctr">
              <a:lnSpc>
                <a:spcPct val="100000"/>
              </a:lnSpc>
            </a:pPr>
            <a:endParaRPr lang="it-IT" dirty="0">
              <a:latin typeface="Candara" panose="020E0502030303020204" pitchFamily="34" charset="0"/>
            </a:endParaRPr>
          </a:p>
          <a:p>
            <a:pPr algn="ctr">
              <a:lnSpc>
                <a:spcPct val="100000"/>
              </a:lnSpc>
            </a:pPr>
            <a:r>
              <a:rPr lang="it-IT" dirty="0" smtClean="0">
                <a:latin typeface="Candara" panose="020E0502030303020204" pitchFamily="34" charset="0"/>
              </a:rPr>
              <a:t> UNA </a:t>
            </a:r>
            <a:r>
              <a:rPr lang="it-IT" b="1" dirty="0" smtClean="0">
                <a:solidFill>
                  <a:srgbClr val="FF0000"/>
                </a:solidFill>
                <a:latin typeface="Candara" panose="020E0502030303020204" pitchFamily="34" charset="0"/>
              </a:rPr>
              <a:t>ATTIVITA’ DI RICERCA </a:t>
            </a:r>
            <a:r>
              <a:rPr lang="it-IT" dirty="0" smtClean="0">
                <a:latin typeface="Candara" panose="020E0502030303020204" pitchFamily="34" charset="0"/>
              </a:rPr>
              <a:t>CHE NEL CASO IN ESAME CONSISTEVA NELLA</a:t>
            </a:r>
          </a:p>
          <a:p>
            <a:pPr algn="ctr">
              <a:lnSpc>
                <a:spcPct val="100000"/>
              </a:lnSpc>
            </a:pPr>
            <a:endParaRPr lang="it-IT" dirty="0">
              <a:latin typeface="Candara" panose="020E0502030303020204" pitchFamily="34" charset="0"/>
            </a:endParaRPr>
          </a:p>
          <a:p>
            <a:pPr algn="ctr">
              <a:lnSpc>
                <a:spcPct val="100000"/>
              </a:lnSpc>
            </a:pPr>
            <a:r>
              <a:rPr lang="it-IT" dirty="0" smtClean="0">
                <a:latin typeface="Candara" panose="020E0502030303020204" pitchFamily="34" charset="0"/>
              </a:rPr>
              <a:t> REALIZZAZIONE DI N. 2 POZZI NEI QUALI ESEGUIRE LE ATTIVITA’ NECESSARIE </a:t>
            </a:r>
          </a:p>
          <a:p>
            <a:pPr algn="ctr">
              <a:lnSpc>
                <a:spcPct val="100000"/>
              </a:lnSpc>
            </a:pPr>
            <a:endParaRPr lang="it-IT" dirty="0">
              <a:latin typeface="Candara" panose="020E0502030303020204" pitchFamily="34" charset="0"/>
            </a:endParaRPr>
          </a:p>
          <a:p>
            <a:pPr algn="ctr">
              <a:lnSpc>
                <a:spcPct val="100000"/>
              </a:lnSpc>
            </a:pPr>
            <a:r>
              <a:rPr lang="it-IT" dirty="0" smtClean="0">
                <a:latin typeface="Candara" panose="020E0502030303020204" pitchFamily="34" charset="0"/>
              </a:rPr>
              <a:t>PER LA CARATTERIZZAZIONE DELL’ACQUIFERO AI FINI DELLA FATTIBILTA’</a:t>
            </a:r>
          </a:p>
          <a:p>
            <a:pPr algn="ctr">
              <a:lnSpc>
                <a:spcPct val="100000"/>
              </a:lnSpc>
            </a:pPr>
            <a:endParaRPr lang="it-IT" dirty="0">
              <a:latin typeface="Candara" panose="020E0502030303020204" pitchFamily="34" charset="0"/>
            </a:endParaRPr>
          </a:p>
          <a:p>
            <a:pPr algn="ctr">
              <a:lnSpc>
                <a:spcPct val="100000"/>
              </a:lnSpc>
            </a:pPr>
            <a:r>
              <a:rPr lang="it-IT" dirty="0" smtClean="0">
                <a:latin typeface="Candara" panose="020E0502030303020204" pitchFamily="34" charset="0"/>
              </a:rPr>
              <a:t> DELL’IMPIANTO</a:t>
            </a:r>
          </a:p>
          <a:p>
            <a:pPr algn="ctr">
              <a:lnSpc>
                <a:spcPct val="100000"/>
              </a:lnSpc>
            </a:pPr>
            <a:endParaRPr lang="it-IT" dirty="0"/>
          </a:p>
          <a:p>
            <a:pPr algn="ctr">
              <a:lnSpc>
                <a:spcPct val="100000"/>
              </a:lnSpc>
            </a:pPr>
            <a:r>
              <a:rPr lang="it-IT" dirty="0" smtClean="0">
                <a:ln w="19050">
                  <a:solidFill>
                    <a:schemeClr val="tx2">
                      <a:tint val="1000"/>
                    </a:schemeClr>
                  </a:solidFill>
                  <a:prstDash val="solid"/>
                </a:ln>
                <a:effectLst>
                  <a:outerShdw blurRad="50000" dist="50800" dir="7500000" algn="tl">
                    <a:srgbClr val="000000">
                      <a:shade val="5000"/>
                      <a:alpha val="35000"/>
                    </a:srgbClr>
                  </a:outerShdw>
                </a:effectLst>
                <a:latin typeface="Arial"/>
              </a:rPr>
              <a:t>                                                  </a:t>
            </a:r>
          </a:p>
          <a:p>
            <a:pPr algn="ctr">
              <a:lnSpc>
                <a:spcPct val="100000"/>
              </a:lnSpc>
            </a:pPr>
            <a:r>
              <a:rPr lang="it-IT" dirty="0">
                <a:ln w="19050">
                  <a:solidFill>
                    <a:schemeClr val="tx2">
                      <a:tint val="1000"/>
                    </a:schemeClr>
                  </a:solidFill>
                  <a:prstDash val="solid"/>
                </a:ln>
                <a:effectLst>
                  <a:outerShdw blurRad="50000" dist="50800" dir="7500000" algn="tl">
                    <a:srgbClr val="000000">
                      <a:shade val="5000"/>
                      <a:alpha val="35000"/>
                    </a:srgbClr>
                  </a:outerShdw>
                </a:effectLst>
                <a:latin typeface="Arial"/>
              </a:rPr>
              <a:t> </a:t>
            </a:r>
            <a:r>
              <a:rPr lang="it-IT" dirty="0" smtClean="0">
                <a:ln w="19050">
                  <a:solidFill>
                    <a:schemeClr val="tx2">
                      <a:tint val="1000"/>
                    </a:schemeClr>
                  </a:solidFill>
                  <a:prstDash val="solid"/>
                </a:ln>
                <a:effectLst>
                  <a:outerShdw blurRad="50000" dist="50800" dir="7500000" algn="tl">
                    <a:srgbClr val="000000">
                      <a:shade val="5000"/>
                      <a:alpha val="35000"/>
                    </a:srgbClr>
                  </a:outerShdw>
                </a:effectLst>
                <a:latin typeface="Arial"/>
              </a:rPr>
              <a:t>                                                       ATTIVITA’ DI RICERCA </a:t>
            </a:r>
            <a:endParaRPr lang="it-IT" dirty="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a:p>
            <a:pPr algn="ctr">
              <a:lnSpc>
                <a:spcPct val="100000"/>
              </a:lnSpc>
            </a:pPr>
            <a:endParaRPr lang="it-IT" dirty="0" smtClean="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a:p>
            <a:pPr algn="ctr">
              <a:lnSpc>
                <a:spcPct val="100000"/>
              </a:lnSpc>
            </a:pPr>
            <a:endParaRPr lang="it-IT" b="1" dirty="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a:p>
            <a:pPr algn="ctr">
              <a:lnSpc>
                <a:spcPct val="100000"/>
              </a:lnSpc>
            </a:pPr>
            <a:endParaRPr lang="it-IT" sz="1800" b="1" strike="noStrike" dirty="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p:txBody>
      </p:sp>
      <p:sp>
        <p:nvSpPr>
          <p:cNvPr id="2" name="Freccia in giù 1"/>
          <p:cNvSpPr/>
          <p:nvPr/>
        </p:nvSpPr>
        <p:spPr>
          <a:xfrm>
            <a:off x="7248128" y="3428640"/>
            <a:ext cx="576064" cy="7204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p:cNvSpPr/>
          <p:nvPr/>
        </p:nvSpPr>
        <p:spPr>
          <a:xfrm>
            <a:off x="3575720" y="4424498"/>
            <a:ext cx="7992888" cy="1323439"/>
          </a:xfrm>
          <a:prstGeom prst="rect">
            <a:avLst/>
          </a:prstGeom>
        </p:spPr>
        <p:txBody>
          <a:bodyPr wrap="square">
            <a:spAutoFit/>
          </a:bodyPr>
          <a:lstStyle/>
          <a:p>
            <a:pPr algn="ctr"/>
            <a:r>
              <a:rPr lang="it-IT" sz="2000" b="1" dirty="0" smtClean="0">
                <a:solidFill>
                  <a:srgbClr val="FF0000"/>
                </a:solidFill>
                <a:latin typeface="Candara" panose="020E0502030303020204" pitchFamily="34" charset="0"/>
              </a:rPr>
              <a:t>Domanda </a:t>
            </a:r>
            <a:r>
              <a:rPr lang="it-IT" sz="2000" b="1" dirty="0">
                <a:solidFill>
                  <a:srgbClr val="FF0000"/>
                </a:solidFill>
                <a:latin typeface="Candara" panose="020E0502030303020204" pitchFamily="34" charset="0"/>
              </a:rPr>
              <a:t>di </a:t>
            </a:r>
            <a:r>
              <a:rPr lang="it-IT" sz="2000" b="1" dirty="0" smtClean="0">
                <a:solidFill>
                  <a:srgbClr val="FF0000"/>
                </a:solidFill>
                <a:latin typeface="Candara" panose="020E0502030303020204" pitchFamily="34" charset="0"/>
              </a:rPr>
              <a:t>«autorizzazione </a:t>
            </a:r>
            <a:r>
              <a:rPr lang="it-IT" sz="2000" b="1" dirty="0">
                <a:solidFill>
                  <a:srgbClr val="FF0000"/>
                </a:solidFill>
                <a:latin typeface="Candara" panose="020E0502030303020204" pitchFamily="34" charset="0"/>
              </a:rPr>
              <a:t>alla ricerca di acque sotterranee </a:t>
            </a:r>
            <a:r>
              <a:rPr lang="it-IT" sz="2000" b="1" dirty="0" smtClean="0">
                <a:solidFill>
                  <a:srgbClr val="FF0000"/>
                </a:solidFill>
                <a:latin typeface="Candara" panose="020E0502030303020204" pitchFamily="34" charset="0"/>
              </a:rPr>
              <a:t> ed   escavazione </a:t>
            </a:r>
            <a:r>
              <a:rPr lang="it-IT" sz="2000" b="1" dirty="0">
                <a:solidFill>
                  <a:srgbClr val="FF0000"/>
                </a:solidFill>
                <a:latin typeface="Candara" panose="020E0502030303020204" pitchFamily="34" charset="0"/>
              </a:rPr>
              <a:t>di  </a:t>
            </a:r>
            <a:r>
              <a:rPr lang="it-IT" sz="2000" b="1" dirty="0" smtClean="0">
                <a:solidFill>
                  <a:srgbClr val="FF0000"/>
                </a:solidFill>
                <a:latin typeface="Candara" panose="020E0502030303020204" pitchFamily="34" charset="0"/>
              </a:rPr>
              <a:t>pozzo </a:t>
            </a:r>
            <a:r>
              <a:rPr lang="it-IT" sz="2000" b="1" dirty="0">
                <a:solidFill>
                  <a:srgbClr val="FF0000"/>
                </a:solidFill>
                <a:latin typeface="Candara" panose="020E0502030303020204" pitchFamily="34" charset="0"/>
              </a:rPr>
              <a:t>ai fini del prelievo e uso delle acque </a:t>
            </a:r>
            <a:r>
              <a:rPr lang="it-IT" sz="2000" b="1" dirty="0" smtClean="0">
                <a:solidFill>
                  <a:srgbClr val="FF0000"/>
                </a:solidFill>
                <a:latin typeface="Candara" panose="020E0502030303020204" pitchFamily="34" charset="0"/>
              </a:rPr>
              <a:t>reperite»  da inoltrare alla Regione Marche </a:t>
            </a:r>
            <a:r>
              <a:rPr lang="it-IT" sz="2000" b="1" i="1" dirty="0">
                <a:solidFill>
                  <a:srgbClr val="FF0000"/>
                </a:solidFill>
                <a:latin typeface="Candara" panose="020E0502030303020204" pitchFamily="34" charset="0"/>
              </a:rPr>
              <a:t>Servizio Tutela, Gestione e Assetto del </a:t>
            </a:r>
            <a:r>
              <a:rPr lang="it-IT" sz="2000" b="1" i="1" dirty="0" smtClean="0">
                <a:solidFill>
                  <a:srgbClr val="FF0000"/>
                </a:solidFill>
                <a:latin typeface="Candara" panose="020E0502030303020204" pitchFamily="34" charset="0"/>
              </a:rPr>
              <a:t>Territorio - </a:t>
            </a:r>
            <a:r>
              <a:rPr lang="it-IT" sz="2000" b="1" dirty="0">
                <a:solidFill>
                  <a:srgbClr val="FF0000"/>
                </a:solidFill>
                <a:latin typeface="Candara" panose="020E0502030303020204" pitchFamily="34" charset="0"/>
              </a:rPr>
              <a:t>P.F. Tutela del territorio MARCHE SUD</a:t>
            </a:r>
          </a:p>
        </p:txBody>
      </p:sp>
    </p:spTree>
    <p:extLst>
      <p:ext uri="{BB962C8B-B14F-4D97-AF65-F5344CB8AC3E}">
        <p14:creationId xmlns:p14="http://schemas.microsoft.com/office/powerpoint/2010/main" val="2747275417"/>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cBhvr additive="base">
                                        <p:cTn id="7" dur="500" fill="hold"/>
                                        <p:tgtEl>
                                          <p:spTgt spid="136"/>
                                        </p:tgtEl>
                                        <p:attrNameLst>
                                          <p:attrName>ppt_x</p:attrName>
                                        </p:attrNameLst>
                                      </p:cBhvr>
                                      <p:tavLst>
                                        <p:tav tm="0">
                                          <p:val>
                                            <p:strVal val="#ppt_x"/>
                                          </p:val>
                                        </p:tav>
                                        <p:tav tm="100000">
                                          <p:val>
                                            <p:strVal val="#ppt_x"/>
                                          </p:val>
                                        </p:tav>
                                      </p:tavLst>
                                    </p:anim>
                                    <p:anim calcmode="lin" valueType="num">
                                      <p:cBhvr additive="base">
                                        <p:cTn id="8" dur="500" fill="hold"/>
                                        <p:tgtEl>
                                          <p:spTgt spid="1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4" name="Group 2"/>
          <p:cNvGrpSpPr/>
          <p:nvPr/>
        </p:nvGrpSpPr>
        <p:grpSpPr>
          <a:xfrm>
            <a:off x="0" y="0"/>
            <a:ext cx="3079080" cy="6857280"/>
            <a:chOff x="0" y="0"/>
            <a:chExt cx="3079080" cy="6857280"/>
          </a:xfrm>
        </p:grpSpPr>
        <p:sp>
          <p:nvSpPr>
            <p:cNvPr id="125" name="CustomShape 3"/>
            <p:cNvSpPr/>
            <p:nvPr/>
          </p:nvSpPr>
          <p:spPr>
            <a:xfrm>
              <a:off x="0" y="0"/>
              <a:ext cx="3079080" cy="6857280"/>
            </a:xfrm>
            <a:prstGeom prst="rect">
              <a:avLst/>
            </a:prstGeom>
            <a:gradFill rotWithShape="0">
              <a:gsLst>
                <a:gs pos="0">
                  <a:srgbClr val="BBD6EE"/>
                </a:gs>
                <a:gs pos="100000">
                  <a:srgbClr val="FFFFFF"/>
                </a:gs>
              </a:gsLst>
              <a:lin ang="5400000"/>
            </a:gradFill>
            <a:ln>
              <a:noFill/>
            </a:ln>
            <a:effectLst>
              <a:outerShdw blurRad="57150" dist="19080" dir="5400000" algn="ctr" rotWithShape="0">
                <a:srgbClr val="000000">
                  <a:alpha val="63000"/>
                </a:srgbClr>
              </a:outerShdw>
            </a:effectLst>
          </p:spPr>
          <p:style>
            <a:lnRef idx="0">
              <a:scrgbClr r="0" g="0" b="0"/>
            </a:lnRef>
            <a:fillRef idx="0">
              <a:scrgbClr r="0" g="0" b="0"/>
            </a:fillRef>
            <a:effectRef idx="0">
              <a:scrgbClr r="0" g="0" b="0"/>
            </a:effectRef>
            <a:fontRef idx="minor"/>
          </p:style>
        </p:sp>
        <p:grpSp>
          <p:nvGrpSpPr>
            <p:cNvPr id="126" name="Group 4"/>
            <p:cNvGrpSpPr/>
            <p:nvPr/>
          </p:nvGrpSpPr>
          <p:grpSpPr>
            <a:xfrm>
              <a:off x="178200" y="5178600"/>
              <a:ext cx="2723400" cy="1264680"/>
              <a:chOff x="178200" y="5178600"/>
              <a:chExt cx="2723400" cy="1264680"/>
            </a:xfrm>
          </p:grpSpPr>
          <p:grpSp>
            <p:nvGrpSpPr>
              <p:cNvPr id="127" name="Group 5"/>
              <p:cNvGrpSpPr/>
              <p:nvPr/>
            </p:nvGrpSpPr>
            <p:grpSpPr>
              <a:xfrm>
                <a:off x="375840" y="5178600"/>
                <a:ext cx="2525760" cy="1264680"/>
                <a:chOff x="375840" y="5178600"/>
                <a:chExt cx="2525760" cy="1264680"/>
              </a:xfrm>
            </p:grpSpPr>
            <p:pic>
              <p:nvPicPr>
                <p:cNvPr id="128" name="Google Shape;113;p3"/>
                <p:cNvPicPr/>
                <p:nvPr/>
              </p:nvPicPr>
              <p:blipFill>
                <a:blip r:embed="rId2"/>
                <a:srcRect r="78013"/>
                <a:stretch/>
              </p:blipFill>
              <p:spPr>
                <a:xfrm>
                  <a:off x="429120" y="5360760"/>
                  <a:ext cx="297000" cy="384840"/>
                </a:xfrm>
                <a:prstGeom prst="rect">
                  <a:avLst/>
                </a:prstGeom>
                <a:ln>
                  <a:noFill/>
                </a:ln>
              </p:spPr>
            </p:pic>
            <p:pic>
              <p:nvPicPr>
                <p:cNvPr id="129" name="Google Shape;114;p3"/>
                <p:cNvPicPr/>
                <p:nvPr/>
              </p:nvPicPr>
              <p:blipFill>
                <a:blip r:embed="rId2"/>
                <a:srcRect l="22318"/>
                <a:stretch/>
              </p:blipFill>
              <p:spPr>
                <a:xfrm>
                  <a:off x="750960" y="5415840"/>
                  <a:ext cx="1051920" cy="384840"/>
                </a:xfrm>
                <a:prstGeom prst="rect">
                  <a:avLst/>
                </a:prstGeom>
                <a:ln>
                  <a:noFill/>
                </a:ln>
              </p:spPr>
            </p:pic>
            <p:grpSp>
              <p:nvGrpSpPr>
                <p:cNvPr id="130" name="Group 6"/>
                <p:cNvGrpSpPr/>
                <p:nvPr/>
              </p:nvGrpSpPr>
              <p:grpSpPr>
                <a:xfrm>
                  <a:off x="375840" y="5178600"/>
                  <a:ext cx="2525760" cy="1264680"/>
                  <a:chOff x="375840" y="5178600"/>
                  <a:chExt cx="2525760" cy="1264680"/>
                </a:xfrm>
              </p:grpSpPr>
              <p:pic>
                <p:nvPicPr>
                  <p:cNvPr id="131" name="Google Shape;116;p3"/>
                  <p:cNvPicPr/>
                  <p:nvPr/>
                </p:nvPicPr>
                <p:blipFill>
                  <a:blip r:embed="rId3"/>
                  <a:stretch/>
                </p:blipFill>
                <p:spPr>
                  <a:xfrm>
                    <a:off x="1601640" y="5178600"/>
                    <a:ext cx="1299240" cy="1264680"/>
                  </a:xfrm>
                  <a:prstGeom prst="rect">
                    <a:avLst/>
                  </a:prstGeom>
                  <a:ln>
                    <a:noFill/>
                  </a:ln>
                </p:spPr>
              </p:pic>
              <p:sp>
                <p:nvSpPr>
                  <p:cNvPr id="132" name="CustomShape 7"/>
                  <p:cNvSpPr/>
                  <p:nvPr/>
                </p:nvSpPr>
                <p:spPr>
                  <a:xfrm rot="10800000">
                    <a:off x="375840" y="5798880"/>
                    <a:ext cx="2525760" cy="3960"/>
                  </a:xfrm>
                  <a:custGeom>
                    <a:avLst/>
                    <a:gdLst/>
                    <a:ahLst/>
                    <a:cxnLst/>
                    <a:rect l="l" t="t" r="r" b="b"/>
                    <a:pathLst>
                      <a:path w="21600" h="21600">
                        <a:moveTo>
                          <a:pt x="0" y="0"/>
                        </a:moveTo>
                        <a:lnTo>
                          <a:pt x="21600" y="21600"/>
                        </a:lnTo>
                      </a:path>
                    </a:pathLst>
                  </a:custGeom>
                  <a:noFill/>
                  <a:ln w="54000" cap="rnd">
                    <a:solidFill>
                      <a:schemeClr val="dk1"/>
                    </a:solidFill>
                    <a:miter/>
                  </a:ln>
                </p:spPr>
                <p:style>
                  <a:lnRef idx="0">
                    <a:scrgbClr r="0" g="0" b="0"/>
                  </a:lnRef>
                  <a:fillRef idx="0">
                    <a:scrgbClr r="0" g="0" b="0"/>
                  </a:fillRef>
                  <a:effectRef idx="0">
                    <a:scrgbClr r="0" g="0" b="0"/>
                  </a:effectRef>
                  <a:fontRef idx="minor"/>
                </p:style>
              </p:sp>
            </p:grpSp>
          </p:grpSp>
          <p:sp>
            <p:nvSpPr>
              <p:cNvPr id="133" name="CustomShape 8"/>
              <p:cNvSpPr/>
              <p:nvPr/>
            </p:nvSpPr>
            <p:spPr>
              <a:xfrm>
                <a:off x="178200" y="5893560"/>
                <a:ext cx="1854720" cy="4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it-IT" sz="1050" b="1" strike="noStrike" spc="-1">
                    <a:solidFill>
                      <a:srgbClr val="000000"/>
                    </a:solidFill>
                    <a:latin typeface="Candara"/>
                    <a:ea typeface="Candara"/>
                  </a:rPr>
                  <a:t>ordine@geologimarche.it geologimarche@pec.epap.it</a:t>
                </a:r>
                <a:endParaRPr lang="it-IT" sz="1050" b="0" strike="noStrike" spc="-1">
                  <a:latin typeface="Arial"/>
                </a:endParaRPr>
              </a:p>
            </p:txBody>
          </p:sp>
        </p:grpSp>
        <p:sp>
          <p:nvSpPr>
            <p:cNvPr id="134" name="CustomShape 9"/>
            <p:cNvSpPr/>
            <p:nvPr/>
          </p:nvSpPr>
          <p:spPr>
            <a:xfrm>
              <a:off x="66960" y="249480"/>
              <a:ext cx="2945160" cy="243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FF0000"/>
                  </a:solidFill>
                  <a:latin typeface="Candara"/>
                  <a:ea typeface="Candara"/>
                </a:rPr>
                <a:t>AGGIORNAMENTO</a:t>
              </a:r>
              <a:r>
                <a:rPr lang="it-IT" sz="1800" b="1" strike="noStrike" spc="-1">
                  <a:solidFill>
                    <a:srgbClr val="C00000"/>
                  </a:solidFill>
                  <a:latin typeface="Candara"/>
                  <a:ea typeface="Candara"/>
                </a:rPr>
                <a:t> </a:t>
              </a:r>
              <a:r>
                <a:rPr lang="it-IT" sz="1800" b="1" strike="noStrike" spc="-1">
                  <a:solidFill>
                    <a:srgbClr val="FF0000"/>
                  </a:solidFill>
                  <a:latin typeface="Candara"/>
                  <a:ea typeface="Candara"/>
                </a:rPr>
                <a:t>PROFESSIONALE</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CORSO APPLICATIVO DI </a:t>
              </a: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PROGETTAZIONE GEOTERMICA</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400" b="1" strike="noStrike" spc="-1">
                  <a:solidFill>
                    <a:srgbClr val="FF0000"/>
                  </a:solidFill>
                  <a:latin typeface="Candara"/>
                  <a:ea typeface="Candara"/>
                </a:rPr>
                <a:t>Ancona, 01 Dicembre 2023</a:t>
              </a:r>
              <a:endParaRPr lang="it-IT" sz="1400" b="0" strike="noStrike" spc="-1">
                <a:latin typeface="Arial"/>
              </a:endParaRPr>
            </a:p>
            <a:p>
              <a:pPr>
                <a:lnSpc>
                  <a:spcPct val="100000"/>
                </a:lnSpc>
              </a:pPr>
              <a:endParaRPr lang="it-IT" sz="1400" b="0" strike="noStrike" spc="-1">
                <a:latin typeface="Arial"/>
              </a:endParaRPr>
            </a:p>
          </p:txBody>
        </p:sp>
        <p:sp>
          <p:nvSpPr>
            <p:cNvPr id="135" name="CustomShape 10"/>
            <p:cNvSpPr/>
            <p:nvPr/>
          </p:nvSpPr>
          <p:spPr>
            <a:xfrm>
              <a:off x="178200" y="2910960"/>
              <a:ext cx="2678760" cy="203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600" b="1" strike="noStrike" spc="-1">
                  <a:solidFill>
                    <a:srgbClr val="385623"/>
                  </a:solidFill>
                  <a:latin typeface="Candara"/>
                  <a:ea typeface="Candara"/>
                </a:rPr>
                <a:t>I pozzi dell’impianto geotermico </a:t>
              </a:r>
              <a:r>
                <a:rPr lang="it-IT" sz="1600" b="0" i="1" strike="noStrike" spc="-1">
                  <a:solidFill>
                    <a:srgbClr val="385623"/>
                  </a:solidFill>
                  <a:latin typeface="Candara"/>
                  <a:ea typeface="Candara"/>
                </a:rPr>
                <a:t>open loop</a:t>
              </a:r>
              <a:r>
                <a:rPr lang="it-IT" sz="1600" b="1" strike="noStrike" spc="-1">
                  <a:solidFill>
                    <a:srgbClr val="385623"/>
                  </a:solidFill>
                  <a:latin typeface="Candara"/>
                  <a:ea typeface="Candara"/>
                </a:rPr>
                <a:t> presso lo stabilimento YKK Mediterraneo SPA di Ascoli Piceno:</a:t>
              </a: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aspetti tecnici e autorizzativi</a:t>
              </a:r>
              <a:endParaRPr lang="it-IT" sz="1600" b="0" strike="noStrike" spc="-1">
                <a:latin typeface="Arial"/>
              </a:endParaRPr>
            </a:p>
            <a:p>
              <a:pPr algn="ctr">
                <a:lnSpc>
                  <a:spcPct val="100000"/>
                </a:lnSpc>
              </a:pP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Dott. Geol. Andrea Cavucci</a:t>
              </a:r>
              <a:endParaRPr lang="it-IT" sz="1600" b="0" strike="noStrike" spc="-1">
                <a:latin typeface="Arial"/>
              </a:endParaRPr>
            </a:p>
          </p:txBody>
        </p:sp>
      </p:grpSp>
      <p:sp>
        <p:nvSpPr>
          <p:cNvPr id="136" name="CustomShape 11"/>
          <p:cNvSpPr/>
          <p:nvPr/>
        </p:nvSpPr>
        <p:spPr>
          <a:xfrm>
            <a:off x="3456000" y="504000"/>
            <a:ext cx="8351640" cy="404720"/>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it-IT" dirty="0" smtClean="0"/>
              <a:t>NORMATIVA VIGENTE PER I PROCEDIMENTI AUTORIZZATIVI </a:t>
            </a:r>
          </a:p>
          <a:p>
            <a:pPr algn="ctr">
              <a:lnSpc>
                <a:spcPct val="100000"/>
              </a:lnSpc>
            </a:pPr>
            <a:endParaRPr lang="it-IT" dirty="0"/>
          </a:p>
          <a:p>
            <a:pPr algn="ctr">
              <a:lnSpc>
                <a:spcPct val="100000"/>
              </a:lnSpc>
            </a:pPr>
            <a:endParaRPr lang="it-IT" b="1" dirty="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a:p>
            <a:pPr algn="ctr">
              <a:lnSpc>
                <a:spcPct val="100000"/>
              </a:lnSpc>
            </a:pPr>
            <a:endParaRPr lang="it-IT" b="1" dirty="0" smtClean="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a:p>
            <a:pPr algn="ctr">
              <a:lnSpc>
                <a:spcPct val="100000"/>
              </a:lnSpc>
            </a:pPr>
            <a:endParaRPr lang="it-IT" b="1" dirty="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a:p>
            <a:pPr algn="ctr">
              <a:lnSpc>
                <a:spcPct val="100000"/>
              </a:lnSpc>
            </a:pPr>
            <a:endParaRPr lang="it-IT" sz="1800" b="1" strike="noStrike" dirty="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p:txBody>
      </p:sp>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1744" y="908720"/>
            <a:ext cx="7344816" cy="5353607"/>
          </a:xfrm>
          <a:prstGeom prst="rect">
            <a:avLst/>
          </a:prstGeom>
        </p:spPr>
      </p:pic>
    </p:spTree>
    <p:extLst>
      <p:ext uri="{BB962C8B-B14F-4D97-AF65-F5344CB8AC3E}">
        <p14:creationId xmlns:p14="http://schemas.microsoft.com/office/powerpoint/2010/main" val="2260478429"/>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cBhvr additive="base">
                                        <p:cTn id="7" dur="500" fill="hold"/>
                                        <p:tgtEl>
                                          <p:spTgt spid="136"/>
                                        </p:tgtEl>
                                        <p:attrNameLst>
                                          <p:attrName>ppt_x</p:attrName>
                                        </p:attrNameLst>
                                      </p:cBhvr>
                                      <p:tavLst>
                                        <p:tav tm="0">
                                          <p:val>
                                            <p:strVal val="#ppt_x"/>
                                          </p:val>
                                        </p:tav>
                                        <p:tav tm="100000">
                                          <p:val>
                                            <p:strVal val="#ppt_x"/>
                                          </p:val>
                                        </p:tav>
                                      </p:tavLst>
                                    </p:anim>
                                    <p:anim calcmode="lin" valueType="num">
                                      <p:cBhvr additive="base">
                                        <p:cTn id="8" dur="500" fill="hold"/>
                                        <p:tgtEl>
                                          <p:spTgt spid="1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4" name="Group 2"/>
          <p:cNvGrpSpPr/>
          <p:nvPr/>
        </p:nvGrpSpPr>
        <p:grpSpPr>
          <a:xfrm>
            <a:off x="0" y="0"/>
            <a:ext cx="3079080" cy="6857280"/>
            <a:chOff x="0" y="0"/>
            <a:chExt cx="3079080" cy="6857280"/>
          </a:xfrm>
        </p:grpSpPr>
        <p:sp>
          <p:nvSpPr>
            <p:cNvPr id="125" name="CustomShape 3"/>
            <p:cNvSpPr/>
            <p:nvPr/>
          </p:nvSpPr>
          <p:spPr>
            <a:xfrm>
              <a:off x="0" y="0"/>
              <a:ext cx="3079080" cy="6857280"/>
            </a:xfrm>
            <a:prstGeom prst="rect">
              <a:avLst/>
            </a:prstGeom>
            <a:gradFill rotWithShape="0">
              <a:gsLst>
                <a:gs pos="0">
                  <a:srgbClr val="BBD6EE"/>
                </a:gs>
                <a:gs pos="100000">
                  <a:srgbClr val="FFFFFF"/>
                </a:gs>
              </a:gsLst>
              <a:lin ang="5400000"/>
            </a:gradFill>
            <a:ln>
              <a:noFill/>
            </a:ln>
            <a:effectLst>
              <a:outerShdw blurRad="57150" dist="19080" dir="5400000" algn="ctr" rotWithShape="0">
                <a:srgbClr val="000000">
                  <a:alpha val="63000"/>
                </a:srgbClr>
              </a:outerShdw>
            </a:effectLst>
          </p:spPr>
          <p:style>
            <a:lnRef idx="0">
              <a:scrgbClr r="0" g="0" b="0"/>
            </a:lnRef>
            <a:fillRef idx="0">
              <a:scrgbClr r="0" g="0" b="0"/>
            </a:fillRef>
            <a:effectRef idx="0">
              <a:scrgbClr r="0" g="0" b="0"/>
            </a:effectRef>
            <a:fontRef idx="minor"/>
          </p:style>
        </p:sp>
        <p:grpSp>
          <p:nvGrpSpPr>
            <p:cNvPr id="126" name="Group 4"/>
            <p:cNvGrpSpPr/>
            <p:nvPr/>
          </p:nvGrpSpPr>
          <p:grpSpPr>
            <a:xfrm>
              <a:off x="178200" y="5178600"/>
              <a:ext cx="2723400" cy="1264680"/>
              <a:chOff x="178200" y="5178600"/>
              <a:chExt cx="2723400" cy="1264680"/>
            </a:xfrm>
          </p:grpSpPr>
          <p:grpSp>
            <p:nvGrpSpPr>
              <p:cNvPr id="127" name="Group 5"/>
              <p:cNvGrpSpPr/>
              <p:nvPr/>
            </p:nvGrpSpPr>
            <p:grpSpPr>
              <a:xfrm>
                <a:off x="375840" y="5178600"/>
                <a:ext cx="2525760" cy="1264680"/>
                <a:chOff x="375840" y="5178600"/>
                <a:chExt cx="2525760" cy="1264680"/>
              </a:xfrm>
            </p:grpSpPr>
            <p:pic>
              <p:nvPicPr>
                <p:cNvPr id="128" name="Google Shape;113;p3"/>
                <p:cNvPicPr/>
                <p:nvPr/>
              </p:nvPicPr>
              <p:blipFill>
                <a:blip r:embed="rId2"/>
                <a:srcRect r="78013"/>
                <a:stretch/>
              </p:blipFill>
              <p:spPr>
                <a:xfrm>
                  <a:off x="429120" y="5360760"/>
                  <a:ext cx="297000" cy="384840"/>
                </a:xfrm>
                <a:prstGeom prst="rect">
                  <a:avLst/>
                </a:prstGeom>
                <a:ln>
                  <a:noFill/>
                </a:ln>
              </p:spPr>
            </p:pic>
            <p:pic>
              <p:nvPicPr>
                <p:cNvPr id="129" name="Google Shape;114;p3"/>
                <p:cNvPicPr/>
                <p:nvPr/>
              </p:nvPicPr>
              <p:blipFill>
                <a:blip r:embed="rId2"/>
                <a:srcRect l="22318"/>
                <a:stretch/>
              </p:blipFill>
              <p:spPr>
                <a:xfrm>
                  <a:off x="750960" y="5415840"/>
                  <a:ext cx="1051920" cy="384840"/>
                </a:xfrm>
                <a:prstGeom prst="rect">
                  <a:avLst/>
                </a:prstGeom>
                <a:ln>
                  <a:noFill/>
                </a:ln>
              </p:spPr>
            </p:pic>
            <p:grpSp>
              <p:nvGrpSpPr>
                <p:cNvPr id="130" name="Group 6"/>
                <p:cNvGrpSpPr/>
                <p:nvPr/>
              </p:nvGrpSpPr>
              <p:grpSpPr>
                <a:xfrm>
                  <a:off x="375840" y="5178600"/>
                  <a:ext cx="2525760" cy="1264680"/>
                  <a:chOff x="375840" y="5178600"/>
                  <a:chExt cx="2525760" cy="1264680"/>
                </a:xfrm>
              </p:grpSpPr>
              <p:pic>
                <p:nvPicPr>
                  <p:cNvPr id="131" name="Google Shape;116;p3"/>
                  <p:cNvPicPr/>
                  <p:nvPr/>
                </p:nvPicPr>
                <p:blipFill>
                  <a:blip r:embed="rId3"/>
                  <a:stretch/>
                </p:blipFill>
                <p:spPr>
                  <a:xfrm>
                    <a:off x="1601640" y="5178600"/>
                    <a:ext cx="1299240" cy="1264680"/>
                  </a:xfrm>
                  <a:prstGeom prst="rect">
                    <a:avLst/>
                  </a:prstGeom>
                  <a:ln>
                    <a:noFill/>
                  </a:ln>
                </p:spPr>
              </p:pic>
              <p:sp>
                <p:nvSpPr>
                  <p:cNvPr id="132" name="CustomShape 7"/>
                  <p:cNvSpPr/>
                  <p:nvPr/>
                </p:nvSpPr>
                <p:spPr>
                  <a:xfrm rot="10800000">
                    <a:off x="375840" y="5798880"/>
                    <a:ext cx="2525760" cy="3960"/>
                  </a:xfrm>
                  <a:custGeom>
                    <a:avLst/>
                    <a:gdLst/>
                    <a:ahLst/>
                    <a:cxnLst/>
                    <a:rect l="l" t="t" r="r" b="b"/>
                    <a:pathLst>
                      <a:path w="21600" h="21600">
                        <a:moveTo>
                          <a:pt x="0" y="0"/>
                        </a:moveTo>
                        <a:lnTo>
                          <a:pt x="21600" y="21600"/>
                        </a:lnTo>
                      </a:path>
                    </a:pathLst>
                  </a:custGeom>
                  <a:noFill/>
                  <a:ln w="54000" cap="rnd">
                    <a:solidFill>
                      <a:schemeClr val="dk1"/>
                    </a:solidFill>
                    <a:miter/>
                  </a:ln>
                </p:spPr>
                <p:style>
                  <a:lnRef idx="0">
                    <a:scrgbClr r="0" g="0" b="0"/>
                  </a:lnRef>
                  <a:fillRef idx="0">
                    <a:scrgbClr r="0" g="0" b="0"/>
                  </a:fillRef>
                  <a:effectRef idx="0">
                    <a:scrgbClr r="0" g="0" b="0"/>
                  </a:effectRef>
                  <a:fontRef idx="minor"/>
                </p:style>
              </p:sp>
            </p:grpSp>
          </p:grpSp>
          <p:sp>
            <p:nvSpPr>
              <p:cNvPr id="133" name="CustomShape 8"/>
              <p:cNvSpPr/>
              <p:nvPr/>
            </p:nvSpPr>
            <p:spPr>
              <a:xfrm>
                <a:off x="178200" y="5893560"/>
                <a:ext cx="1854720" cy="4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it-IT" sz="1050" b="1" strike="noStrike" spc="-1">
                    <a:solidFill>
                      <a:srgbClr val="000000"/>
                    </a:solidFill>
                    <a:latin typeface="Candara"/>
                    <a:ea typeface="Candara"/>
                  </a:rPr>
                  <a:t>ordine@geologimarche.it geologimarche@pec.epap.it</a:t>
                </a:r>
                <a:endParaRPr lang="it-IT" sz="1050" b="0" strike="noStrike" spc="-1">
                  <a:latin typeface="Arial"/>
                </a:endParaRPr>
              </a:p>
            </p:txBody>
          </p:sp>
        </p:grpSp>
        <p:sp>
          <p:nvSpPr>
            <p:cNvPr id="134" name="CustomShape 9"/>
            <p:cNvSpPr/>
            <p:nvPr/>
          </p:nvSpPr>
          <p:spPr>
            <a:xfrm>
              <a:off x="66960" y="249480"/>
              <a:ext cx="2945160" cy="243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FF0000"/>
                  </a:solidFill>
                  <a:latin typeface="Candara"/>
                  <a:ea typeface="Candara"/>
                </a:rPr>
                <a:t>AGGIORNAMENTO</a:t>
              </a:r>
              <a:r>
                <a:rPr lang="it-IT" sz="1800" b="1" strike="noStrike" spc="-1">
                  <a:solidFill>
                    <a:srgbClr val="C00000"/>
                  </a:solidFill>
                  <a:latin typeface="Candara"/>
                  <a:ea typeface="Candara"/>
                </a:rPr>
                <a:t> </a:t>
              </a:r>
              <a:r>
                <a:rPr lang="it-IT" sz="1800" b="1" strike="noStrike" spc="-1">
                  <a:solidFill>
                    <a:srgbClr val="FF0000"/>
                  </a:solidFill>
                  <a:latin typeface="Candara"/>
                  <a:ea typeface="Candara"/>
                </a:rPr>
                <a:t>PROFESSIONALE</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CORSO APPLICATIVO DI </a:t>
              </a: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PROGETTAZIONE GEOTERMICA</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400" b="1" strike="noStrike" spc="-1">
                  <a:solidFill>
                    <a:srgbClr val="FF0000"/>
                  </a:solidFill>
                  <a:latin typeface="Candara"/>
                  <a:ea typeface="Candara"/>
                </a:rPr>
                <a:t>Ancona, 01 Dicembre 2023</a:t>
              </a:r>
              <a:endParaRPr lang="it-IT" sz="1400" b="0" strike="noStrike" spc="-1">
                <a:latin typeface="Arial"/>
              </a:endParaRPr>
            </a:p>
            <a:p>
              <a:pPr>
                <a:lnSpc>
                  <a:spcPct val="100000"/>
                </a:lnSpc>
              </a:pPr>
              <a:endParaRPr lang="it-IT" sz="1400" b="0" strike="noStrike" spc="-1">
                <a:latin typeface="Arial"/>
              </a:endParaRPr>
            </a:p>
          </p:txBody>
        </p:sp>
        <p:sp>
          <p:nvSpPr>
            <p:cNvPr id="135" name="CustomShape 10"/>
            <p:cNvSpPr/>
            <p:nvPr/>
          </p:nvSpPr>
          <p:spPr>
            <a:xfrm>
              <a:off x="178200" y="2910960"/>
              <a:ext cx="2678760" cy="203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600" b="1" strike="noStrike" spc="-1">
                  <a:solidFill>
                    <a:srgbClr val="385623"/>
                  </a:solidFill>
                  <a:latin typeface="Candara"/>
                  <a:ea typeface="Candara"/>
                </a:rPr>
                <a:t>I pozzi dell’impianto geotermico </a:t>
              </a:r>
              <a:r>
                <a:rPr lang="it-IT" sz="1600" b="0" i="1" strike="noStrike" spc="-1">
                  <a:solidFill>
                    <a:srgbClr val="385623"/>
                  </a:solidFill>
                  <a:latin typeface="Candara"/>
                  <a:ea typeface="Candara"/>
                </a:rPr>
                <a:t>open loop</a:t>
              </a:r>
              <a:r>
                <a:rPr lang="it-IT" sz="1600" b="1" strike="noStrike" spc="-1">
                  <a:solidFill>
                    <a:srgbClr val="385623"/>
                  </a:solidFill>
                  <a:latin typeface="Candara"/>
                  <a:ea typeface="Candara"/>
                </a:rPr>
                <a:t> presso lo stabilimento YKK Mediterraneo SPA di Ascoli Piceno:</a:t>
              </a: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aspetti tecnici e autorizzativi</a:t>
              </a:r>
              <a:endParaRPr lang="it-IT" sz="1600" b="0" strike="noStrike" spc="-1">
                <a:latin typeface="Arial"/>
              </a:endParaRPr>
            </a:p>
            <a:p>
              <a:pPr algn="ctr">
                <a:lnSpc>
                  <a:spcPct val="100000"/>
                </a:lnSpc>
              </a:pP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Dott. Geol. Andrea Cavucci</a:t>
              </a:r>
              <a:endParaRPr lang="it-IT" sz="1600" b="0" strike="noStrike" spc="-1">
                <a:latin typeface="Arial"/>
              </a:endParaRPr>
            </a:p>
          </p:txBody>
        </p:sp>
      </p:grpSp>
      <p:sp>
        <p:nvSpPr>
          <p:cNvPr id="136" name="CustomShape 11"/>
          <p:cNvSpPr/>
          <p:nvPr/>
        </p:nvSpPr>
        <p:spPr>
          <a:xfrm>
            <a:off x="3456000" y="504000"/>
            <a:ext cx="8351640" cy="404720"/>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it-IT" dirty="0" smtClean="0"/>
              <a:t>DOCUMENTAZIONE DA ALLEGARE ALL’ISTANZA DI RICERCA</a:t>
            </a:r>
          </a:p>
          <a:p>
            <a:pPr algn="ctr">
              <a:lnSpc>
                <a:spcPct val="100000"/>
              </a:lnSpc>
            </a:pPr>
            <a:endParaRPr lang="it-IT" dirty="0"/>
          </a:p>
          <a:p>
            <a:pPr algn="ctr">
              <a:lnSpc>
                <a:spcPct val="100000"/>
              </a:lnSpc>
            </a:pPr>
            <a:endParaRPr lang="it-IT" b="1" dirty="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a:p>
            <a:pPr algn="ctr">
              <a:lnSpc>
                <a:spcPct val="100000"/>
              </a:lnSpc>
            </a:pPr>
            <a:endParaRPr lang="it-IT" b="1" dirty="0" smtClean="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a:p>
            <a:pPr algn="ctr">
              <a:lnSpc>
                <a:spcPct val="100000"/>
              </a:lnSpc>
            </a:pPr>
            <a:endParaRPr lang="it-IT" b="1" dirty="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a:p>
            <a:pPr algn="ctr">
              <a:lnSpc>
                <a:spcPct val="100000"/>
              </a:lnSpc>
            </a:pPr>
            <a:endParaRPr lang="it-IT" sz="1800" b="1" strike="noStrike" dirty="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p:txBody>
      </p:sp>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2749" y="908720"/>
            <a:ext cx="7102805" cy="5353607"/>
          </a:xfrm>
          <a:prstGeom prst="rect">
            <a:avLst/>
          </a:prstGeom>
        </p:spPr>
      </p:pic>
    </p:spTree>
    <p:extLst>
      <p:ext uri="{BB962C8B-B14F-4D97-AF65-F5344CB8AC3E}">
        <p14:creationId xmlns:p14="http://schemas.microsoft.com/office/powerpoint/2010/main" val="1685136414"/>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cBhvr additive="base">
                                        <p:cTn id="7" dur="500" fill="hold"/>
                                        <p:tgtEl>
                                          <p:spTgt spid="136"/>
                                        </p:tgtEl>
                                        <p:attrNameLst>
                                          <p:attrName>ppt_x</p:attrName>
                                        </p:attrNameLst>
                                      </p:cBhvr>
                                      <p:tavLst>
                                        <p:tav tm="0">
                                          <p:val>
                                            <p:strVal val="#ppt_x"/>
                                          </p:val>
                                        </p:tav>
                                        <p:tav tm="100000">
                                          <p:val>
                                            <p:strVal val="#ppt_x"/>
                                          </p:val>
                                        </p:tav>
                                      </p:tavLst>
                                    </p:anim>
                                    <p:anim calcmode="lin" valueType="num">
                                      <p:cBhvr additive="base">
                                        <p:cTn id="8" dur="500" fill="hold"/>
                                        <p:tgtEl>
                                          <p:spTgt spid="1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4" name="Group 2"/>
          <p:cNvGrpSpPr/>
          <p:nvPr/>
        </p:nvGrpSpPr>
        <p:grpSpPr>
          <a:xfrm>
            <a:off x="0" y="0"/>
            <a:ext cx="3079080" cy="6857280"/>
            <a:chOff x="0" y="0"/>
            <a:chExt cx="3079080" cy="6857280"/>
          </a:xfrm>
        </p:grpSpPr>
        <p:sp>
          <p:nvSpPr>
            <p:cNvPr id="125" name="CustomShape 3"/>
            <p:cNvSpPr/>
            <p:nvPr/>
          </p:nvSpPr>
          <p:spPr>
            <a:xfrm>
              <a:off x="0" y="0"/>
              <a:ext cx="3079080" cy="6857280"/>
            </a:xfrm>
            <a:prstGeom prst="rect">
              <a:avLst/>
            </a:prstGeom>
            <a:gradFill rotWithShape="0">
              <a:gsLst>
                <a:gs pos="0">
                  <a:srgbClr val="BBD6EE"/>
                </a:gs>
                <a:gs pos="100000">
                  <a:srgbClr val="FFFFFF"/>
                </a:gs>
              </a:gsLst>
              <a:lin ang="5400000"/>
            </a:gradFill>
            <a:ln>
              <a:noFill/>
            </a:ln>
            <a:effectLst>
              <a:outerShdw blurRad="57150" dist="19080" dir="5400000" algn="ctr" rotWithShape="0">
                <a:srgbClr val="000000">
                  <a:alpha val="63000"/>
                </a:srgbClr>
              </a:outerShdw>
            </a:effectLst>
          </p:spPr>
          <p:style>
            <a:lnRef idx="0">
              <a:scrgbClr r="0" g="0" b="0"/>
            </a:lnRef>
            <a:fillRef idx="0">
              <a:scrgbClr r="0" g="0" b="0"/>
            </a:fillRef>
            <a:effectRef idx="0">
              <a:scrgbClr r="0" g="0" b="0"/>
            </a:effectRef>
            <a:fontRef idx="minor"/>
          </p:style>
        </p:sp>
        <p:grpSp>
          <p:nvGrpSpPr>
            <p:cNvPr id="126" name="Group 4"/>
            <p:cNvGrpSpPr/>
            <p:nvPr/>
          </p:nvGrpSpPr>
          <p:grpSpPr>
            <a:xfrm>
              <a:off x="178200" y="5178600"/>
              <a:ext cx="2723400" cy="1264680"/>
              <a:chOff x="178200" y="5178600"/>
              <a:chExt cx="2723400" cy="1264680"/>
            </a:xfrm>
          </p:grpSpPr>
          <p:grpSp>
            <p:nvGrpSpPr>
              <p:cNvPr id="127" name="Group 5"/>
              <p:cNvGrpSpPr/>
              <p:nvPr/>
            </p:nvGrpSpPr>
            <p:grpSpPr>
              <a:xfrm>
                <a:off x="375840" y="5178600"/>
                <a:ext cx="2525760" cy="1264680"/>
                <a:chOff x="375840" y="5178600"/>
                <a:chExt cx="2525760" cy="1264680"/>
              </a:xfrm>
            </p:grpSpPr>
            <p:pic>
              <p:nvPicPr>
                <p:cNvPr id="128" name="Google Shape;113;p3"/>
                <p:cNvPicPr/>
                <p:nvPr/>
              </p:nvPicPr>
              <p:blipFill>
                <a:blip r:embed="rId2"/>
                <a:srcRect r="78013"/>
                <a:stretch/>
              </p:blipFill>
              <p:spPr>
                <a:xfrm>
                  <a:off x="429120" y="5360760"/>
                  <a:ext cx="297000" cy="384840"/>
                </a:xfrm>
                <a:prstGeom prst="rect">
                  <a:avLst/>
                </a:prstGeom>
                <a:ln>
                  <a:noFill/>
                </a:ln>
              </p:spPr>
            </p:pic>
            <p:pic>
              <p:nvPicPr>
                <p:cNvPr id="129" name="Google Shape;114;p3"/>
                <p:cNvPicPr/>
                <p:nvPr/>
              </p:nvPicPr>
              <p:blipFill>
                <a:blip r:embed="rId2"/>
                <a:srcRect l="22318"/>
                <a:stretch/>
              </p:blipFill>
              <p:spPr>
                <a:xfrm>
                  <a:off x="750960" y="5415840"/>
                  <a:ext cx="1051920" cy="384840"/>
                </a:xfrm>
                <a:prstGeom prst="rect">
                  <a:avLst/>
                </a:prstGeom>
                <a:ln>
                  <a:noFill/>
                </a:ln>
              </p:spPr>
            </p:pic>
            <p:grpSp>
              <p:nvGrpSpPr>
                <p:cNvPr id="130" name="Group 6"/>
                <p:cNvGrpSpPr/>
                <p:nvPr/>
              </p:nvGrpSpPr>
              <p:grpSpPr>
                <a:xfrm>
                  <a:off x="375840" y="5178600"/>
                  <a:ext cx="2525760" cy="1264680"/>
                  <a:chOff x="375840" y="5178600"/>
                  <a:chExt cx="2525760" cy="1264680"/>
                </a:xfrm>
              </p:grpSpPr>
              <p:pic>
                <p:nvPicPr>
                  <p:cNvPr id="131" name="Google Shape;116;p3"/>
                  <p:cNvPicPr/>
                  <p:nvPr/>
                </p:nvPicPr>
                <p:blipFill>
                  <a:blip r:embed="rId3"/>
                  <a:stretch/>
                </p:blipFill>
                <p:spPr>
                  <a:xfrm>
                    <a:off x="1601640" y="5178600"/>
                    <a:ext cx="1299240" cy="1264680"/>
                  </a:xfrm>
                  <a:prstGeom prst="rect">
                    <a:avLst/>
                  </a:prstGeom>
                  <a:ln>
                    <a:noFill/>
                  </a:ln>
                </p:spPr>
              </p:pic>
              <p:sp>
                <p:nvSpPr>
                  <p:cNvPr id="132" name="CustomShape 7"/>
                  <p:cNvSpPr/>
                  <p:nvPr/>
                </p:nvSpPr>
                <p:spPr>
                  <a:xfrm rot="10800000">
                    <a:off x="375840" y="5798880"/>
                    <a:ext cx="2525760" cy="3960"/>
                  </a:xfrm>
                  <a:custGeom>
                    <a:avLst/>
                    <a:gdLst/>
                    <a:ahLst/>
                    <a:cxnLst/>
                    <a:rect l="l" t="t" r="r" b="b"/>
                    <a:pathLst>
                      <a:path w="21600" h="21600">
                        <a:moveTo>
                          <a:pt x="0" y="0"/>
                        </a:moveTo>
                        <a:lnTo>
                          <a:pt x="21600" y="21600"/>
                        </a:lnTo>
                      </a:path>
                    </a:pathLst>
                  </a:custGeom>
                  <a:noFill/>
                  <a:ln w="54000" cap="rnd">
                    <a:solidFill>
                      <a:schemeClr val="dk1"/>
                    </a:solidFill>
                    <a:miter/>
                  </a:ln>
                </p:spPr>
                <p:style>
                  <a:lnRef idx="0">
                    <a:scrgbClr r="0" g="0" b="0"/>
                  </a:lnRef>
                  <a:fillRef idx="0">
                    <a:scrgbClr r="0" g="0" b="0"/>
                  </a:fillRef>
                  <a:effectRef idx="0">
                    <a:scrgbClr r="0" g="0" b="0"/>
                  </a:effectRef>
                  <a:fontRef idx="minor"/>
                </p:style>
              </p:sp>
            </p:grpSp>
          </p:grpSp>
          <p:sp>
            <p:nvSpPr>
              <p:cNvPr id="133" name="CustomShape 8"/>
              <p:cNvSpPr/>
              <p:nvPr/>
            </p:nvSpPr>
            <p:spPr>
              <a:xfrm>
                <a:off x="178200" y="5893560"/>
                <a:ext cx="1854720" cy="4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it-IT" sz="1050" b="1" strike="noStrike" spc="-1">
                    <a:solidFill>
                      <a:srgbClr val="000000"/>
                    </a:solidFill>
                    <a:latin typeface="Candara"/>
                    <a:ea typeface="Candara"/>
                  </a:rPr>
                  <a:t>ordine@geologimarche.it geologimarche@pec.epap.it</a:t>
                </a:r>
                <a:endParaRPr lang="it-IT" sz="1050" b="0" strike="noStrike" spc="-1">
                  <a:latin typeface="Arial"/>
                </a:endParaRPr>
              </a:p>
            </p:txBody>
          </p:sp>
        </p:grpSp>
        <p:sp>
          <p:nvSpPr>
            <p:cNvPr id="134" name="CustomShape 9"/>
            <p:cNvSpPr/>
            <p:nvPr/>
          </p:nvSpPr>
          <p:spPr>
            <a:xfrm>
              <a:off x="66960" y="249480"/>
              <a:ext cx="2945160" cy="243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FF0000"/>
                  </a:solidFill>
                  <a:latin typeface="Candara"/>
                  <a:ea typeface="Candara"/>
                </a:rPr>
                <a:t>AGGIORNAMENTO</a:t>
              </a:r>
              <a:r>
                <a:rPr lang="it-IT" sz="1800" b="1" strike="noStrike" spc="-1">
                  <a:solidFill>
                    <a:srgbClr val="C00000"/>
                  </a:solidFill>
                  <a:latin typeface="Candara"/>
                  <a:ea typeface="Candara"/>
                </a:rPr>
                <a:t> </a:t>
              </a:r>
              <a:r>
                <a:rPr lang="it-IT" sz="1800" b="1" strike="noStrike" spc="-1">
                  <a:solidFill>
                    <a:srgbClr val="FF0000"/>
                  </a:solidFill>
                  <a:latin typeface="Candara"/>
                  <a:ea typeface="Candara"/>
                </a:rPr>
                <a:t>PROFESSIONALE</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CORSO APPLICATIVO DI </a:t>
              </a: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PROGETTAZIONE GEOTERMICA</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400" b="1" strike="noStrike" spc="-1">
                  <a:solidFill>
                    <a:srgbClr val="FF0000"/>
                  </a:solidFill>
                  <a:latin typeface="Candara"/>
                  <a:ea typeface="Candara"/>
                </a:rPr>
                <a:t>Ancona, 01 Dicembre 2023</a:t>
              </a:r>
              <a:endParaRPr lang="it-IT" sz="1400" b="0" strike="noStrike" spc="-1">
                <a:latin typeface="Arial"/>
              </a:endParaRPr>
            </a:p>
            <a:p>
              <a:pPr>
                <a:lnSpc>
                  <a:spcPct val="100000"/>
                </a:lnSpc>
              </a:pPr>
              <a:endParaRPr lang="it-IT" sz="1400" b="0" strike="noStrike" spc="-1">
                <a:latin typeface="Arial"/>
              </a:endParaRPr>
            </a:p>
          </p:txBody>
        </p:sp>
        <p:sp>
          <p:nvSpPr>
            <p:cNvPr id="135" name="CustomShape 10"/>
            <p:cNvSpPr/>
            <p:nvPr/>
          </p:nvSpPr>
          <p:spPr>
            <a:xfrm>
              <a:off x="178200" y="2910960"/>
              <a:ext cx="2678760" cy="203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600" b="1" strike="noStrike" spc="-1">
                  <a:solidFill>
                    <a:srgbClr val="385623"/>
                  </a:solidFill>
                  <a:latin typeface="Candara"/>
                  <a:ea typeface="Candara"/>
                </a:rPr>
                <a:t>I pozzi dell’impianto geotermico </a:t>
              </a:r>
              <a:r>
                <a:rPr lang="it-IT" sz="1600" b="0" i="1" strike="noStrike" spc="-1">
                  <a:solidFill>
                    <a:srgbClr val="385623"/>
                  </a:solidFill>
                  <a:latin typeface="Candara"/>
                  <a:ea typeface="Candara"/>
                </a:rPr>
                <a:t>open loop</a:t>
              </a:r>
              <a:r>
                <a:rPr lang="it-IT" sz="1600" b="1" strike="noStrike" spc="-1">
                  <a:solidFill>
                    <a:srgbClr val="385623"/>
                  </a:solidFill>
                  <a:latin typeface="Candara"/>
                  <a:ea typeface="Candara"/>
                </a:rPr>
                <a:t> presso lo stabilimento YKK Mediterraneo SPA di Ascoli Piceno:</a:t>
              </a: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aspetti tecnici e autorizzativi</a:t>
              </a:r>
              <a:endParaRPr lang="it-IT" sz="1600" b="0" strike="noStrike" spc="-1">
                <a:latin typeface="Arial"/>
              </a:endParaRPr>
            </a:p>
            <a:p>
              <a:pPr algn="ctr">
                <a:lnSpc>
                  <a:spcPct val="100000"/>
                </a:lnSpc>
              </a:pP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Dott. Geol. Andrea Cavucci</a:t>
              </a:r>
              <a:endParaRPr lang="it-IT" sz="1600" b="0" strike="noStrike" spc="-1">
                <a:latin typeface="Arial"/>
              </a:endParaRPr>
            </a:p>
          </p:txBody>
        </p:sp>
      </p:grpSp>
      <p:sp>
        <p:nvSpPr>
          <p:cNvPr id="136" name="CustomShape 11"/>
          <p:cNvSpPr/>
          <p:nvPr/>
        </p:nvSpPr>
        <p:spPr>
          <a:xfrm>
            <a:off x="3456000" y="504000"/>
            <a:ext cx="8351640" cy="404720"/>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it-IT" dirty="0" smtClean="0"/>
              <a:t>UBICAZIONE N. 2 POZZI DI RICERCA </a:t>
            </a:r>
          </a:p>
          <a:p>
            <a:pPr algn="ctr">
              <a:lnSpc>
                <a:spcPct val="100000"/>
              </a:lnSpc>
            </a:pPr>
            <a:endParaRPr lang="it-IT" dirty="0"/>
          </a:p>
          <a:p>
            <a:pPr algn="ctr">
              <a:lnSpc>
                <a:spcPct val="100000"/>
              </a:lnSpc>
            </a:pPr>
            <a:endParaRPr lang="it-IT" b="1" dirty="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a:p>
            <a:pPr algn="ctr">
              <a:lnSpc>
                <a:spcPct val="100000"/>
              </a:lnSpc>
            </a:pPr>
            <a:endParaRPr lang="it-IT" b="1" dirty="0" smtClean="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a:p>
            <a:pPr algn="ctr">
              <a:lnSpc>
                <a:spcPct val="100000"/>
              </a:lnSpc>
            </a:pPr>
            <a:endParaRPr lang="it-IT" b="1" dirty="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a:p>
            <a:pPr algn="ctr">
              <a:lnSpc>
                <a:spcPct val="100000"/>
              </a:lnSpc>
            </a:pPr>
            <a:endParaRPr lang="it-IT" sz="1800" b="1" strike="noStrike" dirty="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p:txBody>
      </p:sp>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7848" y="853867"/>
            <a:ext cx="5344401" cy="5589414"/>
          </a:xfrm>
          <a:prstGeom prst="rect">
            <a:avLst/>
          </a:prstGeom>
        </p:spPr>
      </p:pic>
    </p:spTree>
    <p:extLst>
      <p:ext uri="{BB962C8B-B14F-4D97-AF65-F5344CB8AC3E}">
        <p14:creationId xmlns:p14="http://schemas.microsoft.com/office/powerpoint/2010/main" val="1870372391"/>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cBhvr additive="base">
                                        <p:cTn id="7" dur="500" fill="hold"/>
                                        <p:tgtEl>
                                          <p:spTgt spid="136"/>
                                        </p:tgtEl>
                                        <p:attrNameLst>
                                          <p:attrName>ppt_x</p:attrName>
                                        </p:attrNameLst>
                                      </p:cBhvr>
                                      <p:tavLst>
                                        <p:tav tm="0">
                                          <p:val>
                                            <p:strVal val="#ppt_x"/>
                                          </p:val>
                                        </p:tav>
                                        <p:tav tm="100000">
                                          <p:val>
                                            <p:strVal val="#ppt_x"/>
                                          </p:val>
                                        </p:tav>
                                      </p:tavLst>
                                    </p:anim>
                                    <p:anim calcmode="lin" valueType="num">
                                      <p:cBhvr additive="base">
                                        <p:cTn id="8" dur="500" fill="hold"/>
                                        <p:tgtEl>
                                          <p:spTgt spid="1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4" name="Group 2"/>
          <p:cNvGrpSpPr/>
          <p:nvPr/>
        </p:nvGrpSpPr>
        <p:grpSpPr>
          <a:xfrm>
            <a:off x="0" y="0"/>
            <a:ext cx="3079080" cy="6857280"/>
            <a:chOff x="0" y="0"/>
            <a:chExt cx="3079080" cy="6857280"/>
          </a:xfrm>
        </p:grpSpPr>
        <p:sp>
          <p:nvSpPr>
            <p:cNvPr id="125" name="CustomShape 3"/>
            <p:cNvSpPr/>
            <p:nvPr/>
          </p:nvSpPr>
          <p:spPr>
            <a:xfrm>
              <a:off x="0" y="0"/>
              <a:ext cx="3079080" cy="6857280"/>
            </a:xfrm>
            <a:prstGeom prst="rect">
              <a:avLst/>
            </a:prstGeom>
            <a:gradFill rotWithShape="0">
              <a:gsLst>
                <a:gs pos="0">
                  <a:srgbClr val="BBD6EE"/>
                </a:gs>
                <a:gs pos="100000">
                  <a:srgbClr val="FFFFFF"/>
                </a:gs>
              </a:gsLst>
              <a:lin ang="5400000"/>
            </a:gradFill>
            <a:ln>
              <a:noFill/>
            </a:ln>
            <a:effectLst>
              <a:outerShdw blurRad="57150" dist="19080" dir="5400000" algn="ctr" rotWithShape="0">
                <a:srgbClr val="000000">
                  <a:alpha val="63000"/>
                </a:srgbClr>
              </a:outerShdw>
            </a:effectLst>
          </p:spPr>
          <p:style>
            <a:lnRef idx="0">
              <a:scrgbClr r="0" g="0" b="0"/>
            </a:lnRef>
            <a:fillRef idx="0">
              <a:scrgbClr r="0" g="0" b="0"/>
            </a:fillRef>
            <a:effectRef idx="0">
              <a:scrgbClr r="0" g="0" b="0"/>
            </a:effectRef>
            <a:fontRef idx="minor"/>
          </p:style>
        </p:sp>
        <p:grpSp>
          <p:nvGrpSpPr>
            <p:cNvPr id="126" name="Group 4"/>
            <p:cNvGrpSpPr/>
            <p:nvPr/>
          </p:nvGrpSpPr>
          <p:grpSpPr>
            <a:xfrm>
              <a:off x="178200" y="5178600"/>
              <a:ext cx="2723400" cy="1264680"/>
              <a:chOff x="178200" y="5178600"/>
              <a:chExt cx="2723400" cy="1264680"/>
            </a:xfrm>
          </p:grpSpPr>
          <p:grpSp>
            <p:nvGrpSpPr>
              <p:cNvPr id="127" name="Group 5"/>
              <p:cNvGrpSpPr/>
              <p:nvPr/>
            </p:nvGrpSpPr>
            <p:grpSpPr>
              <a:xfrm>
                <a:off x="375840" y="5178600"/>
                <a:ext cx="2525760" cy="1264680"/>
                <a:chOff x="375840" y="5178600"/>
                <a:chExt cx="2525760" cy="1264680"/>
              </a:xfrm>
            </p:grpSpPr>
            <p:pic>
              <p:nvPicPr>
                <p:cNvPr id="128" name="Google Shape;113;p3"/>
                <p:cNvPicPr/>
                <p:nvPr/>
              </p:nvPicPr>
              <p:blipFill>
                <a:blip r:embed="rId2"/>
                <a:srcRect r="78013"/>
                <a:stretch/>
              </p:blipFill>
              <p:spPr>
                <a:xfrm>
                  <a:off x="429120" y="5360760"/>
                  <a:ext cx="297000" cy="384840"/>
                </a:xfrm>
                <a:prstGeom prst="rect">
                  <a:avLst/>
                </a:prstGeom>
                <a:ln>
                  <a:noFill/>
                </a:ln>
              </p:spPr>
            </p:pic>
            <p:pic>
              <p:nvPicPr>
                <p:cNvPr id="129" name="Google Shape;114;p3"/>
                <p:cNvPicPr/>
                <p:nvPr/>
              </p:nvPicPr>
              <p:blipFill>
                <a:blip r:embed="rId2"/>
                <a:srcRect l="22318"/>
                <a:stretch/>
              </p:blipFill>
              <p:spPr>
                <a:xfrm>
                  <a:off x="750960" y="5415840"/>
                  <a:ext cx="1051920" cy="384840"/>
                </a:xfrm>
                <a:prstGeom prst="rect">
                  <a:avLst/>
                </a:prstGeom>
                <a:ln>
                  <a:noFill/>
                </a:ln>
              </p:spPr>
            </p:pic>
            <p:grpSp>
              <p:nvGrpSpPr>
                <p:cNvPr id="130" name="Group 6"/>
                <p:cNvGrpSpPr/>
                <p:nvPr/>
              </p:nvGrpSpPr>
              <p:grpSpPr>
                <a:xfrm>
                  <a:off x="375840" y="5178600"/>
                  <a:ext cx="2525760" cy="1264680"/>
                  <a:chOff x="375840" y="5178600"/>
                  <a:chExt cx="2525760" cy="1264680"/>
                </a:xfrm>
              </p:grpSpPr>
              <p:pic>
                <p:nvPicPr>
                  <p:cNvPr id="131" name="Google Shape;116;p3"/>
                  <p:cNvPicPr/>
                  <p:nvPr/>
                </p:nvPicPr>
                <p:blipFill>
                  <a:blip r:embed="rId3"/>
                  <a:stretch/>
                </p:blipFill>
                <p:spPr>
                  <a:xfrm>
                    <a:off x="1601640" y="5178600"/>
                    <a:ext cx="1299240" cy="1264680"/>
                  </a:xfrm>
                  <a:prstGeom prst="rect">
                    <a:avLst/>
                  </a:prstGeom>
                  <a:ln>
                    <a:noFill/>
                  </a:ln>
                </p:spPr>
              </p:pic>
              <p:sp>
                <p:nvSpPr>
                  <p:cNvPr id="132" name="CustomShape 7"/>
                  <p:cNvSpPr/>
                  <p:nvPr/>
                </p:nvSpPr>
                <p:spPr>
                  <a:xfrm rot="10800000">
                    <a:off x="375840" y="5798880"/>
                    <a:ext cx="2525760" cy="3960"/>
                  </a:xfrm>
                  <a:custGeom>
                    <a:avLst/>
                    <a:gdLst/>
                    <a:ahLst/>
                    <a:cxnLst/>
                    <a:rect l="l" t="t" r="r" b="b"/>
                    <a:pathLst>
                      <a:path w="21600" h="21600">
                        <a:moveTo>
                          <a:pt x="0" y="0"/>
                        </a:moveTo>
                        <a:lnTo>
                          <a:pt x="21600" y="21600"/>
                        </a:lnTo>
                      </a:path>
                    </a:pathLst>
                  </a:custGeom>
                  <a:noFill/>
                  <a:ln w="54000" cap="rnd">
                    <a:solidFill>
                      <a:schemeClr val="dk1"/>
                    </a:solidFill>
                    <a:miter/>
                  </a:ln>
                </p:spPr>
                <p:style>
                  <a:lnRef idx="0">
                    <a:scrgbClr r="0" g="0" b="0"/>
                  </a:lnRef>
                  <a:fillRef idx="0">
                    <a:scrgbClr r="0" g="0" b="0"/>
                  </a:fillRef>
                  <a:effectRef idx="0">
                    <a:scrgbClr r="0" g="0" b="0"/>
                  </a:effectRef>
                  <a:fontRef idx="minor"/>
                </p:style>
              </p:sp>
            </p:grpSp>
          </p:grpSp>
          <p:sp>
            <p:nvSpPr>
              <p:cNvPr id="133" name="CustomShape 8"/>
              <p:cNvSpPr/>
              <p:nvPr/>
            </p:nvSpPr>
            <p:spPr>
              <a:xfrm>
                <a:off x="178200" y="5893560"/>
                <a:ext cx="1854720" cy="4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it-IT" sz="1050" b="1" strike="noStrike" spc="-1">
                    <a:solidFill>
                      <a:srgbClr val="000000"/>
                    </a:solidFill>
                    <a:latin typeface="Candara"/>
                    <a:ea typeface="Candara"/>
                  </a:rPr>
                  <a:t>ordine@geologimarche.it geologimarche@pec.epap.it</a:t>
                </a:r>
                <a:endParaRPr lang="it-IT" sz="1050" b="0" strike="noStrike" spc="-1">
                  <a:latin typeface="Arial"/>
                </a:endParaRPr>
              </a:p>
            </p:txBody>
          </p:sp>
        </p:grpSp>
        <p:sp>
          <p:nvSpPr>
            <p:cNvPr id="134" name="CustomShape 9"/>
            <p:cNvSpPr/>
            <p:nvPr/>
          </p:nvSpPr>
          <p:spPr>
            <a:xfrm>
              <a:off x="66960" y="249480"/>
              <a:ext cx="2945160" cy="243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FF0000"/>
                  </a:solidFill>
                  <a:latin typeface="Candara"/>
                  <a:ea typeface="Candara"/>
                </a:rPr>
                <a:t>AGGIORNAMENTO</a:t>
              </a:r>
              <a:r>
                <a:rPr lang="it-IT" sz="1800" b="1" strike="noStrike" spc="-1">
                  <a:solidFill>
                    <a:srgbClr val="C00000"/>
                  </a:solidFill>
                  <a:latin typeface="Candara"/>
                  <a:ea typeface="Candara"/>
                </a:rPr>
                <a:t> </a:t>
              </a:r>
              <a:r>
                <a:rPr lang="it-IT" sz="1800" b="1" strike="noStrike" spc="-1">
                  <a:solidFill>
                    <a:srgbClr val="FF0000"/>
                  </a:solidFill>
                  <a:latin typeface="Candara"/>
                  <a:ea typeface="Candara"/>
                </a:rPr>
                <a:t>PROFESSIONALE</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CORSO APPLICATIVO DI </a:t>
              </a: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PROGETTAZIONE GEOTERMICA</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400" b="1" strike="noStrike" spc="-1">
                  <a:solidFill>
                    <a:srgbClr val="FF0000"/>
                  </a:solidFill>
                  <a:latin typeface="Candara"/>
                  <a:ea typeface="Candara"/>
                </a:rPr>
                <a:t>Ancona, 01 Dicembre 2023</a:t>
              </a:r>
              <a:endParaRPr lang="it-IT" sz="1400" b="0" strike="noStrike" spc="-1">
                <a:latin typeface="Arial"/>
              </a:endParaRPr>
            </a:p>
            <a:p>
              <a:pPr>
                <a:lnSpc>
                  <a:spcPct val="100000"/>
                </a:lnSpc>
              </a:pPr>
              <a:endParaRPr lang="it-IT" sz="1400" b="0" strike="noStrike" spc="-1">
                <a:latin typeface="Arial"/>
              </a:endParaRPr>
            </a:p>
          </p:txBody>
        </p:sp>
        <p:sp>
          <p:nvSpPr>
            <p:cNvPr id="135" name="CustomShape 10"/>
            <p:cNvSpPr/>
            <p:nvPr/>
          </p:nvSpPr>
          <p:spPr>
            <a:xfrm>
              <a:off x="178200" y="2910960"/>
              <a:ext cx="2678760" cy="203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600" b="1" strike="noStrike" spc="-1">
                  <a:solidFill>
                    <a:srgbClr val="385623"/>
                  </a:solidFill>
                  <a:latin typeface="Candara"/>
                  <a:ea typeface="Candara"/>
                </a:rPr>
                <a:t>I pozzi dell’impianto geotermico </a:t>
              </a:r>
              <a:r>
                <a:rPr lang="it-IT" sz="1600" b="0" i="1" strike="noStrike" spc="-1">
                  <a:solidFill>
                    <a:srgbClr val="385623"/>
                  </a:solidFill>
                  <a:latin typeface="Candara"/>
                  <a:ea typeface="Candara"/>
                </a:rPr>
                <a:t>open loop</a:t>
              </a:r>
              <a:r>
                <a:rPr lang="it-IT" sz="1600" b="1" strike="noStrike" spc="-1">
                  <a:solidFill>
                    <a:srgbClr val="385623"/>
                  </a:solidFill>
                  <a:latin typeface="Candara"/>
                  <a:ea typeface="Candara"/>
                </a:rPr>
                <a:t> presso lo stabilimento YKK Mediterraneo SPA di Ascoli Piceno:</a:t>
              </a: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aspetti tecnici e autorizzativi</a:t>
              </a:r>
              <a:endParaRPr lang="it-IT" sz="1600" b="0" strike="noStrike" spc="-1">
                <a:latin typeface="Arial"/>
              </a:endParaRPr>
            </a:p>
            <a:p>
              <a:pPr algn="ctr">
                <a:lnSpc>
                  <a:spcPct val="100000"/>
                </a:lnSpc>
              </a:pP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Dott. Geol. Andrea Cavucci</a:t>
              </a:r>
              <a:endParaRPr lang="it-IT" sz="1600" b="0" strike="noStrike" spc="-1">
                <a:latin typeface="Arial"/>
              </a:endParaRPr>
            </a:p>
          </p:txBody>
        </p:sp>
      </p:grpSp>
      <p:sp>
        <p:nvSpPr>
          <p:cNvPr id="136" name="CustomShape 11"/>
          <p:cNvSpPr/>
          <p:nvPr/>
        </p:nvSpPr>
        <p:spPr>
          <a:xfrm>
            <a:off x="3456000" y="504000"/>
            <a:ext cx="8351640" cy="404720"/>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it-IT" dirty="0" smtClean="0">
                <a:latin typeface="Candara" panose="020E0502030303020204" pitchFamily="34" charset="0"/>
              </a:rPr>
              <a:t>CON DECRETO DEL DIRIGENTE DEL SETTORE GENIO CIVILE MARCHE SUD SONO STATE AUTORIZZATE LE ATTIVITA’ DI RICERCA DI N. 2 POZZI </a:t>
            </a:r>
          </a:p>
          <a:p>
            <a:pPr algn="ctr">
              <a:lnSpc>
                <a:spcPct val="100000"/>
              </a:lnSpc>
            </a:pPr>
            <a:r>
              <a:rPr lang="it-IT" dirty="0" smtClean="0"/>
              <a:t> </a:t>
            </a:r>
          </a:p>
          <a:p>
            <a:pPr algn="ctr">
              <a:lnSpc>
                <a:spcPct val="100000"/>
              </a:lnSpc>
            </a:pPr>
            <a:endParaRPr lang="it-IT" dirty="0"/>
          </a:p>
          <a:p>
            <a:pPr algn="ctr">
              <a:lnSpc>
                <a:spcPct val="100000"/>
              </a:lnSpc>
            </a:pPr>
            <a:r>
              <a:rPr lang="it-IT" dirty="0" smtClean="0">
                <a:latin typeface="Candara" panose="020E0502030303020204" pitchFamily="34" charset="0"/>
              </a:rPr>
              <a:t>COMUNICAZIONE </a:t>
            </a:r>
            <a:r>
              <a:rPr lang="it-IT" dirty="0">
                <a:latin typeface="Candara" panose="020E0502030303020204" pitchFamily="34" charset="0"/>
              </a:rPr>
              <a:t>DI INIZIO ATTIVITA’ PER PEC </a:t>
            </a:r>
            <a:r>
              <a:rPr lang="it-IT" dirty="0" smtClean="0">
                <a:latin typeface="Candara" panose="020E0502030303020204" pitchFamily="34" charset="0"/>
              </a:rPr>
              <a:t>INDICANDO LA DITTA ESECUTRICE E IL DIRETTORE RESPONSABILE DEI LAVORI </a:t>
            </a:r>
          </a:p>
          <a:p>
            <a:pPr algn="ctr">
              <a:lnSpc>
                <a:spcPct val="100000"/>
              </a:lnSpc>
            </a:pPr>
            <a:endParaRPr lang="it-IT" dirty="0" smtClean="0"/>
          </a:p>
          <a:p>
            <a:pPr algn="ctr">
              <a:lnSpc>
                <a:spcPct val="100000"/>
              </a:lnSpc>
            </a:pPr>
            <a:r>
              <a:rPr lang="it-IT" sz="2400" dirty="0" smtClean="0">
                <a:latin typeface="Candara" panose="020E0502030303020204" pitchFamily="34" charset="0"/>
              </a:rPr>
              <a:t>                                                         INZIO LAVORI DI RICERCA</a:t>
            </a:r>
            <a:endParaRPr lang="it-IT" sz="2400" dirty="0">
              <a:latin typeface="Candara" panose="020E0502030303020204" pitchFamily="34" charset="0"/>
            </a:endParaRPr>
          </a:p>
          <a:p>
            <a:pPr algn="ctr">
              <a:lnSpc>
                <a:spcPct val="100000"/>
              </a:lnSpc>
            </a:pPr>
            <a:endParaRPr lang="it-IT" dirty="0"/>
          </a:p>
          <a:p>
            <a:pPr algn="ctr">
              <a:lnSpc>
                <a:spcPct val="100000"/>
              </a:lnSpc>
            </a:pPr>
            <a:r>
              <a:rPr lang="it-IT" b="1" dirty="0" smtClean="0">
                <a:ln w="19050">
                  <a:solidFill>
                    <a:schemeClr val="tx2">
                      <a:tint val="1000"/>
                    </a:schemeClr>
                  </a:solidFill>
                  <a:prstDash val="solid"/>
                </a:ln>
                <a:effectLst>
                  <a:outerShdw blurRad="50000" dist="50800" dir="7500000" algn="tl">
                    <a:srgbClr val="000000">
                      <a:shade val="5000"/>
                      <a:alpha val="35000"/>
                    </a:srgbClr>
                  </a:outerShdw>
                </a:effectLst>
                <a:latin typeface="Arial"/>
              </a:rPr>
              <a:t>PERFORAZIONE DEI POZZI</a:t>
            </a:r>
            <a:endParaRPr lang="it-IT" b="1" dirty="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a:p>
            <a:pPr algn="ctr">
              <a:lnSpc>
                <a:spcPct val="100000"/>
              </a:lnSpc>
            </a:pPr>
            <a:endParaRPr lang="it-IT" sz="1800" b="1" strike="noStrike" dirty="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p:txBody>
      </p:sp>
      <p:sp>
        <p:nvSpPr>
          <p:cNvPr id="2" name="Freccia in giù 1"/>
          <p:cNvSpPr/>
          <p:nvPr/>
        </p:nvSpPr>
        <p:spPr>
          <a:xfrm>
            <a:off x="7320136" y="1124744"/>
            <a:ext cx="432048"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2244" y="3420669"/>
            <a:ext cx="6240016" cy="2952864"/>
          </a:xfrm>
          <a:prstGeom prst="rect">
            <a:avLst/>
          </a:prstGeom>
        </p:spPr>
      </p:pic>
      <p:sp>
        <p:nvSpPr>
          <p:cNvPr id="18" name="Freccia in giù 17"/>
          <p:cNvSpPr/>
          <p:nvPr/>
        </p:nvSpPr>
        <p:spPr>
          <a:xfrm>
            <a:off x="7332252" y="2276872"/>
            <a:ext cx="432048"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593442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cBhvr additive="base">
                                        <p:cTn id="7" dur="500" fill="hold"/>
                                        <p:tgtEl>
                                          <p:spTgt spid="136"/>
                                        </p:tgtEl>
                                        <p:attrNameLst>
                                          <p:attrName>ppt_x</p:attrName>
                                        </p:attrNameLst>
                                      </p:cBhvr>
                                      <p:tavLst>
                                        <p:tav tm="0">
                                          <p:val>
                                            <p:strVal val="#ppt_x"/>
                                          </p:val>
                                        </p:tav>
                                        <p:tav tm="100000">
                                          <p:val>
                                            <p:strVal val="#ppt_x"/>
                                          </p:val>
                                        </p:tav>
                                      </p:tavLst>
                                    </p:anim>
                                    <p:anim calcmode="lin" valueType="num">
                                      <p:cBhvr additive="base">
                                        <p:cTn id="8" dur="500" fill="hold"/>
                                        <p:tgtEl>
                                          <p:spTgt spid="1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4" name="Group 2"/>
          <p:cNvGrpSpPr/>
          <p:nvPr/>
        </p:nvGrpSpPr>
        <p:grpSpPr>
          <a:xfrm>
            <a:off x="0" y="0"/>
            <a:ext cx="3079080" cy="6857280"/>
            <a:chOff x="0" y="0"/>
            <a:chExt cx="3079080" cy="6857280"/>
          </a:xfrm>
        </p:grpSpPr>
        <p:sp>
          <p:nvSpPr>
            <p:cNvPr id="125" name="CustomShape 3"/>
            <p:cNvSpPr/>
            <p:nvPr/>
          </p:nvSpPr>
          <p:spPr>
            <a:xfrm>
              <a:off x="0" y="0"/>
              <a:ext cx="3079080" cy="6857280"/>
            </a:xfrm>
            <a:prstGeom prst="rect">
              <a:avLst/>
            </a:prstGeom>
            <a:gradFill rotWithShape="0">
              <a:gsLst>
                <a:gs pos="0">
                  <a:srgbClr val="BBD6EE"/>
                </a:gs>
                <a:gs pos="100000">
                  <a:srgbClr val="FFFFFF"/>
                </a:gs>
              </a:gsLst>
              <a:lin ang="5400000"/>
            </a:gradFill>
            <a:ln>
              <a:noFill/>
            </a:ln>
            <a:effectLst>
              <a:outerShdw blurRad="57150" dist="19080" dir="5400000" algn="ctr" rotWithShape="0">
                <a:srgbClr val="000000">
                  <a:alpha val="63000"/>
                </a:srgbClr>
              </a:outerShdw>
            </a:effectLst>
          </p:spPr>
          <p:style>
            <a:lnRef idx="0">
              <a:scrgbClr r="0" g="0" b="0"/>
            </a:lnRef>
            <a:fillRef idx="0">
              <a:scrgbClr r="0" g="0" b="0"/>
            </a:fillRef>
            <a:effectRef idx="0">
              <a:scrgbClr r="0" g="0" b="0"/>
            </a:effectRef>
            <a:fontRef idx="minor"/>
          </p:style>
        </p:sp>
        <p:grpSp>
          <p:nvGrpSpPr>
            <p:cNvPr id="126" name="Group 4"/>
            <p:cNvGrpSpPr/>
            <p:nvPr/>
          </p:nvGrpSpPr>
          <p:grpSpPr>
            <a:xfrm>
              <a:off x="178200" y="5178600"/>
              <a:ext cx="2723400" cy="1264680"/>
              <a:chOff x="178200" y="5178600"/>
              <a:chExt cx="2723400" cy="1264680"/>
            </a:xfrm>
          </p:grpSpPr>
          <p:grpSp>
            <p:nvGrpSpPr>
              <p:cNvPr id="127" name="Group 5"/>
              <p:cNvGrpSpPr/>
              <p:nvPr/>
            </p:nvGrpSpPr>
            <p:grpSpPr>
              <a:xfrm>
                <a:off x="375840" y="5178600"/>
                <a:ext cx="2525760" cy="1264680"/>
                <a:chOff x="375840" y="5178600"/>
                <a:chExt cx="2525760" cy="1264680"/>
              </a:xfrm>
            </p:grpSpPr>
            <p:pic>
              <p:nvPicPr>
                <p:cNvPr id="128" name="Google Shape;113;p3"/>
                <p:cNvPicPr/>
                <p:nvPr/>
              </p:nvPicPr>
              <p:blipFill>
                <a:blip r:embed="rId2"/>
                <a:srcRect r="78013"/>
                <a:stretch/>
              </p:blipFill>
              <p:spPr>
                <a:xfrm>
                  <a:off x="429120" y="5360760"/>
                  <a:ext cx="297000" cy="384840"/>
                </a:xfrm>
                <a:prstGeom prst="rect">
                  <a:avLst/>
                </a:prstGeom>
                <a:ln>
                  <a:noFill/>
                </a:ln>
              </p:spPr>
            </p:pic>
            <p:pic>
              <p:nvPicPr>
                <p:cNvPr id="129" name="Google Shape;114;p3"/>
                <p:cNvPicPr/>
                <p:nvPr/>
              </p:nvPicPr>
              <p:blipFill>
                <a:blip r:embed="rId2"/>
                <a:srcRect l="22318"/>
                <a:stretch/>
              </p:blipFill>
              <p:spPr>
                <a:xfrm>
                  <a:off x="750960" y="5415840"/>
                  <a:ext cx="1051920" cy="384840"/>
                </a:xfrm>
                <a:prstGeom prst="rect">
                  <a:avLst/>
                </a:prstGeom>
                <a:ln>
                  <a:noFill/>
                </a:ln>
              </p:spPr>
            </p:pic>
            <p:grpSp>
              <p:nvGrpSpPr>
                <p:cNvPr id="130" name="Group 6"/>
                <p:cNvGrpSpPr/>
                <p:nvPr/>
              </p:nvGrpSpPr>
              <p:grpSpPr>
                <a:xfrm>
                  <a:off x="375840" y="5178600"/>
                  <a:ext cx="2525760" cy="1264680"/>
                  <a:chOff x="375840" y="5178600"/>
                  <a:chExt cx="2525760" cy="1264680"/>
                </a:xfrm>
              </p:grpSpPr>
              <p:pic>
                <p:nvPicPr>
                  <p:cNvPr id="131" name="Google Shape;116;p3"/>
                  <p:cNvPicPr/>
                  <p:nvPr/>
                </p:nvPicPr>
                <p:blipFill>
                  <a:blip r:embed="rId3"/>
                  <a:stretch/>
                </p:blipFill>
                <p:spPr>
                  <a:xfrm>
                    <a:off x="1601640" y="5178600"/>
                    <a:ext cx="1299240" cy="1264680"/>
                  </a:xfrm>
                  <a:prstGeom prst="rect">
                    <a:avLst/>
                  </a:prstGeom>
                  <a:ln>
                    <a:noFill/>
                  </a:ln>
                </p:spPr>
              </p:pic>
              <p:sp>
                <p:nvSpPr>
                  <p:cNvPr id="132" name="CustomShape 7"/>
                  <p:cNvSpPr/>
                  <p:nvPr/>
                </p:nvSpPr>
                <p:spPr>
                  <a:xfrm rot="10800000">
                    <a:off x="375840" y="5798880"/>
                    <a:ext cx="2525760" cy="3960"/>
                  </a:xfrm>
                  <a:custGeom>
                    <a:avLst/>
                    <a:gdLst/>
                    <a:ahLst/>
                    <a:cxnLst/>
                    <a:rect l="l" t="t" r="r" b="b"/>
                    <a:pathLst>
                      <a:path w="21600" h="21600">
                        <a:moveTo>
                          <a:pt x="0" y="0"/>
                        </a:moveTo>
                        <a:lnTo>
                          <a:pt x="21600" y="21600"/>
                        </a:lnTo>
                      </a:path>
                    </a:pathLst>
                  </a:custGeom>
                  <a:noFill/>
                  <a:ln w="54000" cap="rnd">
                    <a:solidFill>
                      <a:schemeClr val="dk1"/>
                    </a:solidFill>
                    <a:miter/>
                  </a:ln>
                </p:spPr>
                <p:style>
                  <a:lnRef idx="0">
                    <a:scrgbClr r="0" g="0" b="0"/>
                  </a:lnRef>
                  <a:fillRef idx="0">
                    <a:scrgbClr r="0" g="0" b="0"/>
                  </a:fillRef>
                  <a:effectRef idx="0">
                    <a:scrgbClr r="0" g="0" b="0"/>
                  </a:effectRef>
                  <a:fontRef idx="minor"/>
                </p:style>
              </p:sp>
            </p:grpSp>
          </p:grpSp>
          <p:sp>
            <p:nvSpPr>
              <p:cNvPr id="133" name="CustomShape 8"/>
              <p:cNvSpPr/>
              <p:nvPr/>
            </p:nvSpPr>
            <p:spPr>
              <a:xfrm>
                <a:off x="178200" y="5893560"/>
                <a:ext cx="1854720" cy="4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it-IT" sz="1050" b="1" strike="noStrike" spc="-1">
                    <a:solidFill>
                      <a:srgbClr val="000000"/>
                    </a:solidFill>
                    <a:latin typeface="Candara"/>
                    <a:ea typeface="Candara"/>
                  </a:rPr>
                  <a:t>ordine@geologimarche.it geologimarche@pec.epap.it</a:t>
                </a:r>
                <a:endParaRPr lang="it-IT" sz="1050" b="0" strike="noStrike" spc="-1">
                  <a:latin typeface="Arial"/>
                </a:endParaRPr>
              </a:p>
            </p:txBody>
          </p:sp>
        </p:grpSp>
        <p:sp>
          <p:nvSpPr>
            <p:cNvPr id="134" name="CustomShape 9"/>
            <p:cNvSpPr/>
            <p:nvPr/>
          </p:nvSpPr>
          <p:spPr>
            <a:xfrm>
              <a:off x="66960" y="249480"/>
              <a:ext cx="2945160" cy="243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FF0000"/>
                  </a:solidFill>
                  <a:latin typeface="Candara"/>
                  <a:ea typeface="Candara"/>
                </a:rPr>
                <a:t>AGGIORNAMENTO</a:t>
              </a:r>
              <a:r>
                <a:rPr lang="it-IT" sz="1800" b="1" strike="noStrike" spc="-1">
                  <a:solidFill>
                    <a:srgbClr val="C00000"/>
                  </a:solidFill>
                  <a:latin typeface="Candara"/>
                  <a:ea typeface="Candara"/>
                </a:rPr>
                <a:t> </a:t>
              </a:r>
              <a:r>
                <a:rPr lang="it-IT" sz="1800" b="1" strike="noStrike" spc="-1">
                  <a:solidFill>
                    <a:srgbClr val="FF0000"/>
                  </a:solidFill>
                  <a:latin typeface="Candara"/>
                  <a:ea typeface="Candara"/>
                </a:rPr>
                <a:t>PROFESSIONALE</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CORSO APPLICATIVO DI </a:t>
              </a: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PROGETTAZIONE GEOTERMICA</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400" b="1" strike="noStrike" spc="-1">
                  <a:solidFill>
                    <a:srgbClr val="FF0000"/>
                  </a:solidFill>
                  <a:latin typeface="Candara"/>
                  <a:ea typeface="Candara"/>
                </a:rPr>
                <a:t>Ancona, 01 Dicembre 2023</a:t>
              </a:r>
              <a:endParaRPr lang="it-IT" sz="1400" b="0" strike="noStrike" spc="-1">
                <a:latin typeface="Arial"/>
              </a:endParaRPr>
            </a:p>
            <a:p>
              <a:pPr>
                <a:lnSpc>
                  <a:spcPct val="100000"/>
                </a:lnSpc>
              </a:pPr>
              <a:endParaRPr lang="it-IT" sz="1400" b="0" strike="noStrike" spc="-1">
                <a:latin typeface="Arial"/>
              </a:endParaRPr>
            </a:p>
          </p:txBody>
        </p:sp>
        <p:sp>
          <p:nvSpPr>
            <p:cNvPr id="135" name="CustomShape 10"/>
            <p:cNvSpPr/>
            <p:nvPr/>
          </p:nvSpPr>
          <p:spPr>
            <a:xfrm>
              <a:off x="178200" y="2910960"/>
              <a:ext cx="2678760" cy="203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600" b="1" strike="noStrike" spc="-1">
                  <a:solidFill>
                    <a:srgbClr val="385623"/>
                  </a:solidFill>
                  <a:latin typeface="Candara"/>
                  <a:ea typeface="Candara"/>
                </a:rPr>
                <a:t>I pozzi dell’impianto geotermico </a:t>
              </a:r>
              <a:r>
                <a:rPr lang="it-IT" sz="1600" b="0" i="1" strike="noStrike" spc="-1">
                  <a:solidFill>
                    <a:srgbClr val="385623"/>
                  </a:solidFill>
                  <a:latin typeface="Candara"/>
                  <a:ea typeface="Candara"/>
                </a:rPr>
                <a:t>open loop</a:t>
              </a:r>
              <a:r>
                <a:rPr lang="it-IT" sz="1600" b="1" strike="noStrike" spc="-1">
                  <a:solidFill>
                    <a:srgbClr val="385623"/>
                  </a:solidFill>
                  <a:latin typeface="Candara"/>
                  <a:ea typeface="Candara"/>
                </a:rPr>
                <a:t> presso lo stabilimento YKK Mediterraneo SPA di Ascoli Piceno:</a:t>
              </a: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aspetti tecnici e autorizzativi</a:t>
              </a:r>
              <a:endParaRPr lang="it-IT" sz="1600" b="0" strike="noStrike" spc="-1">
                <a:latin typeface="Arial"/>
              </a:endParaRPr>
            </a:p>
            <a:p>
              <a:pPr algn="ctr">
                <a:lnSpc>
                  <a:spcPct val="100000"/>
                </a:lnSpc>
              </a:pP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Dott. Geol. Andrea Cavucci</a:t>
              </a:r>
              <a:endParaRPr lang="it-IT" sz="1600" b="0" strike="noStrike" spc="-1">
                <a:latin typeface="Arial"/>
              </a:endParaRPr>
            </a:p>
          </p:txBody>
        </p:sp>
      </p:grpSp>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7768" y="1530888"/>
            <a:ext cx="7616870" cy="3604412"/>
          </a:xfrm>
          <a:prstGeom prst="rect">
            <a:avLst/>
          </a:prstGeom>
        </p:spPr>
      </p:pic>
      <p:sp>
        <p:nvSpPr>
          <p:cNvPr id="4" name="CasellaDiTesto 3"/>
          <p:cNvSpPr txBox="1"/>
          <p:nvPr/>
        </p:nvSpPr>
        <p:spPr>
          <a:xfrm>
            <a:off x="5087888" y="548680"/>
            <a:ext cx="5904656" cy="369332"/>
          </a:xfrm>
          <a:prstGeom prst="rect">
            <a:avLst/>
          </a:prstGeom>
          <a:noFill/>
        </p:spPr>
        <p:txBody>
          <a:bodyPr wrap="square" rtlCol="0">
            <a:spAutoFit/>
          </a:bodyPr>
          <a:lstStyle/>
          <a:p>
            <a:pPr algn="ctr"/>
            <a:r>
              <a:rPr lang="it-IT" b="1" dirty="0" smtClean="0">
                <a:latin typeface="Candara" panose="020E0502030303020204" pitchFamily="34" charset="0"/>
              </a:rPr>
              <a:t>POSA IN OPERA RIVESTIMENTO PVC ATOSSICO</a:t>
            </a:r>
            <a:endParaRPr lang="it-IT" b="1" dirty="0">
              <a:latin typeface="Candara" panose="020E0502030303020204" pitchFamily="34" charset="0"/>
            </a:endParaRPr>
          </a:p>
        </p:txBody>
      </p:sp>
    </p:spTree>
    <p:extLst>
      <p:ext uri="{BB962C8B-B14F-4D97-AF65-F5344CB8AC3E}">
        <p14:creationId xmlns:p14="http://schemas.microsoft.com/office/powerpoint/2010/main" val="28009580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4" name="Group 2"/>
          <p:cNvGrpSpPr/>
          <p:nvPr/>
        </p:nvGrpSpPr>
        <p:grpSpPr>
          <a:xfrm>
            <a:off x="0" y="0"/>
            <a:ext cx="3079080" cy="6857280"/>
            <a:chOff x="0" y="0"/>
            <a:chExt cx="3079080" cy="6857280"/>
          </a:xfrm>
        </p:grpSpPr>
        <p:sp>
          <p:nvSpPr>
            <p:cNvPr id="125" name="CustomShape 3"/>
            <p:cNvSpPr/>
            <p:nvPr/>
          </p:nvSpPr>
          <p:spPr>
            <a:xfrm>
              <a:off x="0" y="0"/>
              <a:ext cx="3079080" cy="6857280"/>
            </a:xfrm>
            <a:prstGeom prst="rect">
              <a:avLst/>
            </a:prstGeom>
            <a:gradFill rotWithShape="0">
              <a:gsLst>
                <a:gs pos="0">
                  <a:srgbClr val="BBD6EE"/>
                </a:gs>
                <a:gs pos="100000">
                  <a:srgbClr val="FFFFFF"/>
                </a:gs>
              </a:gsLst>
              <a:lin ang="5400000"/>
            </a:gradFill>
            <a:ln>
              <a:noFill/>
            </a:ln>
            <a:effectLst>
              <a:outerShdw blurRad="57150" dist="19080" dir="5400000" algn="ctr" rotWithShape="0">
                <a:srgbClr val="000000">
                  <a:alpha val="63000"/>
                </a:srgbClr>
              </a:outerShdw>
            </a:effectLst>
          </p:spPr>
          <p:style>
            <a:lnRef idx="0">
              <a:scrgbClr r="0" g="0" b="0"/>
            </a:lnRef>
            <a:fillRef idx="0">
              <a:scrgbClr r="0" g="0" b="0"/>
            </a:fillRef>
            <a:effectRef idx="0">
              <a:scrgbClr r="0" g="0" b="0"/>
            </a:effectRef>
            <a:fontRef idx="minor"/>
          </p:style>
        </p:sp>
        <p:grpSp>
          <p:nvGrpSpPr>
            <p:cNvPr id="126" name="Group 4"/>
            <p:cNvGrpSpPr/>
            <p:nvPr/>
          </p:nvGrpSpPr>
          <p:grpSpPr>
            <a:xfrm>
              <a:off x="178200" y="5178600"/>
              <a:ext cx="2723400" cy="1264680"/>
              <a:chOff x="178200" y="5178600"/>
              <a:chExt cx="2723400" cy="1264680"/>
            </a:xfrm>
          </p:grpSpPr>
          <p:grpSp>
            <p:nvGrpSpPr>
              <p:cNvPr id="127" name="Group 5"/>
              <p:cNvGrpSpPr/>
              <p:nvPr/>
            </p:nvGrpSpPr>
            <p:grpSpPr>
              <a:xfrm>
                <a:off x="375840" y="5178600"/>
                <a:ext cx="2525760" cy="1264680"/>
                <a:chOff x="375840" y="5178600"/>
                <a:chExt cx="2525760" cy="1264680"/>
              </a:xfrm>
            </p:grpSpPr>
            <p:pic>
              <p:nvPicPr>
                <p:cNvPr id="128" name="Google Shape;113;p3"/>
                <p:cNvPicPr/>
                <p:nvPr/>
              </p:nvPicPr>
              <p:blipFill>
                <a:blip r:embed="rId2"/>
                <a:srcRect r="78013"/>
                <a:stretch/>
              </p:blipFill>
              <p:spPr>
                <a:xfrm>
                  <a:off x="429120" y="5360760"/>
                  <a:ext cx="297000" cy="384840"/>
                </a:xfrm>
                <a:prstGeom prst="rect">
                  <a:avLst/>
                </a:prstGeom>
                <a:ln>
                  <a:noFill/>
                </a:ln>
              </p:spPr>
            </p:pic>
            <p:pic>
              <p:nvPicPr>
                <p:cNvPr id="129" name="Google Shape;114;p3"/>
                <p:cNvPicPr/>
                <p:nvPr/>
              </p:nvPicPr>
              <p:blipFill>
                <a:blip r:embed="rId2"/>
                <a:srcRect l="22318"/>
                <a:stretch/>
              </p:blipFill>
              <p:spPr>
                <a:xfrm>
                  <a:off x="750960" y="5415840"/>
                  <a:ext cx="1051920" cy="384840"/>
                </a:xfrm>
                <a:prstGeom prst="rect">
                  <a:avLst/>
                </a:prstGeom>
                <a:ln>
                  <a:noFill/>
                </a:ln>
              </p:spPr>
            </p:pic>
            <p:grpSp>
              <p:nvGrpSpPr>
                <p:cNvPr id="130" name="Group 6"/>
                <p:cNvGrpSpPr/>
                <p:nvPr/>
              </p:nvGrpSpPr>
              <p:grpSpPr>
                <a:xfrm>
                  <a:off x="375840" y="5178600"/>
                  <a:ext cx="2525760" cy="1264680"/>
                  <a:chOff x="375840" y="5178600"/>
                  <a:chExt cx="2525760" cy="1264680"/>
                </a:xfrm>
              </p:grpSpPr>
              <p:pic>
                <p:nvPicPr>
                  <p:cNvPr id="131" name="Google Shape;116;p3"/>
                  <p:cNvPicPr/>
                  <p:nvPr/>
                </p:nvPicPr>
                <p:blipFill>
                  <a:blip r:embed="rId3"/>
                  <a:stretch/>
                </p:blipFill>
                <p:spPr>
                  <a:xfrm>
                    <a:off x="1601640" y="5178600"/>
                    <a:ext cx="1299240" cy="1264680"/>
                  </a:xfrm>
                  <a:prstGeom prst="rect">
                    <a:avLst/>
                  </a:prstGeom>
                  <a:ln>
                    <a:noFill/>
                  </a:ln>
                </p:spPr>
              </p:pic>
              <p:sp>
                <p:nvSpPr>
                  <p:cNvPr id="132" name="CustomShape 7"/>
                  <p:cNvSpPr/>
                  <p:nvPr/>
                </p:nvSpPr>
                <p:spPr>
                  <a:xfrm rot="10800000">
                    <a:off x="375840" y="5798880"/>
                    <a:ext cx="2525760" cy="3960"/>
                  </a:xfrm>
                  <a:custGeom>
                    <a:avLst/>
                    <a:gdLst/>
                    <a:ahLst/>
                    <a:cxnLst/>
                    <a:rect l="l" t="t" r="r" b="b"/>
                    <a:pathLst>
                      <a:path w="21600" h="21600">
                        <a:moveTo>
                          <a:pt x="0" y="0"/>
                        </a:moveTo>
                        <a:lnTo>
                          <a:pt x="21600" y="21600"/>
                        </a:lnTo>
                      </a:path>
                    </a:pathLst>
                  </a:custGeom>
                  <a:noFill/>
                  <a:ln w="54000" cap="rnd">
                    <a:solidFill>
                      <a:schemeClr val="dk1"/>
                    </a:solidFill>
                    <a:miter/>
                  </a:ln>
                </p:spPr>
                <p:style>
                  <a:lnRef idx="0">
                    <a:scrgbClr r="0" g="0" b="0"/>
                  </a:lnRef>
                  <a:fillRef idx="0">
                    <a:scrgbClr r="0" g="0" b="0"/>
                  </a:fillRef>
                  <a:effectRef idx="0">
                    <a:scrgbClr r="0" g="0" b="0"/>
                  </a:effectRef>
                  <a:fontRef idx="minor"/>
                </p:style>
              </p:sp>
            </p:grpSp>
          </p:grpSp>
          <p:sp>
            <p:nvSpPr>
              <p:cNvPr id="133" name="CustomShape 8"/>
              <p:cNvSpPr/>
              <p:nvPr/>
            </p:nvSpPr>
            <p:spPr>
              <a:xfrm>
                <a:off x="178200" y="5893560"/>
                <a:ext cx="1854720" cy="4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it-IT" sz="1050" b="1" strike="noStrike" spc="-1">
                    <a:solidFill>
                      <a:srgbClr val="000000"/>
                    </a:solidFill>
                    <a:latin typeface="Candara"/>
                    <a:ea typeface="Candara"/>
                  </a:rPr>
                  <a:t>ordine@geologimarche.it geologimarche@pec.epap.it</a:t>
                </a:r>
                <a:endParaRPr lang="it-IT" sz="1050" b="0" strike="noStrike" spc="-1">
                  <a:latin typeface="Arial"/>
                </a:endParaRPr>
              </a:p>
            </p:txBody>
          </p:sp>
        </p:grpSp>
        <p:sp>
          <p:nvSpPr>
            <p:cNvPr id="134" name="CustomShape 9"/>
            <p:cNvSpPr/>
            <p:nvPr/>
          </p:nvSpPr>
          <p:spPr>
            <a:xfrm>
              <a:off x="66960" y="249480"/>
              <a:ext cx="2945160" cy="243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FF0000"/>
                  </a:solidFill>
                  <a:latin typeface="Candara"/>
                  <a:ea typeface="Candara"/>
                </a:rPr>
                <a:t>AGGIORNAMENTO</a:t>
              </a:r>
              <a:r>
                <a:rPr lang="it-IT" sz="1800" b="1" strike="noStrike" spc="-1">
                  <a:solidFill>
                    <a:srgbClr val="C00000"/>
                  </a:solidFill>
                  <a:latin typeface="Candara"/>
                  <a:ea typeface="Candara"/>
                </a:rPr>
                <a:t> </a:t>
              </a:r>
              <a:r>
                <a:rPr lang="it-IT" sz="1800" b="1" strike="noStrike" spc="-1">
                  <a:solidFill>
                    <a:srgbClr val="FF0000"/>
                  </a:solidFill>
                  <a:latin typeface="Candara"/>
                  <a:ea typeface="Candara"/>
                </a:rPr>
                <a:t>PROFESSIONALE</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CORSO APPLICATIVO DI </a:t>
              </a: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PROGETTAZIONE GEOTERMICA</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400" b="1" strike="noStrike" spc="-1">
                  <a:solidFill>
                    <a:srgbClr val="FF0000"/>
                  </a:solidFill>
                  <a:latin typeface="Candara"/>
                  <a:ea typeface="Candara"/>
                </a:rPr>
                <a:t>Ancona, 01 Dicembre 2023</a:t>
              </a:r>
              <a:endParaRPr lang="it-IT" sz="1400" b="0" strike="noStrike" spc="-1">
                <a:latin typeface="Arial"/>
              </a:endParaRPr>
            </a:p>
            <a:p>
              <a:pPr>
                <a:lnSpc>
                  <a:spcPct val="100000"/>
                </a:lnSpc>
              </a:pPr>
              <a:endParaRPr lang="it-IT" sz="1400" b="0" strike="noStrike" spc="-1">
                <a:latin typeface="Arial"/>
              </a:endParaRPr>
            </a:p>
          </p:txBody>
        </p:sp>
        <p:sp>
          <p:nvSpPr>
            <p:cNvPr id="135" name="CustomShape 10"/>
            <p:cNvSpPr/>
            <p:nvPr/>
          </p:nvSpPr>
          <p:spPr>
            <a:xfrm>
              <a:off x="178200" y="2910960"/>
              <a:ext cx="2678760" cy="203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600" b="1" strike="noStrike" spc="-1">
                  <a:solidFill>
                    <a:srgbClr val="385623"/>
                  </a:solidFill>
                  <a:latin typeface="Candara"/>
                  <a:ea typeface="Candara"/>
                </a:rPr>
                <a:t>I pozzi dell’impianto geotermico </a:t>
              </a:r>
              <a:r>
                <a:rPr lang="it-IT" sz="1600" b="0" i="1" strike="noStrike" spc="-1">
                  <a:solidFill>
                    <a:srgbClr val="385623"/>
                  </a:solidFill>
                  <a:latin typeface="Candara"/>
                  <a:ea typeface="Candara"/>
                </a:rPr>
                <a:t>open loop</a:t>
              </a:r>
              <a:r>
                <a:rPr lang="it-IT" sz="1600" b="1" strike="noStrike" spc="-1">
                  <a:solidFill>
                    <a:srgbClr val="385623"/>
                  </a:solidFill>
                  <a:latin typeface="Candara"/>
                  <a:ea typeface="Candara"/>
                </a:rPr>
                <a:t> presso lo stabilimento YKK Mediterraneo SPA di Ascoli Piceno:</a:t>
              </a: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aspetti tecnici e autorizzativi</a:t>
              </a:r>
              <a:endParaRPr lang="it-IT" sz="1600" b="0" strike="noStrike" spc="-1">
                <a:latin typeface="Arial"/>
              </a:endParaRPr>
            </a:p>
            <a:p>
              <a:pPr algn="ctr">
                <a:lnSpc>
                  <a:spcPct val="100000"/>
                </a:lnSpc>
              </a:pP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Dott. Geol. Andrea Cavucci</a:t>
              </a:r>
              <a:endParaRPr lang="it-IT" sz="1600" b="0" strike="noStrike" spc="-1">
                <a:latin typeface="Arial"/>
              </a:endParaRPr>
            </a:p>
          </p:txBody>
        </p:sp>
      </p:grpSp>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7768" y="1530888"/>
            <a:ext cx="7616870" cy="3604411"/>
          </a:xfrm>
          <a:prstGeom prst="rect">
            <a:avLst/>
          </a:prstGeom>
        </p:spPr>
      </p:pic>
      <p:sp>
        <p:nvSpPr>
          <p:cNvPr id="4" name="CasellaDiTesto 3"/>
          <p:cNvSpPr txBox="1"/>
          <p:nvPr/>
        </p:nvSpPr>
        <p:spPr>
          <a:xfrm>
            <a:off x="4863875" y="563581"/>
            <a:ext cx="5904656" cy="369332"/>
          </a:xfrm>
          <a:prstGeom prst="rect">
            <a:avLst/>
          </a:prstGeom>
          <a:noFill/>
        </p:spPr>
        <p:txBody>
          <a:bodyPr wrap="square" rtlCol="0">
            <a:spAutoFit/>
          </a:bodyPr>
          <a:lstStyle/>
          <a:p>
            <a:pPr algn="ctr"/>
            <a:r>
              <a:rPr lang="it-IT" b="1" dirty="0" smtClean="0">
                <a:latin typeface="Candara" panose="020E0502030303020204" pitchFamily="34" charset="0"/>
              </a:rPr>
              <a:t>CEMENTAZIONE POZZO</a:t>
            </a:r>
            <a:endParaRPr lang="it-IT" b="1" dirty="0">
              <a:latin typeface="Candara" panose="020E0502030303020204" pitchFamily="34" charset="0"/>
            </a:endParaRPr>
          </a:p>
        </p:txBody>
      </p:sp>
    </p:spTree>
    <p:extLst>
      <p:ext uri="{BB962C8B-B14F-4D97-AF65-F5344CB8AC3E}">
        <p14:creationId xmlns:p14="http://schemas.microsoft.com/office/powerpoint/2010/main" val="20643576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CustomShape 1"/>
          <p:cNvSpPr/>
          <p:nvPr/>
        </p:nvSpPr>
        <p:spPr>
          <a:xfrm>
            <a:off x="333360" y="3949560"/>
            <a:ext cx="8047800" cy="206064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3200" b="1" strike="noStrike" spc="-1" dirty="0">
                <a:solidFill>
                  <a:srgbClr val="385623"/>
                </a:solidFill>
                <a:latin typeface="Arial"/>
                <a:ea typeface="Candara"/>
              </a:rPr>
              <a:t>I pozzi dell’impianto geotermico open </a:t>
            </a:r>
            <a:r>
              <a:rPr lang="it-IT" sz="3200" b="1" strike="noStrike" spc="-1" dirty="0" err="1">
                <a:solidFill>
                  <a:srgbClr val="385623"/>
                </a:solidFill>
                <a:latin typeface="Arial"/>
                <a:ea typeface="Candara"/>
              </a:rPr>
              <a:t>loop</a:t>
            </a:r>
            <a:r>
              <a:rPr lang="it-IT" sz="3200" b="1" strike="noStrike" spc="-1" dirty="0">
                <a:solidFill>
                  <a:srgbClr val="385623"/>
                </a:solidFill>
                <a:latin typeface="Arial"/>
                <a:ea typeface="Candara"/>
              </a:rPr>
              <a:t> presso lo stabilimento YKK Mediterraneo SPA di Ascoli Piceno:</a:t>
            </a:r>
            <a:endParaRPr lang="it-IT" sz="3200" b="0" strike="noStrike" spc="-1" dirty="0">
              <a:latin typeface="Arial"/>
            </a:endParaRPr>
          </a:p>
          <a:p>
            <a:pPr algn="ctr">
              <a:lnSpc>
                <a:spcPct val="100000"/>
              </a:lnSpc>
            </a:pPr>
            <a:r>
              <a:rPr lang="it-IT" sz="3200" b="1" strike="noStrike" spc="-1" dirty="0">
                <a:solidFill>
                  <a:srgbClr val="385623"/>
                </a:solidFill>
                <a:latin typeface="Arial"/>
                <a:ea typeface="Candara"/>
              </a:rPr>
              <a:t>aspetti tecnici e autorizzativi</a:t>
            </a:r>
            <a:endParaRPr lang="it-IT" sz="3200" b="0" strike="noStrike" spc="-1" dirty="0">
              <a:latin typeface="Arial"/>
            </a:endParaRPr>
          </a:p>
        </p:txBody>
      </p:sp>
      <p:sp>
        <p:nvSpPr>
          <p:cNvPr id="85" name="CustomShape 2"/>
          <p:cNvSpPr/>
          <p:nvPr/>
        </p:nvSpPr>
        <p:spPr>
          <a:xfrm>
            <a:off x="8640000" y="6120000"/>
            <a:ext cx="309564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2000" b="1" strike="noStrike" spc="-1">
                <a:solidFill>
                  <a:srgbClr val="000000"/>
                </a:solidFill>
                <a:latin typeface="Candara"/>
                <a:ea typeface="Candara"/>
              </a:rPr>
              <a:t>Ancona, 01 dicembre 2023</a:t>
            </a:r>
            <a:endParaRPr lang="it-IT" sz="2000" b="0" strike="noStrike" spc="-1">
              <a:latin typeface="Arial"/>
            </a:endParaRPr>
          </a:p>
        </p:txBody>
      </p:sp>
      <p:grpSp>
        <p:nvGrpSpPr>
          <p:cNvPr id="86" name="Group 3"/>
          <p:cNvGrpSpPr/>
          <p:nvPr/>
        </p:nvGrpSpPr>
        <p:grpSpPr>
          <a:xfrm>
            <a:off x="816120" y="653040"/>
            <a:ext cx="10923480" cy="5224320"/>
            <a:chOff x="816120" y="653040"/>
            <a:chExt cx="10923480" cy="5224320"/>
          </a:xfrm>
        </p:grpSpPr>
        <p:pic>
          <p:nvPicPr>
            <p:cNvPr id="87" name="Google Shape;99;p2"/>
            <p:cNvPicPr/>
            <p:nvPr/>
          </p:nvPicPr>
          <p:blipFill>
            <a:blip r:embed="rId2"/>
            <a:srcRect r="78019"/>
            <a:stretch/>
          </p:blipFill>
          <p:spPr>
            <a:xfrm>
              <a:off x="1802520" y="1404360"/>
              <a:ext cx="1196640" cy="1591560"/>
            </a:xfrm>
            <a:prstGeom prst="rect">
              <a:avLst/>
            </a:prstGeom>
            <a:ln>
              <a:noFill/>
            </a:ln>
          </p:spPr>
        </p:pic>
        <p:pic>
          <p:nvPicPr>
            <p:cNvPr id="88" name="Google Shape;100;p2"/>
            <p:cNvPicPr/>
            <p:nvPr/>
          </p:nvPicPr>
          <p:blipFill>
            <a:blip r:embed="rId2"/>
            <a:srcRect l="22332"/>
            <a:stretch/>
          </p:blipFill>
          <p:spPr>
            <a:xfrm>
              <a:off x="3095640" y="1632240"/>
              <a:ext cx="4230720" cy="1591560"/>
            </a:xfrm>
            <a:prstGeom prst="rect">
              <a:avLst/>
            </a:prstGeom>
            <a:ln>
              <a:noFill/>
            </a:ln>
          </p:spPr>
        </p:pic>
        <p:pic>
          <p:nvPicPr>
            <p:cNvPr id="89" name="Google Shape;101;p2"/>
            <p:cNvPicPr/>
            <p:nvPr/>
          </p:nvPicPr>
          <p:blipFill>
            <a:blip r:embed="rId3"/>
            <a:stretch/>
          </p:blipFill>
          <p:spPr>
            <a:xfrm>
              <a:off x="6515280" y="653040"/>
              <a:ext cx="5224320" cy="5224320"/>
            </a:xfrm>
            <a:prstGeom prst="rect">
              <a:avLst/>
            </a:prstGeom>
            <a:ln>
              <a:noFill/>
            </a:ln>
          </p:spPr>
        </p:pic>
        <p:sp>
          <p:nvSpPr>
            <p:cNvPr id="90" name="CustomShape 4"/>
            <p:cNvSpPr/>
            <p:nvPr/>
          </p:nvSpPr>
          <p:spPr>
            <a:xfrm flipH="1">
              <a:off x="815760" y="3209760"/>
              <a:ext cx="5838120" cy="27720"/>
            </a:xfrm>
            <a:custGeom>
              <a:avLst/>
              <a:gdLst/>
              <a:ahLst/>
              <a:cxnLst/>
              <a:rect l="l" t="t" r="r" b="b"/>
              <a:pathLst>
                <a:path w="21600" h="21600">
                  <a:moveTo>
                    <a:pt x="0" y="0"/>
                  </a:moveTo>
                  <a:lnTo>
                    <a:pt x="21600" y="21600"/>
                  </a:lnTo>
                </a:path>
              </a:pathLst>
            </a:custGeom>
            <a:noFill/>
            <a:ln w="168120" cap="rnd">
              <a:solidFill>
                <a:schemeClr val="dk1"/>
              </a:solidFill>
              <a:miter/>
            </a:ln>
          </p:spPr>
          <p:style>
            <a:lnRef idx="0">
              <a:scrgbClr r="0" g="0" b="0"/>
            </a:lnRef>
            <a:fillRef idx="0">
              <a:scrgbClr r="0" g="0" b="0"/>
            </a:fillRef>
            <a:effectRef idx="0">
              <a:scrgbClr r="0" g="0" b="0"/>
            </a:effectRef>
            <a:fontRef idx="minor"/>
          </p:style>
        </p:sp>
      </p:grpSp>
      <p:sp>
        <p:nvSpPr>
          <p:cNvPr id="91" name="CustomShape 5"/>
          <p:cNvSpPr/>
          <p:nvPr/>
        </p:nvSpPr>
        <p:spPr>
          <a:xfrm>
            <a:off x="333360" y="6172200"/>
            <a:ext cx="336708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2000" b="1" strike="noStrike" spc="-1">
                <a:solidFill>
                  <a:srgbClr val="000000"/>
                </a:solidFill>
                <a:latin typeface="Candara"/>
                <a:ea typeface="Candara"/>
              </a:rPr>
              <a:t>Dott. Geol. Andrea Cavucci</a:t>
            </a:r>
            <a:endParaRPr lang="it-IT"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4" name="Group 2"/>
          <p:cNvGrpSpPr/>
          <p:nvPr/>
        </p:nvGrpSpPr>
        <p:grpSpPr>
          <a:xfrm>
            <a:off x="0" y="0"/>
            <a:ext cx="3079080" cy="6857280"/>
            <a:chOff x="0" y="0"/>
            <a:chExt cx="3079080" cy="6857280"/>
          </a:xfrm>
        </p:grpSpPr>
        <p:sp>
          <p:nvSpPr>
            <p:cNvPr id="125" name="CustomShape 3"/>
            <p:cNvSpPr/>
            <p:nvPr/>
          </p:nvSpPr>
          <p:spPr>
            <a:xfrm>
              <a:off x="0" y="0"/>
              <a:ext cx="3079080" cy="6857280"/>
            </a:xfrm>
            <a:prstGeom prst="rect">
              <a:avLst/>
            </a:prstGeom>
            <a:gradFill rotWithShape="0">
              <a:gsLst>
                <a:gs pos="0">
                  <a:srgbClr val="BBD6EE"/>
                </a:gs>
                <a:gs pos="100000">
                  <a:srgbClr val="FFFFFF"/>
                </a:gs>
              </a:gsLst>
              <a:lin ang="5400000"/>
            </a:gradFill>
            <a:ln>
              <a:noFill/>
            </a:ln>
            <a:effectLst>
              <a:outerShdw blurRad="57150" dist="19080" dir="5400000" algn="ctr" rotWithShape="0">
                <a:srgbClr val="000000">
                  <a:alpha val="63000"/>
                </a:srgbClr>
              </a:outerShdw>
            </a:effectLst>
          </p:spPr>
          <p:style>
            <a:lnRef idx="0">
              <a:scrgbClr r="0" g="0" b="0"/>
            </a:lnRef>
            <a:fillRef idx="0">
              <a:scrgbClr r="0" g="0" b="0"/>
            </a:fillRef>
            <a:effectRef idx="0">
              <a:scrgbClr r="0" g="0" b="0"/>
            </a:effectRef>
            <a:fontRef idx="minor"/>
          </p:style>
        </p:sp>
        <p:grpSp>
          <p:nvGrpSpPr>
            <p:cNvPr id="126" name="Group 4"/>
            <p:cNvGrpSpPr/>
            <p:nvPr/>
          </p:nvGrpSpPr>
          <p:grpSpPr>
            <a:xfrm>
              <a:off x="178200" y="5178600"/>
              <a:ext cx="2723400" cy="1264680"/>
              <a:chOff x="178200" y="5178600"/>
              <a:chExt cx="2723400" cy="1264680"/>
            </a:xfrm>
          </p:grpSpPr>
          <p:grpSp>
            <p:nvGrpSpPr>
              <p:cNvPr id="127" name="Group 5"/>
              <p:cNvGrpSpPr/>
              <p:nvPr/>
            </p:nvGrpSpPr>
            <p:grpSpPr>
              <a:xfrm>
                <a:off x="375840" y="5178600"/>
                <a:ext cx="2525760" cy="1264680"/>
                <a:chOff x="375840" y="5178600"/>
                <a:chExt cx="2525760" cy="1264680"/>
              </a:xfrm>
            </p:grpSpPr>
            <p:pic>
              <p:nvPicPr>
                <p:cNvPr id="128" name="Google Shape;113;p3"/>
                <p:cNvPicPr/>
                <p:nvPr/>
              </p:nvPicPr>
              <p:blipFill>
                <a:blip r:embed="rId2"/>
                <a:srcRect r="78013"/>
                <a:stretch/>
              </p:blipFill>
              <p:spPr>
                <a:xfrm>
                  <a:off x="429120" y="5360760"/>
                  <a:ext cx="297000" cy="384840"/>
                </a:xfrm>
                <a:prstGeom prst="rect">
                  <a:avLst/>
                </a:prstGeom>
                <a:ln>
                  <a:noFill/>
                </a:ln>
              </p:spPr>
            </p:pic>
            <p:pic>
              <p:nvPicPr>
                <p:cNvPr id="129" name="Google Shape;114;p3"/>
                <p:cNvPicPr/>
                <p:nvPr/>
              </p:nvPicPr>
              <p:blipFill>
                <a:blip r:embed="rId2"/>
                <a:srcRect l="22318"/>
                <a:stretch/>
              </p:blipFill>
              <p:spPr>
                <a:xfrm>
                  <a:off x="750960" y="5415840"/>
                  <a:ext cx="1051920" cy="384840"/>
                </a:xfrm>
                <a:prstGeom prst="rect">
                  <a:avLst/>
                </a:prstGeom>
                <a:ln>
                  <a:noFill/>
                </a:ln>
              </p:spPr>
            </p:pic>
            <p:grpSp>
              <p:nvGrpSpPr>
                <p:cNvPr id="130" name="Group 6"/>
                <p:cNvGrpSpPr/>
                <p:nvPr/>
              </p:nvGrpSpPr>
              <p:grpSpPr>
                <a:xfrm>
                  <a:off x="375840" y="5178600"/>
                  <a:ext cx="2525760" cy="1264680"/>
                  <a:chOff x="375840" y="5178600"/>
                  <a:chExt cx="2525760" cy="1264680"/>
                </a:xfrm>
              </p:grpSpPr>
              <p:pic>
                <p:nvPicPr>
                  <p:cNvPr id="131" name="Google Shape;116;p3"/>
                  <p:cNvPicPr/>
                  <p:nvPr/>
                </p:nvPicPr>
                <p:blipFill>
                  <a:blip r:embed="rId3"/>
                  <a:stretch/>
                </p:blipFill>
                <p:spPr>
                  <a:xfrm>
                    <a:off x="1601640" y="5178600"/>
                    <a:ext cx="1299240" cy="1264680"/>
                  </a:xfrm>
                  <a:prstGeom prst="rect">
                    <a:avLst/>
                  </a:prstGeom>
                  <a:ln>
                    <a:noFill/>
                  </a:ln>
                </p:spPr>
              </p:pic>
              <p:sp>
                <p:nvSpPr>
                  <p:cNvPr id="132" name="CustomShape 7"/>
                  <p:cNvSpPr/>
                  <p:nvPr/>
                </p:nvSpPr>
                <p:spPr>
                  <a:xfrm rot="10800000">
                    <a:off x="375840" y="5798880"/>
                    <a:ext cx="2525760" cy="3960"/>
                  </a:xfrm>
                  <a:custGeom>
                    <a:avLst/>
                    <a:gdLst/>
                    <a:ahLst/>
                    <a:cxnLst/>
                    <a:rect l="l" t="t" r="r" b="b"/>
                    <a:pathLst>
                      <a:path w="21600" h="21600">
                        <a:moveTo>
                          <a:pt x="0" y="0"/>
                        </a:moveTo>
                        <a:lnTo>
                          <a:pt x="21600" y="21600"/>
                        </a:lnTo>
                      </a:path>
                    </a:pathLst>
                  </a:custGeom>
                  <a:noFill/>
                  <a:ln w="54000" cap="rnd">
                    <a:solidFill>
                      <a:schemeClr val="dk1"/>
                    </a:solidFill>
                    <a:miter/>
                  </a:ln>
                </p:spPr>
                <p:style>
                  <a:lnRef idx="0">
                    <a:scrgbClr r="0" g="0" b="0"/>
                  </a:lnRef>
                  <a:fillRef idx="0">
                    <a:scrgbClr r="0" g="0" b="0"/>
                  </a:fillRef>
                  <a:effectRef idx="0">
                    <a:scrgbClr r="0" g="0" b="0"/>
                  </a:effectRef>
                  <a:fontRef idx="minor"/>
                </p:style>
              </p:sp>
            </p:grpSp>
          </p:grpSp>
          <p:sp>
            <p:nvSpPr>
              <p:cNvPr id="133" name="CustomShape 8"/>
              <p:cNvSpPr/>
              <p:nvPr/>
            </p:nvSpPr>
            <p:spPr>
              <a:xfrm>
                <a:off x="178200" y="5893560"/>
                <a:ext cx="1854720" cy="4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it-IT" sz="1050" b="1" strike="noStrike" spc="-1">
                    <a:solidFill>
                      <a:srgbClr val="000000"/>
                    </a:solidFill>
                    <a:latin typeface="Candara"/>
                    <a:ea typeface="Candara"/>
                  </a:rPr>
                  <a:t>ordine@geologimarche.it geologimarche@pec.epap.it</a:t>
                </a:r>
                <a:endParaRPr lang="it-IT" sz="1050" b="0" strike="noStrike" spc="-1">
                  <a:latin typeface="Arial"/>
                </a:endParaRPr>
              </a:p>
            </p:txBody>
          </p:sp>
        </p:grpSp>
        <p:sp>
          <p:nvSpPr>
            <p:cNvPr id="134" name="CustomShape 9"/>
            <p:cNvSpPr/>
            <p:nvPr/>
          </p:nvSpPr>
          <p:spPr>
            <a:xfrm>
              <a:off x="66960" y="249480"/>
              <a:ext cx="2945160" cy="243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FF0000"/>
                  </a:solidFill>
                  <a:latin typeface="Candara"/>
                  <a:ea typeface="Candara"/>
                </a:rPr>
                <a:t>AGGIORNAMENTO</a:t>
              </a:r>
              <a:r>
                <a:rPr lang="it-IT" sz="1800" b="1" strike="noStrike" spc="-1">
                  <a:solidFill>
                    <a:srgbClr val="C00000"/>
                  </a:solidFill>
                  <a:latin typeface="Candara"/>
                  <a:ea typeface="Candara"/>
                </a:rPr>
                <a:t> </a:t>
              </a:r>
              <a:r>
                <a:rPr lang="it-IT" sz="1800" b="1" strike="noStrike" spc="-1">
                  <a:solidFill>
                    <a:srgbClr val="FF0000"/>
                  </a:solidFill>
                  <a:latin typeface="Candara"/>
                  <a:ea typeface="Candara"/>
                </a:rPr>
                <a:t>PROFESSIONALE</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CORSO APPLICATIVO DI </a:t>
              </a: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PROGETTAZIONE GEOTERMICA</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400" b="1" strike="noStrike" spc="-1">
                  <a:solidFill>
                    <a:srgbClr val="FF0000"/>
                  </a:solidFill>
                  <a:latin typeface="Candara"/>
                  <a:ea typeface="Candara"/>
                </a:rPr>
                <a:t>Ancona, 01 Dicembre 2023</a:t>
              </a:r>
              <a:endParaRPr lang="it-IT" sz="1400" b="0" strike="noStrike" spc="-1">
                <a:latin typeface="Arial"/>
              </a:endParaRPr>
            </a:p>
            <a:p>
              <a:pPr>
                <a:lnSpc>
                  <a:spcPct val="100000"/>
                </a:lnSpc>
              </a:pPr>
              <a:endParaRPr lang="it-IT" sz="1400" b="0" strike="noStrike" spc="-1">
                <a:latin typeface="Arial"/>
              </a:endParaRPr>
            </a:p>
          </p:txBody>
        </p:sp>
        <p:sp>
          <p:nvSpPr>
            <p:cNvPr id="135" name="CustomShape 10"/>
            <p:cNvSpPr/>
            <p:nvPr/>
          </p:nvSpPr>
          <p:spPr>
            <a:xfrm>
              <a:off x="178200" y="2910960"/>
              <a:ext cx="2678760" cy="203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600" b="1" strike="noStrike" spc="-1">
                  <a:solidFill>
                    <a:srgbClr val="385623"/>
                  </a:solidFill>
                  <a:latin typeface="Candara"/>
                  <a:ea typeface="Candara"/>
                </a:rPr>
                <a:t>I pozzi dell’impianto geotermico </a:t>
              </a:r>
              <a:r>
                <a:rPr lang="it-IT" sz="1600" b="0" i="1" strike="noStrike" spc="-1">
                  <a:solidFill>
                    <a:srgbClr val="385623"/>
                  </a:solidFill>
                  <a:latin typeface="Candara"/>
                  <a:ea typeface="Candara"/>
                </a:rPr>
                <a:t>open loop</a:t>
              </a:r>
              <a:r>
                <a:rPr lang="it-IT" sz="1600" b="1" strike="noStrike" spc="-1">
                  <a:solidFill>
                    <a:srgbClr val="385623"/>
                  </a:solidFill>
                  <a:latin typeface="Candara"/>
                  <a:ea typeface="Candara"/>
                </a:rPr>
                <a:t> presso lo stabilimento YKK Mediterraneo SPA di Ascoli Piceno:</a:t>
              </a: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aspetti tecnici e autorizzativi</a:t>
              </a:r>
              <a:endParaRPr lang="it-IT" sz="1600" b="0" strike="noStrike" spc="-1">
                <a:latin typeface="Arial"/>
              </a:endParaRPr>
            </a:p>
            <a:p>
              <a:pPr algn="ctr">
                <a:lnSpc>
                  <a:spcPct val="100000"/>
                </a:lnSpc>
              </a:pP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Dott. Geol. Andrea Cavucci</a:t>
              </a:r>
              <a:endParaRPr lang="it-IT" sz="1600" b="0" strike="noStrike" spc="-1">
                <a:latin typeface="Arial"/>
              </a:endParaRPr>
            </a:p>
          </p:txBody>
        </p:sp>
      </p:grpSp>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8088" y="563581"/>
            <a:ext cx="4608512" cy="5843909"/>
          </a:xfrm>
          <a:prstGeom prst="rect">
            <a:avLst/>
          </a:prstGeom>
        </p:spPr>
      </p:pic>
      <p:sp>
        <p:nvSpPr>
          <p:cNvPr id="4" name="CasellaDiTesto 3"/>
          <p:cNvSpPr txBox="1"/>
          <p:nvPr/>
        </p:nvSpPr>
        <p:spPr>
          <a:xfrm>
            <a:off x="3287688" y="540140"/>
            <a:ext cx="3528392" cy="369332"/>
          </a:xfrm>
          <a:prstGeom prst="rect">
            <a:avLst/>
          </a:prstGeom>
          <a:noFill/>
        </p:spPr>
        <p:txBody>
          <a:bodyPr wrap="square" rtlCol="0">
            <a:spAutoFit/>
          </a:bodyPr>
          <a:lstStyle/>
          <a:p>
            <a:pPr algn="ctr"/>
            <a:r>
              <a:rPr lang="it-IT" b="1" dirty="0" smtClean="0">
                <a:latin typeface="Candara" panose="020E0502030303020204" pitchFamily="34" charset="0"/>
              </a:rPr>
              <a:t>SCHEMA POZZI DI RICERCA</a:t>
            </a:r>
            <a:endParaRPr lang="it-IT" b="1" dirty="0">
              <a:latin typeface="Candara" panose="020E0502030303020204" pitchFamily="34" charset="0"/>
            </a:endParaRPr>
          </a:p>
        </p:txBody>
      </p:sp>
    </p:spTree>
    <p:extLst>
      <p:ext uri="{BB962C8B-B14F-4D97-AF65-F5344CB8AC3E}">
        <p14:creationId xmlns:p14="http://schemas.microsoft.com/office/powerpoint/2010/main" val="29682169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4" name="Group 2"/>
          <p:cNvGrpSpPr/>
          <p:nvPr/>
        </p:nvGrpSpPr>
        <p:grpSpPr>
          <a:xfrm>
            <a:off x="0" y="0"/>
            <a:ext cx="3079080" cy="6857280"/>
            <a:chOff x="0" y="0"/>
            <a:chExt cx="3079080" cy="6857280"/>
          </a:xfrm>
        </p:grpSpPr>
        <p:sp>
          <p:nvSpPr>
            <p:cNvPr id="125" name="CustomShape 3"/>
            <p:cNvSpPr/>
            <p:nvPr/>
          </p:nvSpPr>
          <p:spPr>
            <a:xfrm>
              <a:off x="0" y="0"/>
              <a:ext cx="3079080" cy="6857280"/>
            </a:xfrm>
            <a:prstGeom prst="rect">
              <a:avLst/>
            </a:prstGeom>
            <a:gradFill rotWithShape="0">
              <a:gsLst>
                <a:gs pos="0">
                  <a:srgbClr val="BBD6EE"/>
                </a:gs>
                <a:gs pos="100000">
                  <a:srgbClr val="FFFFFF"/>
                </a:gs>
              </a:gsLst>
              <a:lin ang="5400000"/>
            </a:gradFill>
            <a:ln>
              <a:noFill/>
            </a:ln>
            <a:effectLst>
              <a:outerShdw blurRad="57150" dist="19080" dir="5400000" algn="ctr" rotWithShape="0">
                <a:srgbClr val="000000">
                  <a:alpha val="63000"/>
                </a:srgbClr>
              </a:outerShdw>
            </a:effectLst>
          </p:spPr>
          <p:style>
            <a:lnRef idx="0">
              <a:scrgbClr r="0" g="0" b="0"/>
            </a:lnRef>
            <a:fillRef idx="0">
              <a:scrgbClr r="0" g="0" b="0"/>
            </a:fillRef>
            <a:effectRef idx="0">
              <a:scrgbClr r="0" g="0" b="0"/>
            </a:effectRef>
            <a:fontRef idx="minor"/>
          </p:style>
        </p:sp>
        <p:grpSp>
          <p:nvGrpSpPr>
            <p:cNvPr id="126" name="Group 4"/>
            <p:cNvGrpSpPr/>
            <p:nvPr/>
          </p:nvGrpSpPr>
          <p:grpSpPr>
            <a:xfrm>
              <a:off x="178200" y="5178600"/>
              <a:ext cx="2723400" cy="1264680"/>
              <a:chOff x="178200" y="5178600"/>
              <a:chExt cx="2723400" cy="1264680"/>
            </a:xfrm>
          </p:grpSpPr>
          <p:grpSp>
            <p:nvGrpSpPr>
              <p:cNvPr id="127" name="Group 5"/>
              <p:cNvGrpSpPr/>
              <p:nvPr/>
            </p:nvGrpSpPr>
            <p:grpSpPr>
              <a:xfrm>
                <a:off x="375840" y="5178600"/>
                <a:ext cx="2525760" cy="1264680"/>
                <a:chOff x="375840" y="5178600"/>
                <a:chExt cx="2525760" cy="1264680"/>
              </a:xfrm>
            </p:grpSpPr>
            <p:pic>
              <p:nvPicPr>
                <p:cNvPr id="128" name="Google Shape;113;p3"/>
                <p:cNvPicPr/>
                <p:nvPr/>
              </p:nvPicPr>
              <p:blipFill>
                <a:blip r:embed="rId2"/>
                <a:srcRect r="78013"/>
                <a:stretch/>
              </p:blipFill>
              <p:spPr>
                <a:xfrm>
                  <a:off x="429120" y="5360760"/>
                  <a:ext cx="297000" cy="384840"/>
                </a:xfrm>
                <a:prstGeom prst="rect">
                  <a:avLst/>
                </a:prstGeom>
                <a:ln>
                  <a:noFill/>
                </a:ln>
              </p:spPr>
            </p:pic>
            <p:pic>
              <p:nvPicPr>
                <p:cNvPr id="129" name="Google Shape;114;p3"/>
                <p:cNvPicPr/>
                <p:nvPr/>
              </p:nvPicPr>
              <p:blipFill>
                <a:blip r:embed="rId2"/>
                <a:srcRect l="22318"/>
                <a:stretch/>
              </p:blipFill>
              <p:spPr>
                <a:xfrm>
                  <a:off x="750960" y="5415840"/>
                  <a:ext cx="1051920" cy="384840"/>
                </a:xfrm>
                <a:prstGeom prst="rect">
                  <a:avLst/>
                </a:prstGeom>
                <a:ln>
                  <a:noFill/>
                </a:ln>
              </p:spPr>
            </p:pic>
            <p:grpSp>
              <p:nvGrpSpPr>
                <p:cNvPr id="130" name="Group 6"/>
                <p:cNvGrpSpPr/>
                <p:nvPr/>
              </p:nvGrpSpPr>
              <p:grpSpPr>
                <a:xfrm>
                  <a:off x="375840" y="5178600"/>
                  <a:ext cx="2525760" cy="1264680"/>
                  <a:chOff x="375840" y="5178600"/>
                  <a:chExt cx="2525760" cy="1264680"/>
                </a:xfrm>
              </p:grpSpPr>
              <p:pic>
                <p:nvPicPr>
                  <p:cNvPr id="131" name="Google Shape;116;p3"/>
                  <p:cNvPicPr/>
                  <p:nvPr/>
                </p:nvPicPr>
                <p:blipFill>
                  <a:blip r:embed="rId3"/>
                  <a:stretch/>
                </p:blipFill>
                <p:spPr>
                  <a:xfrm>
                    <a:off x="1601640" y="5178600"/>
                    <a:ext cx="1299240" cy="1264680"/>
                  </a:xfrm>
                  <a:prstGeom prst="rect">
                    <a:avLst/>
                  </a:prstGeom>
                  <a:ln>
                    <a:noFill/>
                  </a:ln>
                </p:spPr>
              </p:pic>
              <p:sp>
                <p:nvSpPr>
                  <p:cNvPr id="132" name="CustomShape 7"/>
                  <p:cNvSpPr/>
                  <p:nvPr/>
                </p:nvSpPr>
                <p:spPr>
                  <a:xfrm rot="10800000">
                    <a:off x="375840" y="5798880"/>
                    <a:ext cx="2525760" cy="3960"/>
                  </a:xfrm>
                  <a:custGeom>
                    <a:avLst/>
                    <a:gdLst/>
                    <a:ahLst/>
                    <a:cxnLst/>
                    <a:rect l="l" t="t" r="r" b="b"/>
                    <a:pathLst>
                      <a:path w="21600" h="21600">
                        <a:moveTo>
                          <a:pt x="0" y="0"/>
                        </a:moveTo>
                        <a:lnTo>
                          <a:pt x="21600" y="21600"/>
                        </a:lnTo>
                      </a:path>
                    </a:pathLst>
                  </a:custGeom>
                  <a:noFill/>
                  <a:ln w="54000" cap="rnd">
                    <a:solidFill>
                      <a:schemeClr val="dk1"/>
                    </a:solidFill>
                    <a:miter/>
                  </a:ln>
                </p:spPr>
                <p:style>
                  <a:lnRef idx="0">
                    <a:scrgbClr r="0" g="0" b="0"/>
                  </a:lnRef>
                  <a:fillRef idx="0">
                    <a:scrgbClr r="0" g="0" b="0"/>
                  </a:fillRef>
                  <a:effectRef idx="0">
                    <a:scrgbClr r="0" g="0" b="0"/>
                  </a:effectRef>
                  <a:fontRef idx="minor"/>
                </p:style>
              </p:sp>
            </p:grpSp>
          </p:grpSp>
          <p:sp>
            <p:nvSpPr>
              <p:cNvPr id="133" name="CustomShape 8"/>
              <p:cNvSpPr/>
              <p:nvPr/>
            </p:nvSpPr>
            <p:spPr>
              <a:xfrm>
                <a:off x="178200" y="5893560"/>
                <a:ext cx="1854720" cy="4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it-IT" sz="1050" b="1" strike="noStrike" spc="-1">
                    <a:solidFill>
                      <a:srgbClr val="000000"/>
                    </a:solidFill>
                    <a:latin typeface="Candara"/>
                    <a:ea typeface="Candara"/>
                  </a:rPr>
                  <a:t>ordine@geologimarche.it geologimarche@pec.epap.it</a:t>
                </a:r>
                <a:endParaRPr lang="it-IT" sz="1050" b="0" strike="noStrike" spc="-1">
                  <a:latin typeface="Arial"/>
                </a:endParaRPr>
              </a:p>
            </p:txBody>
          </p:sp>
        </p:grpSp>
        <p:sp>
          <p:nvSpPr>
            <p:cNvPr id="134" name="CustomShape 9"/>
            <p:cNvSpPr/>
            <p:nvPr/>
          </p:nvSpPr>
          <p:spPr>
            <a:xfrm>
              <a:off x="66960" y="249480"/>
              <a:ext cx="2945160" cy="243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FF0000"/>
                  </a:solidFill>
                  <a:latin typeface="Candara"/>
                  <a:ea typeface="Candara"/>
                </a:rPr>
                <a:t>AGGIORNAMENTO</a:t>
              </a:r>
              <a:r>
                <a:rPr lang="it-IT" sz="1800" b="1" strike="noStrike" spc="-1">
                  <a:solidFill>
                    <a:srgbClr val="C00000"/>
                  </a:solidFill>
                  <a:latin typeface="Candara"/>
                  <a:ea typeface="Candara"/>
                </a:rPr>
                <a:t> </a:t>
              </a:r>
              <a:r>
                <a:rPr lang="it-IT" sz="1800" b="1" strike="noStrike" spc="-1">
                  <a:solidFill>
                    <a:srgbClr val="FF0000"/>
                  </a:solidFill>
                  <a:latin typeface="Candara"/>
                  <a:ea typeface="Candara"/>
                </a:rPr>
                <a:t>PROFESSIONALE</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CORSO APPLICATIVO DI </a:t>
              </a: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PROGETTAZIONE GEOTERMICA</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400" b="1" strike="noStrike" spc="-1">
                  <a:solidFill>
                    <a:srgbClr val="FF0000"/>
                  </a:solidFill>
                  <a:latin typeface="Candara"/>
                  <a:ea typeface="Candara"/>
                </a:rPr>
                <a:t>Ancona, 01 Dicembre 2023</a:t>
              </a:r>
              <a:endParaRPr lang="it-IT" sz="1400" b="0" strike="noStrike" spc="-1">
                <a:latin typeface="Arial"/>
              </a:endParaRPr>
            </a:p>
            <a:p>
              <a:pPr>
                <a:lnSpc>
                  <a:spcPct val="100000"/>
                </a:lnSpc>
              </a:pPr>
              <a:endParaRPr lang="it-IT" sz="1400" b="0" strike="noStrike" spc="-1">
                <a:latin typeface="Arial"/>
              </a:endParaRPr>
            </a:p>
          </p:txBody>
        </p:sp>
        <p:sp>
          <p:nvSpPr>
            <p:cNvPr id="135" name="CustomShape 10"/>
            <p:cNvSpPr/>
            <p:nvPr/>
          </p:nvSpPr>
          <p:spPr>
            <a:xfrm>
              <a:off x="178200" y="2910960"/>
              <a:ext cx="2678760" cy="203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600" b="1" strike="noStrike" spc="-1">
                  <a:solidFill>
                    <a:srgbClr val="385623"/>
                  </a:solidFill>
                  <a:latin typeface="Candara"/>
                  <a:ea typeface="Candara"/>
                </a:rPr>
                <a:t>I pozzi dell’impianto geotermico </a:t>
              </a:r>
              <a:r>
                <a:rPr lang="it-IT" sz="1600" b="0" i="1" strike="noStrike" spc="-1">
                  <a:solidFill>
                    <a:srgbClr val="385623"/>
                  </a:solidFill>
                  <a:latin typeface="Candara"/>
                  <a:ea typeface="Candara"/>
                </a:rPr>
                <a:t>open loop</a:t>
              </a:r>
              <a:r>
                <a:rPr lang="it-IT" sz="1600" b="1" strike="noStrike" spc="-1">
                  <a:solidFill>
                    <a:srgbClr val="385623"/>
                  </a:solidFill>
                  <a:latin typeface="Candara"/>
                  <a:ea typeface="Candara"/>
                </a:rPr>
                <a:t> presso lo stabilimento YKK Mediterraneo SPA di Ascoli Piceno:</a:t>
              </a: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aspetti tecnici e autorizzativi</a:t>
              </a:r>
              <a:endParaRPr lang="it-IT" sz="1600" b="0" strike="noStrike" spc="-1">
                <a:latin typeface="Arial"/>
              </a:endParaRPr>
            </a:p>
            <a:p>
              <a:pPr algn="ctr">
                <a:lnSpc>
                  <a:spcPct val="100000"/>
                </a:lnSpc>
              </a:pP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Dott. Geol. Andrea Cavucci</a:t>
              </a:r>
              <a:endParaRPr lang="it-IT" sz="1600" b="0" strike="noStrike" spc="-1">
                <a:latin typeface="Arial"/>
              </a:endParaRPr>
            </a:p>
          </p:txBody>
        </p:sp>
      </p:grpSp>
      <p:pic>
        <p:nvPicPr>
          <p:cNvPr id="3" name="Immagine 2"/>
          <p:cNvPicPr>
            <a:picLocks noChangeAspect="1"/>
          </p:cNvPicPr>
          <p:nvPr/>
        </p:nvPicPr>
        <p:blipFill rotWithShape="1">
          <a:blip r:embed="rId4" cstate="print">
            <a:extLst>
              <a:ext uri="{28A0092B-C50C-407E-A947-70E740481C1C}">
                <a14:useLocalDpi xmlns:a14="http://schemas.microsoft.com/office/drawing/2010/main" val="0"/>
              </a:ext>
            </a:extLst>
          </a:blip>
          <a:srcRect l="12743" t="7325" r="18784" b="9364"/>
          <a:stretch/>
        </p:blipFill>
        <p:spPr>
          <a:xfrm>
            <a:off x="3591284" y="1988840"/>
            <a:ext cx="4096467" cy="2358572"/>
          </a:xfrm>
          <a:prstGeom prst="rect">
            <a:avLst/>
          </a:prstGeom>
        </p:spPr>
      </p:pic>
      <p:sp>
        <p:nvSpPr>
          <p:cNvPr id="4" name="CasellaDiTesto 3"/>
          <p:cNvSpPr txBox="1"/>
          <p:nvPr/>
        </p:nvSpPr>
        <p:spPr>
          <a:xfrm>
            <a:off x="4863875" y="563581"/>
            <a:ext cx="5904656" cy="461665"/>
          </a:xfrm>
          <a:prstGeom prst="rect">
            <a:avLst/>
          </a:prstGeom>
          <a:noFill/>
        </p:spPr>
        <p:txBody>
          <a:bodyPr wrap="square" rtlCol="0">
            <a:spAutoFit/>
          </a:bodyPr>
          <a:lstStyle/>
          <a:p>
            <a:pPr algn="ctr"/>
            <a:r>
              <a:rPr lang="it-IT" sz="2400" b="1" dirty="0" smtClean="0">
                <a:solidFill>
                  <a:srgbClr val="0070C0"/>
                </a:solidFill>
                <a:latin typeface="Candara" panose="020E0502030303020204" pitchFamily="34" charset="0"/>
              </a:rPr>
              <a:t>PREPARAZIONE PROVE DI PORTATA</a:t>
            </a:r>
            <a:endParaRPr lang="it-IT" sz="2400" b="1" dirty="0">
              <a:solidFill>
                <a:srgbClr val="0070C0"/>
              </a:solidFill>
              <a:latin typeface="Candara" panose="020E0502030303020204" pitchFamily="34" charset="0"/>
            </a:endParaRPr>
          </a:p>
        </p:txBody>
      </p:sp>
      <p:pic>
        <p:nvPicPr>
          <p:cNvPr id="2" name="Immagin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2104" y="4401063"/>
            <a:ext cx="4367808" cy="2066909"/>
          </a:xfrm>
          <a:prstGeom prst="rect">
            <a:avLst/>
          </a:prstGeom>
        </p:spPr>
      </p:pic>
      <p:sp>
        <p:nvSpPr>
          <p:cNvPr id="5" name="CasellaDiTesto 4"/>
          <p:cNvSpPr txBox="1"/>
          <p:nvPr/>
        </p:nvSpPr>
        <p:spPr>
          <a:xfrm>
            <a:off x="7960219" y="2998849"/>
            <a:ext cx="2808312" cy="338554"/>
          </a:xfrm>
          <a:prstGeom prst="rect">
            <a:avLst/>
          </a:prstGeom>
          <a:noFill/>
        </p:spPr>
        <p:txBody>
          <a:bodyPr wrap="square" rtlCol="0">
            <a:spAutoFit/>
          </a:bodyPr>
          <a:lstStyle/>
          <a:p>
            <a:r>
              <a:rPr lang="it-IT" sz="1600" b="1" dirty="0" smtClean="0">
                <a:solidFill>
                  <a:srgbClr val="0070C0"/>
                </a:solidFill>
                <a:latin typeface="Candara" panose="020E0502030303020204" pitchFamily="34" charset="0"/>
              </a:rPr>
              <a:t>SARACINESCA</a:t>
            </a:r>
            <a:endParaRPr lang="it-IT" sz="1600" b="1" dirty="0">
              <a:solidFill>
                <a:srgbClr val="0070C0"/>
              </a:solidFill>
              <a:latin typeface="Candara" panose="020E0502030303020204" pitchFamily="34" charset="0"/>
            </a:endParaRPr>
          </a:p>
        </p:txBody>
      </p:sp>
      <p:sp>
        <p:nvSpPr>
          <p:cNvPr id="18" name="CasellaDiTesto 17"/>
          <p:cNvSpPr txBox="1"/>
          <p:nvPr/>
        </p:nvSpPr>
        <p:spPr>
          <a:xfrm>
            <a:off x="4704508" y="5474105"/>
            <a:ext cx="1895548" cy="338554"/>
          </a:xfrm>
          <a:prstGeom prst="rect">
            <a:avLst/>
          </a:prstGeom>
          <a:noFill/>
        </p:spPr>
        <p:txBody>
          <a:bodyPr wrap="square" rtlCol="0">
            <a:spAutoFit/>
          </a:bodyPr>
          <a:lstStyle/>
          <a:p>
            <a:r>
              <a:rPr lang="it-IT" sz="1600" b="1" dirty="0" smtClean="0">
                <a:solidFill>
                  <a:srgbClr val="0070C0"/>
                </a:solidFill>
                <a:latin typeface="Candara" panose="020E0502030303020204" pitchFamily="34" charset="0"/>
              </a:rPr>
              <a:t>CONTALITRI</a:t>
            </a:r>
            <a:endParaRPr lang="it-IT" sz="1600" b="1" dirty="0">
              <a:solidFill>
                <a:srgbClr val="0070C0"/>
              </a:solidFill>
              <a:latin typeface="Candara" panose="020E0502030303020204" pitchFamily="34" charset="0"/>
            </a:endParaRPr>
          </a:p>
        </p:txBody>
      </p:sp>
      <p:sp>
        <p:nvSpPr>
          <p:cNvPr id="6" name="CasellaDiTesto 5"/>
          <p:cNvSpPr txBox="1"/>
          <p:nvPr/>
        </p:nvSpPr>
        <p:spPr>
          <a:xfrm>
            <a:off x="3575720" y="1447979"/>
            <a:ext cx="8280920" cy="338554"/>
          </a:xfrm>
          <a:prstGeom prst="rect">
            <a:avLst/>
          </a:prstGeom>
          <a:solidFill>
            <a:srgbClr val="00B0F0"/>
          </a:solidFill>
        </p:spPr>
        <p:txBody>
          <a:bodyPr wrap="square" rtlCol="0">
            <a:spAutoFit/>
          </a:bodyPr>
          <a:lstStyle/>
          <a:p>
            <a:pPr algn="ctr"/>
            <a:r>
              <a:rPr lang="it-IT" sz="1600" dirty="0" smtClean="0">
                <a:latin typeface="Candara" panose="020E0502030303020204" pitchFamily="34" charset="0"/>
              </a:rPr>
              <a:t>ISTALLAZIONE POMPE SOMMERSE E DEL SISTEMA DI MONITORAGGIO</a:t>
            </a:r>
            <a:endParaRPr lang="it-IT" sz="1600" dirty="0">
              <a:latin typeface="Candara" panose="020E0502030303020204" pitchFamily="34" charset="0"/>
            </a:endParaRPr>
          </a:p>
        </p:txBody>
      </p:sp>
      <p:sp>
        <p:nvSpPr>
          <p:cNvPr id="7" name="Freccia in giù 6"/>
          <p:cNvSpPr/>
          <p:nvPr/>
        </p:nvSpPr>
        <p:spPr>
          <a:xfrm>
            <a:off x="7608168" y="1025246"/>
            <a:ext cx="352051" cy="2435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circolare a sinistra 7"/>
          <p:cNvSpPr/>
          <p:nvPr/>
        </p:nvSpPr>
        <p:spPr>
          <a:xfrm>
            <a:off x="9552384" y="2060848"/>
            <a:ext cx="432048" cy="127655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9" name="Freccia circolare a destra 8"/>
          <p:cNvSpPr/>
          <p:nvPr/>
        </p:nvSpPr>
        <p:spPr>
          <a:xfrm>
            <a:off x="3863752" y="4581128"/>
            <a:ext cx="504056" cy="12177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5617148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4" name="Group 2"/>
          <p:cNvGrpSpPr/>
          <p:nvPr/>
        </p:nvGrpSpPr>
        <p:grpSpPr>
          <a:xfrm>
            <a:off x="0" y="0"/>
            <a:ext cx="3079080" cy="6857280"/>
            <a:chOff x="0" y="0"/>
            <a:chExt cx="3079080" cy="6857280"/>
          </a:xfrm>
        </p:grpSpPr>
        <p:sp>
          <p:nvSpPr>
            <p:cNvPr id="125" name="CustomShape 3"/>
            <p:cNvSpPr/>
            <p:nvPr/>
          </p:nvSpPr>
          <p:spPr>
            <a:xfrm>
              <a:off x="0" y="0"/>
              <a:ext cx="3079080" cy="6857280"/>
            </a:xfrm>
            <a:prstGeom prst="rect">
              <a:avLst/>
            </a:prstGeom>
            <a:gradFill rotWithShape="0">
              <a:gsLst>
                <a:gs pos="0">
                  <a:srgbClr val="BBD6EE"/>
                </a:gs>
                <a:gs pos="100000">
                  <a:srgbClr val="FFFFFF"/>
                </a:gs>
              </a:gsLst>
              <a:lin ang="5400000"/>
            </a:gradFill>
            <a:ln>
              <a:noFill/>
            </a:ln>
            <a:effectLst>
              <a:outerShdw blurRad="57150" dist="19080" dir="5400000" algn="ctr" rotWithShape="0">
                <a:srgbClr val="000000">
                  <a:alpha val="63000"/>
                </a:srgbClr>
              </a:outerShdw>
            </a:effectLst>
          </p:spPr>
          <p:style>
            <a:lnRef idx="0">
              <a:scrgbClr r="0" g="0" b="0"/>
            </a:lnRef>
            <a:fillRef idx="0">
              <a:scrgbClr r="0" g="0" b="0"/>
            </a:fillRef>
            <a:effectRef idx="0">
              <a:scrgbClr r="0" g="0" b="0"/>
            </a:effectRef>
            <a:fontRef idx="minor"/>
          </p:style>
        </p:sp>
        <p:grpSp>
          <p:nvGrpSpPr>
            <p:cNvPr id="126" name="Group 4"/>
            <p:cNvGrpSpPr/>
            <p:nvPr/>
          </p:nvGrpSpPr>
          <p:grpSpPr>
            <a:xfrm>
              <a:off x="178200" y="5178600"/>
              <a:ext cx="2723400" cy="1264680"/>
              <a:chOff x="178200" y="5178600"/>
              <a:chExt cx="2723400" cy="1264680"/>
            </a:xfrm>
          </p:grpSpPr>
          <p:grpSp>
            <p:nvGrpSpPr>
              <p:cNvPr id="127" name="Group 5"/>
              <p:cNvGrpSpPr/>
              <p:nvPr/>
            </p:nvGrpSpPr>
            <p:grpSpPr>
              <a:xfrm>
                <a:off x="375840" y="5178600"/>
                <a:ext cx="2525760" cy="1264680"/>
                <a:chOff x="375840" y="5178600"/>
                <a:chExt cx="2525760" cy="1264680"/>
              </a:xfrm>
            </p:grpSpPr>
            <p:pic>
              <p:nvPicPr>
                <p:cNvPr id="128" name="Google Shape;113;p3"/>
                <p:cNvPicPr/>
                <p:nvPr/>
              </p:nvPicPr>
              <p:blipFill>
                <a:blip r:embed="rId2"/>
                <a:srcRect r="78013"/>
                <a:stretch/>
              </p:blipFill>
              <p:spPr>
                <a:xfrm>
                  <a:off x="429120" y="5360760"/>
                  <a:ext cx="297000" cy="384840"/>
                </a:xfrm>
                <a:prstGeom prst="rect">
                  <a:avLst/>
                </a:prstGeom>
                <a:ln>
                  <a:noFill/>
                </a:ln>
              </p:spPr>
            </p:pic>
            <p:pic>
              <p:nvPicPr>
                <p:cNvPr id="129" name="Google Shape;114;p3"/>
                <p:cNvPicPr/>
                <p:nvPr/>
              </p:nvPicPr>
              <p:blipFill>
                <a:blip r:embed="rId2"/>
                <a:srcRect l="22318"/>
                <a:stretch/>
              </p:blipFill>
              <p:spPr>
                <a:xfrm>
                  <a:off x="750960" y="5415840"/>
                  <a:ext cx="1051920" cy="384840"/>
                </a:xfrm>
                <a:prstGeom prst="rect">
                  <a:avLst/>
                </a:prstGeom>
                <a:ln>
                  <a:noFill/>
                </a:ln>
              </p:spPr>
            </p:pic>
            <p:grpSp>
              <p:nvGrpSpPr>
                <p:cNvPr id="130" name="Group 6"/>
                <p:cNvGrpSpPr/>
                <p:nvPr/>
              </p:nvGrpSpPr>
              <p:grpSpPr>
                <a:xfrm>
                  <a:off x="375840" y="5178600"/>
                  <a:ext cx="2525760" cy="1264680"/>
                  <a:chOff x="375840" y="5178600"/>
                  <a:chExt cx="2525760" cy="1264680"/>
                </a:xfrm>
              </p:grpSpPr>
              <p:pic>
                <p:nvPicPr>
                  <p:cNvPr id="131" name="Google Shape;116;p3"/>
                  <p:cNvPicPr/>
                  <p:nvPr/>
                </p:nvPicPr>
                <p:blipFill>
                  <a:blip r:embed="rId3"/>
                  <a:stretch/>
                </p:blipFill>
                <p:spPr>
                  <a:xfrm>
                    <a:off x="1601640" y="5178600"/>
                    <a:ext cx="1299240" cy="1264680"/>
                  </a:xfrm>
                  <a:prstGeom prst="rect">
                    <a:avLst/>
                  </a:prstGeom>
                  <a:ln>
                    <a:noFill/>
                  </a:ln>
                </p:spPr>
              </p:pic>
              <p:sp>
                <p:nvSpPr>
                  <p:cNvPr id="132" name="CustomShape 7"/>
                  <p:cNvSpPr/>
                  <p:nvPr/>
                </p:nvSpPr>
                <p:spPr>
                  <a:xfrm rot="10800000">
                    <a:off x="375840" y="5798880"/>
                    <a:ext cx="2525760" cy="3960"/>
                  </a:xfrm>
                  <a:custGeom>
                    <a:avLst/>
                    <a:gdLst/>
                    <a:ahLst/>
                    <a:cxnLst/>
                    <a:rect l="l" t="t" r="r" b="b"/>
                    <a:pathLst>
                      <a:path w="21600" h="21600">
                        <a:moveTo>
                          <a:pt x="0" y="0"/>
                        </a:moveTo>
                        <a:lnTo>
                          <a:pt x="21600" y="21600"/>
                        </a:lnTo>
                      </a:path>
                    </a:pathLst>
                  </a:custGeom>
                  <a:noFill/>
                  <a:ln w="54000" cap="rnd">
                    <a:solidFill>
                      <a:schemeClr val="dk1"/>
                    </a:solidFill>
                    <a:miter/>
                  </a:ln>
                </p:spPr>
                <p:style>
                  <a:lnRef idx="0">
                    <a:scrgbClr r="0" g="0" b="0"/>
                  </a:lnRef>
                  <a:fillRef idx="0">
                    <a:scrgbClr r="0" g="0" b="0"/>
                  </a:fillRef>
                  <a:effectRef idx="0">
                    <a:scrgbClr r="0" g="0" b="0"/>
                  </a:effectRef>
                  <a:fontRef idx="minor"/>
                </p:style>
              </p:sp>
            </p:grpSp>
          </p:grpSp>
          <p:sp>
            <p:nvSpPr>
              <p:cNvPr id="133" name="CustomShape 8"/>
              <p:cNvSpPr/>
              <p:nvPr/>
            </p:nvSpPr>
            <p:spPr>
              <a:xfrm>
                <a:off x="178200" y="5893560"/>
                <a:ext cx="1854720" cy="4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it-IT" sz="1050" b="1" strike="noStrike" spc="-1">
                    <a:solidFill>
                      <a:srgbClr val="000000"/>
                    </a:solidFill>
                    <a:latin typeface="Candara"/>
                    <a:ea typeface="Candara"/>
                  </a:rPr>
                  <a:t>ordine@geologimarche.it geologimarche@pec.epap.it</a:t>
                </a:r>
                <a:endParaRPr lang="it-IT" sz="1050" b="0" strike="noStrike" spc="-1">
                  <a:latin typeface="Arial"/>
                </a:endParaRPr>
              </a:p>
            </p:txBody>
          </p:sp>
        </p:grpSp>
        <p:sp>
          <p:nvSpPr>
            <p:cNvPr id="134" name="CustomShape 9"/>
            <p:cNvSpPr/>
            <p:nvPr/>
          </p:nvSpPr>
          <p:spPr>
            <a:xfrm>
              <a:off x="66960" y="249480"/>
              <a:ext cx="2945160" cy="243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FF0000"/>
                  </a:solidFill>
                  <a:latin typeface="Candara"/>
                  <a:ea typeface="Candara"/>
                </a:rPr>
                <a:t>AGGIORNAMENTO</a:t>
              </a:r>
              <a:r>
                <a:rPr lang="it-IT" sz="1800" b="1" strike="noStrike" spc="-1">
                  <a:solidFill>
                    <a:srgbClr val="C00000"/>
                  </a:solidFill>
                  <a:latin typeface="Candara"/>
                  <a:ea typeface="Candara"/>
                </a:rPr>
                <a:t> </a:t>
              </a:r>
              <a:r>
                <a:rPr lang="it-IT" sz="1800" b="1" strike="noStrike" spc="-1">
                  <a:solidFill>
                    <a:srgbClr val="FF0000"/>
                  </a:solidFill>
                  <a:latin typeface="Candara"/>
                  <a:ea typeface="Candara"/>
                </a:rPr>
                <a:t>PROFESSIONALE</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CORSO APPLICATIVO DI </a:t>
              </a: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PROGETTAZIONE GEOTERMICA</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400" b="1" strike="noStrike" spc="-1">
                  <a:solidFill>
                    <a:srgbClr val="FF0000"/>
                  </a:solidFill>
                  <a:latin typeface="Candara"/>
                  <a:ea typeface="Candara"/>
                </a:rPr>
                <a:t>Ancona, 01 Dicembre 2023</a:t>
              </a:r>
              <a:endParaRPr lang="it-IT" sz="1400" b="0" strike="noStrike" spc="-1">
                <a:latin typeface="Arial"/>
              </a:endParaRPr>
            </a:p>
            <a:p>
              <a:pPr>
                <a:lnSpc>
                  <a:spcPct val="100000"/>
                </a:lnSpc>
              </a:pPr>
              <a:endParaRPr lang="it-IT" sz="1400" b="0" strike="noStrike" spc="-1">
                <a:latin typeface="Arial"/>
              </a:endParaRPr>
            </a:p>
          </p:txBody>
        </p:sp>
        <p:sp>
          <p:nvSpPr>
            <p:cNvPr id="135" name="CustomShape 10"/>
            <p:cNvSpPr/>
            <p:nvPr/>
          </p:nvSpPr>
          <p:spPr>
            <a:xfrm>
              <a:off x="178200" y="2910960"/>
              <a:ext cx="2678760" cy="203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600" b="1" strike="noStrike" spc="-1">
                  <a:solidFill>
                    <a:srgbClr val="385623"/>
                  </a:solidFill>
                  <a:latin typeface="Candara"/>
                  <a:ea typeface="Candara"/>
                </a:rPr>
                <a:t>I pozzi dell’impianto geotermico </a:t>
              </a:r>
              <a:r>
                <a:rPr lang="it-IT" sz="1600" b="0" i="1" strike="noStrike" spc="-1">
                  <a:solidFill>
                    <a:srgbClr val="385623"/>
                  </a:solidFill>
                  <a:latin typeface="Candara"/>
                  <a:ea typeface="Candara"/>
                </a:rPr>
                <a:t>open loop</a:t>
              </a:r>
              <a:r>
                <a:rPr lang="it-IT" sz="1600" b="1" strike="noStrike" spc="-1">
                  <a:solidFill>
                    <a:srgbClr val="385623"/>
                  </a:solidFill>
                  <a:latin typeface="Candara"/>
                  <a:ea typeface="Candara"/>
                </a:rPr>
                <a:t> presso lo stabilimento YKK Mediterraneo SPA di Ascoli Piceno:</a:t>
              </a: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aspetti tecnici e autorizzativi</a:t>
              </a:r>
              <a:endParaRPr lang="it-IT" sz="1600" b="0" strike="noStrike" spc="-1">
                <a:latin typeface="Arial"/>
              </a:endParaRPr>
            </a:p>
            <a:p>
              <a:pPr algn="ctr">
                <a:lnSpc>
                  <a:spcPct val="100000"/>
                </a:lnSpc>
              </a:pP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Dott. Geol. Andrea Cavucci</a:t>
              </a:r>
              <a:endParaRPr lang="it-IT" sz="1600" b="0" strike="noStrike" spc="-1">
                <a:latin typeface="Arial"/>
              </a:endParaRPr>
            </a:p>
          </p:txBody>
        </p:sp>
      </p:grpSp>
      <p:sp>
        <p:nvSpPr>
          <p:cNvPr id="4" name="CasellaDiTesto 3"/>
          <p:cNvSpPr txBox="1"/>
          <p:nvPr/>
        </p:nvSpPr>
        <p:spPr>
          <a:xfrm>
            <a:off x="4863875" y="563581"/>
            <a:ext cx="5904656" cy="461665"/>
          </a:xfrm>
          <a:prstGeom prst="rect">
            <a:avLst/>
          </a:prstGeom>
          <a:noFill/>
        </p:spPr>
        <p:txBody>
          <a:bodyPr wrap="square" rtlCol="0">
            <a:spAutoFit/>
          </a:bodyPr>
          <a:lstStyle/>
          <a:p>
            <a:pPr algn="ctr"/>
            <a:r>
              <a:rPr lang="it-IT" sz="2400" b="1" dirty="0" smtClean="0">
                <a:solidFill>
                  <a:srgbClr val="0070C0"/>
                </a:solidFill>
                <a:latin typeface="Candara" panose="020E0502030303020204" pitchFamily="34" charset="0"/>
              </a:rPr>
              <a:t>Sistema di monitoraggio e controllo</a:t>
            </a:r>
            <a:endParaRPr lang="it-IT" sz="2400" b="1" dirty="0">
              <a:solidFill>
                <a:srgbClr val="0070C0"/>
              </a:solidFill>
              <a:latin typeface="Candara" panose="020E0502030303020204" pitchFamily="34" charset="0"/>
            </a:endParaRPr>
          </a:p>
        </p:txBody>
      </p:sp>
      <p:sp>
        <p:nvSpPr>
          <p:cNvPr id="6" name="CasellaDiTesto 5"/>
          <p:cNvSpPr txBox="1"/>
          <p:nvPr/>
        </p:nvSpPr>
        <p:spPr>
          <a:xfrm>
            <a:off x="3556992" y="1467540"/>
            <a:ext cx="8280920" cy="4524315"/>
          </a:xfrm>
          <a:prstGeom prst="rect">
            <a:avLst/>
          </a:prstGeom>
          <a:noFill/>
        </p:spPr>
        <p:txBody>
          <a:bodyPr wrap="square" rtlCol="0">
            <a:spAutoFit/>
          </a:bodyPr>
          <a:lstStyle/>
          <a:p>
            <a:pPr>
              <a:lnSpc>
                <a:spcPct val="200000"/>
              </a:lnSpc>
            </a:pPr>
            <a:r>
              <a:rPr lang="it-IT" sz="1600" dirty="0">
                <a:solidFill>
                  <a:srgbClr val="FF0000"/>
                </a:solidFill>
                <a:latin typeface="Candara" panose="020E0502030303020204" pitchFamily="34" charset="0"/>
              </a:rPr>
              <a:t>1. Piezometro OG200 R uscita 4-20 </a:t>
            </a:r>
            <a:r>
              <a:rPr lang="it-IT" sz="1600" dirty="0" err="1">
                <a:solidFill>
                  <a:srgbClr val="FF0000"/>
                </a:solidFill>
                <a:latin typeface="Candara" panose="020E0502030303020204" pitchFamily="34" charset="0"/>
              </a:rPr>
              <a:t>mA</a:t>
            </a:r>
            <a:r>
              <a:rPr lang="it-IT" sz="1600" dirty="0">
                <a:solidFill>
                  <a:srgbClr val="FF0000"/>
                </a:solidFill>
                <a:latin typeface="Candara" panose="020E0502030303020204" pitchFamily="34" charset="0"/>
              </a:rPr>
              <a:t> FS 15 mh2o</a:t>
            </a:r>
          </a:p>
          <a:p>
            <a:pPr>
              <a:lnSpc>
                <a:spcPct val="200000"/>
              </a:lnSpc>
            </a:pPr>
            <a:r>
              <a:rPr lang="it-IT" sz="1600" dirty="0">
                <a:solidFill>
                  <a:srgbClr val="FF0000"/>
                </a:solidFill>
                <a:latin typeface="Candara" panose="020E0502030303020204" pitchFamily="34" charset="0"/>
              </a:rPr>
              <a:t>2. Sonde PT100 10 mm , convertitore 4-20 </a:t>
            </a:r>
            <a:r>
              <a:rPr lang="it-IT" sz="1600" dirty="0" err="1">
                <a:solidFill>
                  <a:srgbClr val="FF0000"/>
                </a:solidFill>
                <a:latin typeface="Candara" panose="020E0502030303020204" pitchFamily="34" charset="0"/>
              </a:rPr>
              <a:t>mA</a:t>
            </a:r>
            <a:r>
              <a:rPr lang="it-IT" sz="1600" dirty="0">
                <a:solidFill>
                  <a:srgbClr val="FF0000"/>
                </a:solidFill>
                <a:latin typeface="Candara" panose="020E0502030303020204" pitchFamily="34" charset="0"/>
              </a:rPr>
              <a:t> -50/+100 in </a:t>
            </a:r>
            <a:r>
              <a:rPr lang="it-IT" sz="1600" dirty="0" err="1">
                <a:solidFill>
                  <a:srgbClr val="FF0000"/>
                </a:solidFill>
                <a:latin typeface="Candara" panose="020E0502030303020204" pitchFamily="34" charset="0"/>
              </a:rPr>
              <a:t>minibox</a:t>
            </a:r>
            <a:endParaRPr lang="it-IT" sz="1600" dirty="0">
              <a:solidFill>
                <a:srgbClr val="FF0000"/>
              </a:solidFill>
              <a:latin typeface="Candara" panose="020E0502030303020204" pitchFamily="34" charset="0"/>
            </a:endParaRPr>
          </a:p>
          <a:p>
            <a:pPr>
              <a:lnSpc>
                <a:spcPct val="200000"/>
              </a:lnSpc>
            </a:pPr>
            <a:r>
              <a:rPr lang="sv-SE" sz="1600" dirty="0">
                <a:solidFill>
                  <a:srgbClr val="FF0000"/>
                </a:solidFill>
                <a:latin typeface="Candara" panose="020E0502030303020204" pitchFamily="34" charset="0"/>
              </a:rPr>
              <a:t>3. Datalogger D 800 otr 8 ch box ip65</a:t>
            </a:r>
          </a:p>
          <a:p>
            <a:pPr>
              <a:lnSpc>
                <a:spcPct val="200000"/>
              </a:lnSpc>
            </a:pPr>
            <a:r>
              <a:rPr lang="it-IT" sz="1600" dirty="0">
                <a:solidFill>
                  <a:srgbClr val="FF0000"/>
                </a:solidFill>
                <a:latin typeface="Candara" panose="020E0502030303020204" pitchFamily="34" charset="0"/>
              </a:rPr>
              <a:t>4. Modem GSM-GPRS per </a:t>
            </a:r>
            <a:r>
              <a:rPr lang="it-IT" sz="1600" dirty="0" err="1">
                <a:solidFill>
                  <a:srgbClr val="FF0000"/>
                </a:solidFill>
                <a:latin typeface="Candara" panose="020E0502030303020204" pitchFamily="34" charset="0"/>
              </a:rPr>
              <a:t>Datalogger</a:t>
            </a:r>
            <a:r>
              <a:rPr lang="it-IT" sz="1600" dirty="0">
                <a:solidFill>
                  <a:srgbClr val="FF0000"/>
                </a:solidFill>
                <a:latin typeface="Candara" panose="020E0502030303020204" pitchFamily="34" charset="0"/>
              </a:rPr>
              <a:t> OTR, configurato con SIM </a:t>
            </a:r>
            <a:r>
              <a:rPr lang="it-IT" sz="1600" dirty="0" smtClean="0">
                <a:solidFill>
                  <a:srgbClr val="FF0000"/>
                </a:solidFill>
                <a:latin typeface="Candara" panose="020E0502030303020204" pitchFamily="34" charset="0"/>
              </a:rPr>
              <a:t>Card 16</a:t>
            </a:r>
          </a:p>
          <a:p>
            <a:pPr>
              <a:lnSpc>
                <a:spcPct val="200000"/>
              </a:lnSpc>
            </a:pPr>
            <a:r>
              <a:rPr lang="it-IT" sz="1600" dirty="0" smtClean="0">
                <a:latin typeface="Candara" panose="020E0502030303020204" pitchFamily="34" charset="0"/>
              </a:rPr>
              <a:t>Il sistema di monitoraggio è stato tarato durante le prove di portata per intervalli predefiniti  ma permette letture in continuo nelle 24 h in condizioni di esercizio con controllo remoto da qualunque </a:t>
            </a:r>
            <a:r>
              <a:rPr lang="it-IT" sz="1600" dirty="0" err="1" smtClean="0">
                <a:latin typeface="Candara" panose="020E0502030303020204" pitchFamily="34" charset="0"/>
              </a:rPr>
              <a:t>device</a:t>
            </a:r>
            <a:r>
              <a:rPr lang="it-IT" sz="1600" dirty="0" smtClean="0">
                <a:latin typeface="Candara" panose="020E0502030303020204" pitchFamily="34" charset="0"/>
              </a:rPr>
              <a:t> (PC, Tablet, telefonino) accedendo al proprio data </a:t>
            </a:r>
            <a:r>
              <a:rPr lang="it-IT" sz="1600" dirty="0" err="1" smtClean="0">
                <a:latin typeface="Candara" panose="020E0502030303020204" pitchFamily="34" charset="0"/>
              </a:rPr>
              <a:t>logger</a:t>
            </a:r>
            <a:endParaRPr lang="it-IT" sz="1600" dirty="0" smtClean="0">
              <a:latin typeface="Candara" panose="020E0502030303020204" pitchFamily="34" charset="0"/>
            </a:endParaRPr>
          </a:p>
          <a:p>
            <a:pPr>
              <a:lnSpc>
                <a:spcPct val="200000"/>
              </a:lnSpc>
            </a:pPr>
            <a:r>
              <a:rPr lang="it-IT" sz="1600" dirty="0" smtClean="0">
                <a:latin typeface="Candara" panose="020E0502030303020204" pitchFamily="34" charset="0"/>
              </a:rPr>
              <a:t>Tutto  il sistema di monitoraggio è alimentato da una batteria ricaricabile attraverso un piccolo pannello fotovoltaico montano i prossimità dei pozzi</a:t>
            </a:r>
            <a:endParaRPr lang="it-IT" sz="1600" dirty="0">
              <a:latin typeface="Candara" panose="020E0502030303020204" pitchFamily="34" charset="0"/>
            </a:endParaRPr>
          </a:p>
        </p:txBody>
      </p:sp>
    </p:spTree>
    <p:extLst>
      <p:ext uri="{BB962C8B-B14F-4D97-AF65-F5344CB8AC3E}">
        <p14:creationId xmlns:p14="http://schemas.microsoft.com/office/powerpoint/2010/main" val="24417562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4" name="Group 2"/>
          <p:cNvGrpSpPr/>
          <p:nvPr/>
        </p:nvGrpSpPr>
        <p:grpSpPr>
          <a:xfrm>
            <a:off x="0" y="0"/>
            <a:ext cx="3079080" cy="6857280"/>
            <a:chOff x="0" y="0"/>
            <a:chExt cx="3079080" cy="6857280"/>
          </a:xfrm>
        </p:grpSpPr>
        <p:sp>
          <p:nvSpPr>
            <p:cNvPr id="125" name="CustomShape 3"/>
            <p:cNvSpPr/>
            <p:nvPr/>
          </p:nvSpPr>
          <p:spPr>
            <a:xfrm>
              <a:off x="0" y="0"/>
              <a:ext cx="3079080" cy="6857280"/>
            </a:xfrm>
            <a:prstGeom prst="rect">
              <a:avLst/>
            </a:prstGeom>
            <a:gradFill rotWithShape="0">
              <a:gsLst>
                <a:gs pos="0">
                  <a:srgbClr val="BBD6EE"/>
                </a:gs>
                <a:gs pos="100000">
                  <a:srgbClr val="FFFFFF"/>
                </a:gs>
              </a:gsLst>
              <a:lin ang="5400000"/>
            </a:gradFill>
            <a:ln>
              <a:noFill/>
            </a:ln>
            <a:effectLst>
              <a:outerShdw blurRad="57150" dist="19080" dir="5400000" algn="ctr" rotWithShape="0">
                <a:srgbClr val="000000">
                  <a:alpha val="63000"/>
                </a:srgbClr>
              </a:outerShdw>
            </a:effectLst>
          </p:spPr>
          <p:style>
            <a:lnRef idx="0">
              <a:scrgbClr r="0" g="0" b="0"/>
            </a:lnRef>
            <a:fillRef idx="0">
              <a:scrgbClr r="0" g="0" b="0"/>
            </a:fillRef>
            <a:effectRef idx="0">
              <a:scrgbClr r="0" g="0" b="0"/>
            </a:effectRef>
            <a:fontRef idx="minor"/>
          </p:style>
        </p:sp>
        <p:grpSp>
          <p:nvGrpSpPr>
            <p:cNvPr id="126" name="Group 4"/>
            <p:cNvGrpSpPr/>
            <p:nvPr/>
          </p:nvGrpSpPr>
          <p:grpSpPr>
            <a:xfrm>
              <a:off x="178200" y="5178600"/>
              <a:ext cx="2723400" cy="1264680"/>
              <a:chOff x="178200" y="5178600"/>
              <a:chExt cx="2723400" cy="1264680"/>
            </a:xfrm>
          </p:grpSpPr>
          <p:grpSp>
            <p:nvGrpSpPr>
              <p:cNvPr id="127" name="Group 5"/>
              <p:cNvGrpSpPr/>
              <p:nvPr/>
            </p:nvGrpSpPr>
            <p:grpSpPr>
              <a:xfrm>
                <a:off x="375840" y="5178600"/>
                <a:ext cx="2525760" cy="1264680"/>
                <a:chOff x="375840" y="5178600"/>
                <a:chExt cx="2525760" cy="1264680"/>
              </a:xfrm>
            </p:grpSpPr>
            <p:pic>
              <p:nvPicPr>
                <p:cNvPr id="128" name="Google Shape;113;p3"/>
                <p:cNvPicPr/>
                <p:nvPr/>
              </p:nvPicPr>
              <p:blipFill>
                <a:blip r:embed="rId2"/>
                <a:srcRect r="78013"/>
                <a:stretch/>
              </p:blipFill>
              <p:spPr>
                <a:xfrm>
                  <a:off x="429120" y="5360760"/>
                  <a:ext cx="297000" cy="384840"/>
                </a:xfrm>
                <a:prstGeom prst="rect">
                  <a:avLst/>
                </a:prstGeom>
                <a:ln>
                  <a:noFill/>
                </a:ln>
              </p:spPr>
            </p:pic>
            <p:pic>
              <p:nvPicPr>
                <p:cNvPr id="129" name="Google Shape;114;p3"/>
                <p:cNvPicPr/>
                <p:nvPr/>
              </p:nvPicPr>
              <p:blipFill>
                <a:blip r:embed="rId2"/>
                <a:srcRect l="22318"/>
                <a:stretch/>
              </p:blipFill>
              <p:spPr>
                <a:xfrm>
                  <a:off x="750960" y="5415840"/>
                  <a:ext cx="1051920" cy="384840"/>
                </a:xfrm>
                <a:prstGeom prst="rect">
                  <a:avLst/>
                </a:prstGeom>
                <a:ln>
                  <a:noFill/>
                </a:ln>
              </p:spPr>
            </p:pic>
            <p:grpSp>
              <p:nvGrpSpPr>
                <p:cNvPr id="130" name="Group 6"/>
                <p:cNvGrpSpPr/>
                <p:nvPr/>
              </p:nvGrpSpPr>
              <p:grpSpPr>
                <a:xfrm>
                  <a:off x="375840" y="5178600"/>
                  <a:ext cx="2525760" cy="1264680"/>
                  <a:chOff x="375840" y="5178600"/>
                  <a:chExt cx="2525760" cy="1264680"/>
                </a:xfrm>
              </p:grpSpPr>
              <p:pic>
                <p:nvPicPr>
                  <p:cNvPr id="131" name="Google Shape;116;p3"/>
                  <p:cNvPicPr/>
                  <p:nvPr/>
                </p:nvPicPr>
                <p:blipFill>
                  <a:blip r:embed="rId3"/>
                  <a:stretch/>
                </p:blipFill>
                <p:spPr>
                  <a:xfrm>
                    <a:off x="1601640" y="5178600"/>
                    <a:ext cx="1299240" cy="1264680"/>
                  </a:xfrm>
                  <a:prstGeom prst="rect">
                    <a:avLst/>
                  </a:prstGeom>
                  <a:ln>
                    <a:noFill/>
                  </a:ln>
                </p:spPr>
              </p:pic>
              <p:sp>
                <p:nvSpPr>
                  <p:cNvPr id="132" name="CustomShape 7"/>
                  <p:cNvSpPr/>
                  <p:nvPr/>
                </p:nvSpPr>
                <p:spPr>
                  <a:xfrm rot="10800000">
                    <a:off x="375840" y="5798880"/>
                    <a:ext cx="2525760" cy="3960"/>
                  </a:xfrm>
                  <a:custGeom>
                    <a:avLst/>
                    <a:gdLst/>
                    <a:ahLst/>
                    <a:cxnLst/>
                    <a:rect l="l" t="t" r="r" b="b"/>
                    <a:pathLst>
                      <a:path w="21600" h="21600">
                        <a:moveTo>
                          <a:pt x="0" y="0"/>
                        </a:moveTo>
                        <a:lnTo>
                          <a:pt x="21600" y="21600"/>
                        </a:lnTo>
                      </a:path>
                    </a:pathLst>
                  </a:custGeom>
                  <a:noFill/>
                  <a:ln w="54000" cap="rnd">
                    <a:solidFill>
                      <a:schemeClr val="dk1"/>
                    </a:solidFill>
                    <a:miter/>
                  </a:ln>
                </p:spPr>
                <p:style>
                  <a:lnRef idx="0">
                    <a:scrgbClr r="0" g="0" b="0"/>
                  </a:lnRef>
                  <a:fillRef idx="0">
                    <a:scrgbClr r="0" g="0" b="0"/>
                  </a:fillRef>
                  <a:effectRef idx="0">
                    <a:scrgbClr r="0" g="0" b="0"/>
                  </a:effectRef>
                  <a:fontRef idx="minor"/>
                </p:style>
              </p:sp>
            </p:grpSp>
          </p:grpSp>
          <p:sp>
            <p:nvSpPr>
              <p:cNvPr id="133" name="CustomShape 8"/>
              <p:cNvSpPr/>
              <p:nvPr/>
            </p:nvSpPr>
            <p:spPr>
              <a:xfrm>
                <a:off x="178200" y="5893560"/>
                <a:ext cx="1854720" cy="4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it-IT" sz="1050" b="1" strike="noStrike" spc="-1">
                    <a:solidFill>
                      <a:srgbClr val="000000"/>
                    </a:solidFill>
                    <a:latin typeface="Candara"/>
                    <a:ea typeface="Candara"/>
                  </a:rPr>
                  <a:t>ordine@geologimarche.it geologimarche@pec.epap.it</a:t>
                </a:r>
                <a:endParaRPr lang="it-IT" sz="1050" b="0" strike="noStrike" spc="-1">
                  <a:latin typeface="Arial"/>
                </a:endParaRPr>
              </a:p>
            </p:txBody>
          </p:sp>
        </p:grpSp>
        <p:sp>
          <p:nvSpPr>
            <p:cNvPr id="134" name="CustomShape 9"/>
            <p:cNvSpPr/>
            <p:nvPr/>
          </p:nvSpPr>
          <p:spPr>
            <a:xfrm>
              <a:off x="66960" y="249480"/>
              <a:ext cx="2945160" cy="243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FF0000"/>
                  </a:solidFill>
                  <a:latin typeface="Candara"/>
                  <a:ea typeface="Candara"/>
                </a:rPr>
                <a:t>AGGIORNAMENTO</a:t>
              </a:r>
              <a:r>
                <a:rPr lang="it-IT" sz="1800" b="1" strike="noStrike" spc="-1">
                  <a:solidFill>
                    <a:srgbClr val="C00000"/>
                  </a:solidFill>
                  <a:latin typeface="Candara"/>
                  <a:ea typeface="Candara"/>
                </a:rPr>
                <a:t> </a:t>
              </a:r>
              <a:r>
                <a:rPr lang="it-IT" sz="1800" b="1" strike="noStrike" spc="-1">
                  <a:solidFill>
                    <a:srgbClr val="FF0000"/>
                  </a:solidFill>
                  <a:latin typeface="Candara"/>
                  <a:ea typeface="Candara"/>
                </a:rPr>
                <a:t>PROFESSIONALE</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CORSO APPLICATIVO DI </a:t>
              </a: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PROGETTAZIONE GEOTERMICA</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400" b="1" strike="noStrike" spc="-1">
                  <a:solidFill>
                    <a:srgbClr val="FF0000"/>
                  </a:solidFill>
                  <a:latin typeface="Candara"/>
                  <a:ea typeface="Candara"/>
                </a:rPr>
                <a:t>Ancona, 01 Dicembre 2023</a:t>
              </a:r>
              <a:endParaRPr lang="it-IT" sz="1400" b="0" strike="noStrike" spc="-1">
                <a:latin typeface="Arial"/>
              </a:endParaRPr>
            </a:p>
            <a:p>
              <a:pPr>
                <a:lnSpc>
                  <a:spcPct val="100000"/>
                </a:lnSpc>
              </a:pPr>
              <a:endParaRPr lang="it-IT" sz="1400" b="0" strike="noStrike" spc="-1">
                <a:latin typeface="Arial"/>
              </a:endParaRPr>
            </a:p>
          </p:txBody>
        </p:sp>
        <p:sp>
          <p:nvSpPr>
            <p:cNvPr id="135" name="CustomShape 10"/>
            <p:cNvSpPr/>
            <p:nvPr/>
          </p:nvSpPr>
          <p:spPr>
            <a:xfrm>
              <a:off x="178200" y="2910960"/>
              <a:ext cx="2678760" cy="203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600" b="1" strike="noStrike" spc="-1">
                  <a:solidFill>
                    <a:srgbClr val="385623"/>
                  </a:solidFill>
                  <a:latin typeface="Candara"/>
                  <a:ea typeface="Candara"/>
                </a:rPr>
                <a:t>I pozzi dell’impianto geotermico </a:t>
              </a:r>
              <a:r>
                <a:rPr lang="it-IT" sz="1600" b="0" i="1" strike="noStrike" spc="-1">
                  <a:solidFill>
                    <a:srgbClr val="385623"/>
                  </a:solidFill>
                  <a:latin typeface="Candara"/>
                  <a:ea typeface="Candara"/>
                </a:rPr>
                <a:t>open loop</a:t>
              </a:r>
              <a:r>
                <a:rPr lang="it-IT" sz="1600" b="1" strike="noStrike" spc="-1">
                  <a:solidFill>
                    <a:srgbClr val="385623"/>
                  </a:solidFill>
                  <a:latin typeface="Candara"/>
                  <a:ea typeface="Candara"/>
                </a:rPr>
                <a:t> presso lo stabilimento YKK Mediterraneo SPA di Ascoli Piceno:</a:t>
              </a: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aspetti tecnici e autorizzativi</a:t>
              </a:r>
              <a:endParaRPr lang="it-IT" sz="1600" b="0" strike="noStrike" spc="-1">
                <a:latin typeface="Arial"/>
              </a:endParaRPr>
            </a:p>
            <a:p>
              <a:pPr algn="ctr">
                <a:lnSpc>
                  <a:spcPct val="100000"/>
                </a:lnSpc>
              </a:pP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Dott. Geol. Andrea Cavucci</a:t>
              </a:r>
              <a:endParaRPr lang="it-IT" sz="1600" b="0" strike="noStrike" spc="-1">
                <a:latin typeface="Arial"/>
              </a:endParaRPr>
            </a:p>
          </p:txBody>
        </p:sp>
      </p:grpSp>
      <p:sp>
        <p:nvSpPr>
          <p:cNvPr id="4" name="CasellaDiTesto 3"/>
          <p:cNvSpPr txBox="1"/>
          <p:nvPr/>
        </p:nvSpPr>
        <p:spPr>
          <a:xfrm>
            <a:off x="4863875" y="563581"/>
            <a:ext cx="5904656" cy="461665"/>
          </a:xfrm>
          <a:prstGeom prst="rect">
            <a:avLst/>
          </a:prstGeom>
          <a:noFill/>
        </p:spPr>
        <p:txBody>
          <a:bodyPr wrap="square" rtlCol="0">
            <a:spAutoFit/>
          </a:bodyPr>
          <a:lstStyle/>
          <a:p>
            <a:pPr algn="ctr"/>
            <a:r>
              <a:rPr lang="it-IT" sz="2400" b="1" dirty="0" smtClean="0">
                <a:solidFill>
                  <a:srgbClr val="0070C0"/>
                </a:solidFill>
                <a:latin typeface="Candara" panose="020E0502030303020204" pitchFamily="34" charset="0"/>
              </a:rPr>
              <a:t>RISULTATI DELLE PROVE DI PORTATA</a:t>
            </a:r>
            <a:endParaRPr lang="it-IT" sz="2400" b="1" dirty="0">
              <a:solidFill>
                <a:srgbClr val="0070C0"/>
              </a:solidFill>
              <a:latin typeface="Candara" panose="020E0502030303020204" pitchFamily="34" charset="0"/>
            </a:endParaRPr>
          </a:p>
        </p:txBody>
      </p:sp>
      <p:pic>
        <p:nvPicPr>
          <p:cNvPr id="10" name="Im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5721" y="1025246"/>
            <a:ext cx="4094166" cy="5500098"/>
          </a:xfrm>
          <a:prstGeom prst="rect">
            <a:avLst/>
          </a:prstGeom>
        </p:spPr>
      </p:pic>
      <p:pic>
        <p:nvPicPr>
          <p:cNvPr id="11" name="Immagin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2268" y="1014748"/>
            <a:ext cx="3996340" cy="5333351"/>
          </a:xfrm>
          <a:prstGeom prst="rect">
            <a:avLst/>
          </a:prstGeom>
        </p:spPr>
      </p:pic>
    </p:spTree>
    <p:extLst>
      <p:ext uri="{BB962C8B-B14F-4D97-AF65-F5344CB8AC3E}">
        <p14:creationId xmlns:p14="http://schemas.microsoft.com/office/powerpoint/2010/main" val="6178810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4" name="Group 2"/>
          <p:cNvGrpSpPr/>
          <p:nvPr/>
        </p:nvGrpSpPr>
        <p:grpSpPr>
          <a:xfrm>
            <a:off x="0" y="0"/>
            <a:ext cx="3079080" cy="6857280"/>
            <a:chOff x="0" y="0"/>
            <a:chExt cx="3079080" cy="6857280"/>
          </a:xfrm>
        </p:grpSpPr>
        <p:sp>
          <p:nvSpPr>
            <p:cNvPr id="125" name="CustomShape 3"/>
            <p:cNvSpPr/>
            <p:nvPr/>
          </p:nvSpPr>
          <p:spPr>
            <a:xfrm>
              <a:off x="0" y="0"/>
              <a:ext cx="3079080" cy="6857280"/>
            </a:xfrm>
            <a:prstGeom prst="rect">
              <a:avLst/>
            </a:prstGeom>
            <a:gradFill rotWithShape="0">
              <a:gsLst>
                <a:gs pos="0">
                  <a:srgbClr val="BBD6EE"/>
                </a:gs>
                <a:gs pos="100000">
                  <a:srgbClr val="FFFFFF"/>
                </a:gs>
              </a:gsLst>
              <a:lin ang="5400000"/>
            </a:gradFill>
            <a:ln>
              <a:noFill/>
            </a:ln>
            <a:effectLst>
              <a:outerShdw blurRad="57150" dist="19080" dir="5400000" algn="ctr" rotWithShape="0">
                <a:srgbClr val="000000">
                  <a:alpha val="63000"/>
                </a:srgbClr>
              </a:outerShdw>
            </a:effectLst>
          </p:spPr>
          <p:style>
            <a:lnRef idx="0">
              <a:scrgbClr r="0" g="0" b="0"/>
            </a:lnRef>
            <a:fillRef idx="0">
              <a:scrgbClr r="0" g="0" b="0"/>
            </a:fillRef>
            <a:effectRef idx="0">
              <a:scrgbClr r="0" g="0" b="0"/>
            </a:effectRef>
            <a:fontRef idx="minor"/>
          </p:style>
        </p:sp>
        <p:grpSp>
          <p:nvGrpSpPr>
            <p:cNvPr id="126" name="Group 4"/>
            <p:cNvGrpSpPr/>
            <p:nvPr/>
          </p:nvGrpSpPr>
          <p:grpSpPr>
            <a:xfrm>
              <a:off x="178200" y="5178600"/>
              <a:ext cx="2723400" cy="1264680"/>
              <a:chOff x="178200" y="5178600"/>
              <a:chExt cx="2723400" cy="1264680"/>
            </a:xfrm>
          </p:grpSpPr>
          <p:grpSp>
            <p:nvGrpSpPr>
              <p:cNvPr id="127" name="Group 5"/>
              <p:cNvGrpSpPr/>
              <p:nvPr/>
            </p:nvGrpSpPr>
            <p:grpSpPr>
              <a:xfrm>
                <a:off x="375840" y="5178600"/>
                <a:ext cx="2525760" cy="1264680"/>
                <a:chOff x="375840" y="5178600"/>
                <a:chExt cx="2525760" cy="1264680"/>
              </a:xfrm>
            </p:grpSpPr>
            <p:pic>
              <p:nvPicPr>
                <p:cNvPr id="128" name="Google Shape;113;p3"/>
                <p:cNvPicPr/>
                <p:nvPr/>
              </p:nvPicPr>
              <p:blipFill>
                <a:blip r:embed="rId2"/>
                <a:srcRect r="78013"/>
                <a:stretch/>
              </p:blipFill>
              <p:spPr>
                <a:xfrm>
                  <a:off x="429120" y="5360760"/>
                  <a:ext cx="297000" cy="384840"/>
                </a:xfrm>
                <a:prstGeom prst="rect">
                  <a:avLst/>
                </a:prstGeom>
                <a:ln>
                  <a:noFill/>
                </a:ln>
              </p:spPr>
            </p:pic>
            <p:pic>
              <p:nvPicPr>
                <p:cNvPr id="129" name="Google Shape;114;p3"/>
                <p:cNvPicPr/>
                <p:nvPr/>
              </p:nvPicPr>
              <p:blipFill>
                <a:blip r:embed="rId2"/>
                <a:srcRect l="22318"/>
                <a:stretch/>
              </p:blipFill>
              <p:spPr>
                <a:xfrm>
                  <a:off x="750960" y="5415840"/>
                  <a:ext cx="1051920" cy="384840"/>
                </a:xfrm>
                <a:prstGeom prst="rect">
                  <a:avLst/>
                </a:prstGeom>
                <a:ln>
                  <a:noFill/>
                </a:ln>
              </p:spPr>
            </p:pic>
            <p:grpSp>
              <p:nvGrpSpPr>
                <p:cNvPr id="130" name="Group 6"/>
                <p:cNvGrpSpPr/>
                <p:nvPr/>
              </p:nvGrpSpPr>
              <p:grpSpPr>
                <a:xfrm>
                  <a:off x="375840" y="5178600"/>
                  <a:ext cx="2525760" cy="1264680"/>
                  <a:chOff x="375840" y="5178600"/>
                  <a:chExt cx="2525760" cy="1264680"/>
                </a:xfrm>
              </p:grpSpPr>
              <p:pic>
                <p:nvPicPr>
                  <p:cNvPr id="131" name="Google Shape;116;p3"/>
                  <p:cNvPicPr/>
                  <p:nvPr/>
                </p:nvPicPr>
                <p:blipFill>
                  <a:blip r:embed="rId3"/>
                  <a:stretch/>
                </p:blipFill>
                <p:spPr>
                  <a:xfrm>
                    <a:off x="1601640" y="5178600"/>
                    <a:ext cx="1299240" cy="1264680"/>
                  </a:xfrm>
                  <a:prstGeom prst="rect">
                    <a:avLst/>
                  </a:prstGeom>
                  <a:ln>
                    <a:noFill/>
                  </a:ln>
                </p:spPr>
              </p:pic>
              <p:sp>
                <p:nvSpPr>
                  <p:cNvPr id="132" name="CustomShape 7"/>
                  <p:cNvSpPr/>
                  <p:nvPr/>
                </p:nvSpPr>
                <p:spPr>
                  <a:xfrm rot="10800000">
                    <a:off x="375840" y="5798880"/>
                    <a:ext cx="2525760" cy="3960"/>
                  </a:xfrm>
                  <a:custGeom>
                    <a:avLst/>
                    <a:gdLst/>
                    <a:ahLst/>
                    <a:cxnLst/>
                    <a:rect l="l" t="t" r="r" b="b"/>
                    <a:pathLst>
                      <a:path w="21600" h="21600">
                        <a:moveTo>
                          <a:pt x="0" y="0"/>
                        </a:moveTo>
                        <a:lnTo>
                          <a:pt x="21600" y="21600"/>
                        </a:lnTo>
                      </a:path>
                    </a:pathLst>
                  </a:custGeom>
                  <a:noFill/>
                  <a:ln w="54000" cap="rnd">
                    <a:solidFill>
                      <a:schemeClr val="dk1"/>
                    </a:solidFill>
                    <a:miter/>
                  </a:ln>
                </p:spPr>
                <p:style>
                  <a:lnRef idx="0">
                    <a:scrgbClr r="0" g="0" b="0"/>
                  </a:lnRef>
                  <a:fillRef idx="0">
                    <a:scrgbClr r="0" g="0" b="0"/>
                  </a:fillRef>
                  <a:effectRef idx="0">
                    <a:scrgbClr r="0" g="0" b="0"/>
                  </a:effectRef>
                  <a:fontRef idx="minor"/>
                </p:style>
              </p:sp>
            </p:grpSp>
          </p:grpSp>
          <p:sp>
            <p:nvSpPr>
              <p:cNvPr id="133" name="CustomShape 8"/>
              <p:cNvSpPr/>
              <p:nvPr/>
            </p:nvSpPr>
            <p:spPr>
              <a:xfrm>
                <a:off x="178200" y="5893560"/>
                <a:ext cx="1854720" cy="4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it-IT" sz="1050" b="1" strike="noStrike" spc="-1">
                    <a:solidFill>
                      <a:srgbClr val="000000"/>
                    </a:solidFill>
                    <a:latin typeface="Candara"/>
                    <a:ea typeface="Candara"/>
                  </a:rPr>
                  <a:t>ordine@geologimarche.it geologimarche@pec.epap.it</a:t>
                </a:r>
                <a:endParaRPr lang="it-IT" sz="1050" b="0" strike="noStrike" spc="-1">
                  <a:latin typeface="Arial"/>
                </a:endParaRPr>
              </a:p>
            </p:txBody>
          </p:sp>
        </p:grpSp>
        <p:sp>
          <p:nvSpPr>
            <p:cNvPr id="134" name="CustomShape 9"/>
            <p:cNvSpPr/>
            <p:nvPr/>
          </p:nvSpPr>
          <p:spPr>
            <a:xfrm>
              <a:off x="66960" y="249480"/>
              <a:ext cx="2945160" cy="243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FF0000"/>
                  </a:solidFill>
                  <a:latin typeface="Candara"/>
                  <a:ea typeface="Candara"/>
                </a:rPr>
                <a:t>AGGIORNAMENTO</a:t>
              </a:r>
              <a:r>
                <a:rPr lang="it-IT" sz="1800" b="1" strike="noStrike" spc="-1">
                  <a:solidFill>
                    <a:srgbClr val="C00000"/>
                  </a:solidFill>
                  <a:latin typeface="Candara"/>
                  <a:ea typeface="Candara"/>
                </a:rPr>
                <a:t> </a:t>
              </a:r>
              <a:r>
                <a:rPr lang="it-IT" sz="1800" b="1" strike="noStrike" spc="-1">
                  <a:solidFill>
                    <a:srgbClr val="FF0000"/>
                  </a:solidFill>
                  <a:latin typeface="Candara"/>
                  <a:ea typeface="Candara"/>
                </a:rPr>
                <a:t>PROFESSIONALE</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CORSO APPLICATIVO DI </a:t>
              </a: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PROGETTAZIONE GEOTERMICA</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400" b="1" strike="noStrike" spc="-1">
                  <a:solidFill>
                    <a:srgbClr val="FF0000"/>
                  </a:solidFill>
                  <a:latin typeface="Candara"/>
                  <a:ea typeface="Candara"/>
                </a:rPr>
                <a:t>Ancona, 01 Dicembre 2023</a:t>
              </a:r>
              <a:endParaRPr lang="it-IT" sz="1400" b="0" strike="noStrike" spc="-1">
                <a:latin typeface="Arial"/>
              </a:endParaRPr>
            </a:p>
            <a:p>
              <a:pPr>
                <a:lnSpc>
                  <a:spcPct val="100000"/>
                </a:lnSpc>
              </a:pPr>
              <a:endParaRPr lang="it-IT" sz="1400" b="0" strike="noStrike" spc="-1">
                <a:latin typeface="Arial"/>
              </a:endParaRPr>
            </a:p>
          </p:txBody>
        </p:sp>
        <p:sp>
          <p:nvSpPr>
            <p:cNvPr id="135" name="CustomShape 10"/>
            <p:cNvSpPr/>
            <p:nvPr/>
          </p:nvSpPr>
          <p:spPr>
            <a:xfrm>
              <a:off x="178200" y="2910960"/>
              <a:ext cx="2678760" cy="203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600" b="1" strike="noStrike" spc="-1">
                  <a:solidFill>
                    <a:srgbClr val="385623"/>
                  </a:solidFill>
                  <a:latin typeface="Candara"/>
                  <a:ea typeface="Candara"/>
                </a:rPr>
                <a:t>I pozzi dell’impianto geotermico </a:t>
              </a:r>
              <a:r>
                <a:rPr lang="it-IT" sz="1600" b="0" i="1" strike="noStrike" spc="-1">
                  <a:solidFill>
                    <a:srgbClr val="385623"/>
                  </a:solidFill>
                  <a:latin typeface="Candara"/>
                  <a:ea typeface="Candara"/>
                </a:rPr>
                <a:t>open loop</a:t>
              </a:r>
              <a:r>
                <a:rPr lang="it-IT" sz="1600" b="1" strike="noStrike" spc="-1">
                  <a:solidFill>
                    <a:srgbClr val="385623"/>
                  </a:solidFill>
                  <a:latin typeface="Candara"/>
                  <a:ea typeface="Candara"/>
                </a:rPr>
                <a:t> presso lo stabilimento YKK Mediterraneo SPA di Ascoli Piceno:</a:t>
              </a: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aspetti tecnici e autorizzativi</a:t>
              </a:r>
              <a:endParaRPr lang="it-IT" sz="1600" b="0" strike="noStrike" spc="-1">
                <a:latin typeface="Arial"/>
              </a:endParaRPr>
            </a:p>
            <a:p>
              <a:pPr algn="ctr">
                <a:lnSpc>
                  <a:spcPct val="100000"/>
                </a:lnSpc>
              </a:pP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Dott. Geol. Andrea Cavucci</a:t>
              </a:r>
              <a:endParaRPr lang="it-IT" sz="1600" b="0" strike="noStrike" spc="-1">
                <a:latin typeface="Arial"/>
              </a:endParaRPr>
            </a:p>
          </p:txBody>
        </p:sp>
      </p:grpSp>
      <p:sp>
        <p:nvSpPr>
          <p:cNvPr id="4" name="CasellaDiTesto 3"/>
          <p:cNvSpPr txBox="1"/>
          <p:nvPr/>
        </p:nvSpPr>
        <p:spPr>
          <a:xfrm>
            <a:off x="3791744" y="473985"/>
            <a:ext cx="7192810" cy="5909310"/>
          </a:xfrm>
          <a:prstGeom prst="rect">
            <a:avLst/>
          </a:prstGeom>
          <a:noFill/>
        </p:spPr>
        <p:txBody>
          <a:bodyPr wrap="square" rtlCol="0">
            <a:spAutoFit/>
          </a:bodyPr>
          <a:lstStyle/>
          <a:p>
            <a:pPr algn="ctr"/>
            <a:r>
              <a:rPr lang="it-IT" sz="2400" b="1" dirty="0" smtClean="0">
                <a:solidFill>
                  <a:srgbClr val="0070C0"/>
                </a:solidFill>
                <a:latin typeface="Candara" panose="020E0502030303020204" pitchFamily="34" charset="0"/>
              </a:rPr>
              <a:t>VALUTAZIONI DEI RISULTATI DELLE PROVE DI PORTATA</a:t>
            </a:r>
          </a:p>
          <a:p>
            <a:pPr algn="ctr"/>
            <a:endParaRPr lang="it-IT" sz="2400" b="1" dirty="0">
              <a:solidFill>
                <a:srgbClr val="0070C0"/>
              </a:solidFill>
              <a:latin typeface="Candara" panose="020E0502030303020204" pitchFamily="34" charset="0"/>
            </a:endParaRPr>
          </a:p>
          <a:p>
            <a:pPr marL="285750" indent="-285750" algn="just">
              <a:buFont typeface="Wingdings" panose="05000000000000000000" pitchFamily="2" charset="2"/>
              <a:buChar char="Ø"/>
            </a:pPr>
            <a:r>
              <a:rPr lang="it-IT" sz="1600" dirty="0" smtClean="0">
                <a:latin typeface="Candara" panose="020E0502030303020204" pitchFamily="34" charset="0"/>
              </a:rPr>
              <a:t>Le prove di portata hanno evidenziato portate complessive dei due pozzi  intorno agli 8 l/s, portate con le quali si raggiungeva un equilibrio idrogeologico senza depauperare la risorsa ed ottenendo inoltre dati molto </a:t>
            </a:r>
            <a:r>
              <a:rPr lang="it-IT" sz="1600" dirty="0" smtClean="0">
                <a:latin typeface="Candara" panose="020E0502030303020204" pitchFamily="34" charset="0"/>
              </a:rPr>
              <a:t>positivi </a:t>
            </a:r>
            <a:r>
              <a:rPr lang="it-IT" sz="1600" dirty="0" smtClean="0">
                <a:latin typeface="Candara" panose="020E0502030303020204" pitchFamily="34" charset="0"/>
              </a:rPr>
              <a:t>nella capacità di risalita della piezometrica; </a:t>
            </a:r>
          </a:p>
          <a:p>
            <a:pPr marL="285750" indent="-285750" algn="just">
              <a:buFont typeface="Wingdings" panose="05000000000000000000" pitchFamily="2" charset="2"/>
              <a:buChar char="Ø"/>
            </a:pPr>
            <a:r>
              <a:rPr lang="it-IT" sz="1600" dirty="0" smtClean="0">
                <a:latin typeface="Candara" panose="020E0502030303020204" pitchFamily="34" charset="0"/>
              </a:rPr>
              <a:t>Le prove </a:t>
            </a:r>
            <a:r>
              <a:rPr lang="it-IT" sz="1600" dirty="0" smtClean="0">
                <a:latin typeface="Candara" panose="020E0502030303020204" pitchFamily="34" charset="0"/>
              </a:rPr>
              <a:t>di portata </a:t>
            </a:r>
            <a:r>
              <a:rPr lang="it-IT" sz="1600" dirty="0" smtClean="0">
                <a:latin typeface="Candara" panose="020E0502030303020204" pitchFamily="34" charset="0"/>
              </a:rPr>
              <a:t>hanno evidenziato che il cono di emungimento era inferiore alla distanza tra i pozzi poiché il livello piezometrico del pozzo di controllo non subiva abbassamenti durante il pompaggio del pozzo di esercizio;</a:t>
            </a:r>
          </a:p>
          <a:p>
            <a:pPr marL="285750" indent="-285750" algn="just">
              <a:buFont typeface="Wingdings" panose="05000000000000000000" pitchFamily="2" charset="2"/>
              <a:buChar char="Ø"/>
            </a:pPr>
            <a:r>
              <a:rPr lang="it-IT" sz="1600" dirty="0" smtClean="0">
                <a:latin typeface="Candara" panose="020E0502030303020204" pitchFamily="34" charset="0"/>
              </a:rPr>
              <a:t>La porta disponibile valutata di entrambi i pozzi tuttavia non era sufficiente ad alimentare l’impianto geotermico secondo il fabbisogno richiesto dalla ditta </a:t>
            </a:r>
          </a:p>
          <a:p>
            <a:pPr marL="285750" indent="-285750" algn="just">
              <a:buFont typeface="Wingdings" panose="05000000000000000000" pitchFamily="2" charset="2"/>
              <a:buChar char="Ø"/>
            </a:pPr>
            <a:r>
              <a:rPr lang="it-IT" sz="1600" dirty="0" smtClean="0">
                <a:latin typeface="Candara" panose="020E0502030303020204" pitchFamily="34" charset="0"/>
              </a:rPr>
              <a:t>Si è pertanto disposto di richiedere l’autorizzazione all’escavazione di un  ulteriore pozzo di ricerca per arrivare appunto ai quantitativi minimi di esercizio dell’impianto RIPETENDO LA PROCEDURA AUTORIZZATIVA GIA’ DESCRITTA;</a:t>
            </a:r>
          </a:p>
          <a:p>
            <a:pPr marL="285750" indent="-285750" algn="just">
              <a:buFont typeface="Wingdings" panose="05000000000000000000" pitchFamily="2" charset="2"/>
              <a:buChar char="Ø"/>
            </a:pPr>
            <a:r>
              <a:rPr lang="it-IT" sz="1600" dirty="0" smtClean="0">
                <a:latin typeface="Candara" panose="020E0502030303020204" pitchFamily="34" charset="0"/>
              </a:rPr>
              <a:t>Si deve infine considerare che dette prove eseguite nel mese di novembre e quindi in periodo di magra rappresentassero le condizioni più cautelative in termini di portata di emungimento disponibile, considerando le precipitazioni meteoriche dell’estate precedente </a:t>
            </a:r>
            <a:r>
              <a:rPr lang="it-IT" sz="1600" dirty="0" err="1" smtClean="0">
                <a:latin typeface="Candara" panose="020E0502030303020204" pitchFamily="34" charset="0"/>
              </a:rPr>
              <a:t>pressochè</a:t>
            </a:r>
            <a:r>
              <a:rPr lang="it-IT" sz="1600" dirty="0" smtClean="0">
                <a:latin typeface="Candara" panose="020E0502030303020204" pitchFamily="34" charset="0"/>
              </a:rPr>
              <a:t> assenti.</a:t>
            </a:r>
          </a:p>
          <a:p>
            <a:pPr algn="just"/>
            <a:endParaRPr lang="it-IT" b="1" dirty="0">
              <a:solidFill>
                <a:srgbClr val="0070C0"/>
              </a:solidFill>
              <a:latin typeface="Candara" panose="020E0502030303020204" pitchFamily="34" charset="0"/>
            </a:endParaRPr>
          </a:p>
        </p:txBody>
      </p:sp>
    </p:spTree>
    <p:extLst>
      <p:ext uri="{BB962C8B-B14F-4D97-AF65-F5344CB8AC3E}">
        <p14:creationId xmlns:p14="http://schemas.microsoft.com/office/powerpoint/2010/main" val="30457368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4" name="Group 2"/>
          <p:cNvGrpSpPr/>
          <p:nvPr/>
        </p:nvGrpSpPr>
        <p:grpSpPr>
          <a:xfrm>
            <a:off x="0" y="0"/>
            <a:ext cx="3079080" cy="6857280"/>
            <a:chOff x="0" y="0"/>
            <a:chExt cx="3079080" cy="6857280"/>
          </a:xfrm>
        </p:grpSpPr>
        <p:sp>
          <p:nvSpPr>
            <p:cNvPr id="125" name="CustomShape 3"/>
            <p:cNvSpPr/>
            <p:nvPr/>
          </p:nvSpPr>
          <p:spPr>
            <a:xfrm>
              <a:off x="0" y="0"/>
              <a:ext cx="3079080" cy="6857280"/>
            </a:xfrm>
            <a:prstGeom prst="rect">
              <a:avLst/>
            </a:prstGeom>
            <a:gradFill rotWithShape="0">
              <a:gsLst>
                <a:gs pos="0">
                  <a:srgbClr val="BBD6EE"/>
                </a:gs>
                <a:gs pos="100000">
                  <a:srgbClr val="FFFFFF"/>
                </a:gs>
              </a:gsLst>
              <a:lin ang="5400000"/>
            </a:gradFill>
            <a:ln>
              <a:noFill/>
            </a:ln>
            <a:effectLst>
              <a:outerShdw blurRad="57150" dist="19080" dir="5400000" algn="ctr" rotWithShape="0">
                <a:srgbClr val="000000">
                  <a:alpha val="63000"/>
                </a:srgbClr>
              </a:outerShdw>
            </a:effectLst>
          </p:spPr>
          <p:style>
            <a:lnRef idx="0">
              <a:scrgbClr r="0" g="0" b="0"/>
            </a:lnRef>
            <a:fillRef idx="0">
              <a:scrgbClr r="0" g="0" b="0"/>
            </a:fillRef>
            <a:effectRef idx="0">
              <a:scrgbClr r="0" g="0" b="0"/>
            </a:effectRef>
            <a:fontRef idx="minor"/>
          </p:style>
        </p:sp>
        <p:grpSp>
          <p:nvGrpSpPr>
            <p:cNvPr id="126" name="Group 4"/>
            <p:cNvGrpSpPr/>
            <p:nvPr/>
          </p:nvGrpSpPr>
          <p:grpSpPr>
            <a:xfrm>
              <a:off x="178200" y="5178600"/>
              <a:ext cx="2723400" cy="1264680"/>
              <a:chOff x="178200" y="5178600"/>
              <a:chExt cx="2723400" cy="1264680"/>
            </a:xfrm>
          </p:grpSpPr>
          <p:grpSp>
            <p:nvGrpSpPr>
              <p:cNvPr id="127" name="Group 5"/>
              <p:cNvGrpSpPr/>
              <p:nvPr/>
            </p:nvGrpSpPr>
            <p:grpSpPr>
              <a:xfrm>
                <a:off x="375840" y="5178600"/>
                <a:ext cx="2525760" cy="1264680"/>
                <a:chOff x="375840" y="5178600"/>
                <a:chExt cx="2525760" cy="1264680"/>
              </a:xfrm>
            </p:grpSpPr>
            <p:pic>
              <p:nvPicPr>
                <p:cNvPr id="128" name="Google Shape;113;p3"/>
                <p:cNvPicPr/>
                <p:nvPr/>
              </p:nvPicPr>
              <p:blipFill>
                <a:blip r:embed="rId2"/>
                <a:srcRect r="78013"/>
                <a:stretch/>
              </p:blipFill>
              <p:spPr>
                <a:xfrm>
                  <a:off x="429120" y="5360760"/>
                  <a:ext cx="297000" cy="384840"/>
                </a:xfrm>
                <a:prstGeom prst="rect">
                  <a:avLst/>
                </a:prstGeom>
                <a:ln>
                  <a:noFill/>
                </a:ln>
              </p:spPr>
            </p:pic>
            <p:pic>
              <p:nvPicPr>
                <p:cNvPr id="129" name="Google Shape;114;p3"/>
                <p:cNvPicPr/>
                <p:nvPr/>
              </p:nvPicPr>
              <p:blipFill>
                <a:blip r:embed="rId2"/>
                <a:srcRect l="22318"/>
                <a:stretch/>
              </p:blipFill>
              <p:spPr>
                <a:xfrm>
                  <a:off x="750960" y="5415840"/>
                  <a:ext cx="1051920" cy="384840"/>
                </a:xfrm>
                <a:prstGeom prst="rect">
                  <a:avLst/>
                </a:prstGeom>
                <a:ln>
                  <a:noFill/>
                </a:ln>
              </p:spPr>
            </p:pic>
            <p:grpSp>
              <p:nvGrpSpPr>
                <p:cNvPr id="130" name="Group 6"/>
                <p:cNvGrpSpPr/>
                <p:nvPr/>
              </p:nvGrpSpPr>
              <p:grpSpPr>
                <a:xfrm>
                  <a:off x="375840" y="5178600"/>
                  <a:ext cx="2525760" cy="1264680"/>
                  <a:chOff x="375840" y="5178600"/>
                  <a:chExt cx="2525760" cy="1264680"/>
                </a:xfrm>
              </p:grpSpPr>
              <p:pic>
                <p:nvPicPr>
                  <p:cNvPr id="131" name="Google Shape;116;p3"/>
                  <p:cNvPicPr/>
                  <p:nvPr/>
                </p:nvPicPr>
                <p:blipFill>
                  <a:blip r:embed="rId3"/>
                  <a:stretch/>
                </p:blipFill>
                <p:spPr>
                  <a:xfrm>
                    <a:off x="1601640" y="5178600"/>
                    <a:ext cx="1299240" cy="1264680"/>
                  </a:xfrm>
                  <a:prstGeom prst="rect">
                    <a:avLst/>
                  </a:prstGeom>
                  <a:ln>
                    <a:noFill/>
                  </a:ln>
                </p:spPr>
              </p:pic>
              <p:sp>
                <p:nvSpPr>
                  <p:cNvPr id="132" name="CustomShape 7"/>
                  <p:cNvSpPr/>
                  <p:nvPr/>
                </p:nvSpPr>
                <p:spPr>
                  <a:xfrm rot="10800000">
                    <a:off x="375840" y="5798880"/>
                    <a:ext cx="2525760" cy="3960"/>
                  </a:xfrm>
                  <a:custGeom>
                    <a:avLst/>
                    <a:gdLst/>
                    <a:ahLst/>
                    <a:cxnLst/>
                    <a:rect l="l" t="t" r="r" b="b"/>
                    <a:pathLst>
                      <a:path w="21600" h="21600">
                        <a:moveTo>
                          <a:pt x="0" y="0"/>
                        </a:moveTo>
                        <a:lnTo>
                          <a:pt x="21600" y="21600"/>
                        </a:lnTo>
                      </a:path>
                    </a:pathLst>
                  </a:custGeom>
                  <a:noFill/>
                  <a:ln w="54000" cap="rnd">
                    <a:solidFill>
                      <a:schemeClr val="dk1"/>
                    </a:solidFill>
                    <a:miter/>
                  </a:ln>
                </p:spPr>
                <p:style>
                  <a:lnRef idx="0">
                    <a:scrgbClr r="0" g="0" b="0"/>
                  </a:lnRef>
                  <a:fillRef idx="0">
                    <a:scrgbClr r="0" g="0" b="0"/>
                  </a:fillRef>
                  <a:effectRef idx="0">
                    <a:scrgbClr r="0" g="0" b="0"/>
                  </a:effectRef>
                  <a:fontRef idx="minor"/>
                </p:style>
              </p:sp>
            </p:grpSp>
          </p:grpSp>
          <p:sp>
            <p:nvSpPr>
              <p:cNvPr id="133" name="CustomShape 8"/>
              <p:cNvSpPr/>
              <p:nvPr/>
            </p:nvSpPr>
            <p:spPr>
              <a:xfrm>
                <a:off x="178200" y="5893560"/>
                <a:ext cx="1854720" cy="4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it-IT" sz="1050" b="1" strike="noStrike" spc="-1">
                    <a:solidFill>
                      <a:srgbClr val="000000"/>
                    </a:solidFill>
                    <a:latin typeface="Candara"/>
                    <a:ea typeface="Candara"/>
                  </a:rPr>
                  <a:t>ordine@geologimarche.it geologimarche@pec.epap.it</a:t>
                </a:r>
                <a:endParaRPr lang="it-IT" sz="1050" b="0" strike="noStrike" spc="-1">
                  <a:latin typeface="Arial"/>
                </a:endParaRPr>
              </a:p>
            </p:txBody>
          </p:sp>
        </p:grpSp>
        <p:sp>
          <p:nvSpPr>
            <p:cNvPr id="134" name="CustomShape 9"/>
            <p:cNvSpPr/>
            <p:nvPr/>
          </p:nvSpPr>
          <p:spPr>
            <a:xfrm>
              <a:off x="66960" y="249480"/>
              <a:ext cx="2945160" cy="243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FF0000"/>
                  </a:solidFill>
                  <a:latin typeface="Candara"/>
                  <a:ea typeface="Candara"/>
                </a:rPr>
                <a:t>AGGIORNAMENTO</a:t>
              </a:r>
              <a:r>
                <a:rPr lang="it-IT" sz="1800" b="1" strike="noStrike" spc="-1">
                  <a:solidFill>
                    <a:srgbClr val="C00000"/>
                  </a:solidFill>
                  <a:latin typeface="Candara"/>
                  <a:ea typeface="Candara"/>
                </a:rPr>
                <a:t> </a:t>
              </a:r>
              <a:r>
                <a:rPr lang="it-IT" sz="1800" b="1" strike="noStrike" spc="-1">
                  <a:solidFill>
                    <a:srgbClr val="FF0000"/>
                  </a:solidFill>
                  <a:latin typeface="Candara"/>
                  <a:ea typeface="Candara"/>
                </a:rPr>
                <a:t>PROFESSIONALE</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CORSO APPLICATIVO DI </a:t>
              </a: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PROGETTAZIONE GEOTERMICA</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400" b="1" strike="noStrike" spc="-1">
                  <a:solidFill>
                    <a:srgbClr val="FF0000"/>
                  </a:solidFill>
                  <a:latin typeface="Candara"/>
                  <a:ea typeface="Candara"/>
                </a:rPr>
                <a:t>Ancona, 01 Dicembre 2023</a:t>
              </a:r>
              <a:endParaRPr lang="it-IT" sz="1400" b="0" strike="noStrike" spc="-1">
                <a:latin typeface="Arial"/>
              </a:endParaRPr>
            </a:p>
            <a:p>
              <a:pPr>
                <a:lnSpc>
                  <a:spcPct val="100000"/>
                </a:lnSpc>
              </a:pPr>
              <a:endParaRPr lang="it-IT" sz="1400" b="0" strike="noStrike" spc="-1">
                <a:latin typeface="Arial"/>
              </a:endParaRPr>
            </a:p>
          </p:txBody>
        </p:sp>
        <p:sp>
          <p:nvSpPr>
            <p:cNvPr id="135" name="CustomShape 10"/>
            <p:cNvSpPr/>
            <p:nvPr/>
          </p:nvSpPr>
          <p:spPr>
            <a:xfrm>
              <a:off x="178200" y="2910960"/>
              <a:ext cx="2678760" cy="203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600" b="1" strike="noStrike" spc="-1">
                  <a:solidFill>
                    <a:srgbClr val="385623"/>
                  </a:solidFill>
                  <a:latin typeface="Candara"/>
                  <a:ea typeface="Candara"/>
                </a:rPr>
                <a:t>I pozzi dell’impianto geotermico </a:t>
              </a:r>
              <a:r>
                <a:rPr lang="it-IT" sz="1600" b="0" i="1" strike="noStrike" spc="-1">
                  <a:solidFill>
                    <a:srgbClr val="385623"/>
                  </a:solidFill>
                  <a:latin typeface="Candara"/>
                  <a:ea typeface="Candara"/>
                </a:rPr>
                <a:t>open loop</a:t>
              </a:r>
              <a:r>
                <a:rPr lang="it-IT" sz="1600" b="1" strike="noStrike" spc="-1">
                  <a:solidFill>
                    <a:srgbClr val="385623"/>
                  </a:solidFill>
                  <a:latin typeface="Candara"/>
                  <a:ea typeface="Candara"/>
                </a:rPr>
                <a:t> presso lo stabilimento YKK Mediterraneo SPA di Ascoli Piceno:</a:t>
              </a: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aspetti tecnici e autorizzativi</a:t>
              </a:r>
              <a:endParaRPr lang="it-IT" sz="1600" b="0" strike="noStrike" spc="-1">
                <a:latin typeface="Arial"/>
              </a:endParaRPr>
            </a:p>
            <a:p>
              <a:pPr algn="ctr">
                <a:lnSpc>
                  <a:spcPct val="100000"/>
                </a:lnSpc>
              </a:pP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Dott. Geol. Andrea Cavucci</a:t>
              </a:r>
              <a:endParaRPr lang="it-IT" sz="1600" b="0" strike="noStrike" spc="-1">
                <a:latin typeface="Arial"/>
              </a:endParaRPr>
            </a:p>
          </p:txBody>
        </p:sp>
      </p:grpSp>
      <p:sp>
        <p:nvSpPr>
          <p:cNvPr id="136" name="CustomShape 11"/>
          <p:cNvSpPr/>
          <p:nvPr/>
        </p:nvSpPr>
        <p:spPr>
          <a:xfrm>
            <a:off x="3456000" y="504000"/>
            <a:ext cx="8351640" cy="404720"/>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it-IT" dirty="0" smtClean="0"/>
              <a:t>UBICAZIONE TERZO POZZI DI RICERCA </a:t>
            </a:r>
          </a:p>
          <a:p>
            <a:pPr algn="ctr">
              <a:lnSpc>
                <a:spcPct val="100000"/>
              </a:lnSpc>
            </a:pPr>
            <a:endParaRPr lang="it-IT" dirty="0"/>
          </a:p>
          <a:p>
            <a:pPr algn="ctr">
              <a:lnSpc>
                <a:spcPct val="100000"/>
              </a:lnSpc>
            </a:pPr>
            <a:endParaRPr lang="it-IT" b="1" dirty="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a:p>
            <a:pPr algn="ctr">
              <a:lnSpc>
                <a:spcPct val="100000"/>
              </a:lnSpc>
            </a:pPr>
            <a:endParaRPr lang="it-IT" b="1" dirty="0" smtClean="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a:p>
            <a:pPr algn="ctr">
              <a:lnSpc>
                <a:spcPct val="100000"/>
              </a:lnSpc>
            </a:pPr>
            <a:endParaRPr lang="it-IT" b="1" dirty="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a:p>
            <a:pPr algn="ctr">
              <a:lnSpc>
                <a:spcPct val="100000"/>
              </a:lnSpc>
            </a:pPr>
            <a:endParaRPr lang="it-IT" sz="1800" b="1" strike="noStrike" dirty="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p:txBody>
      </p:sp>
      <p:pic>
        <p:nvPicPr>
          <p:cNvPr id="2" name="Immagin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8731" y="853867"/>
            <a:ext cx="4922635" cy="5589414"/>
          </a:xfrm>
          <a:prstGeom prst="rect">
            <a:avLst/>
          </a:prstGeom>
        </p:spPr>
      </p:pic>
    </p:spTree>
    <p:extLst>
      <p:ext uri="{BB962C8B-B14F-4D97-AF65-F5344CB8AC3E}">
        <p14:creationId xmlns:p14="http://schemas.microsoft.com/office/powerpoint/2010/main" val="3713461164"/>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cBhvr additive="base">
                                        <p:cTn id="7" dur="500" fill="hold"/>
                                        <p:tgtEl>
                                          <p:spTgt spid="136"/>
                                        </p:tgtEl>
                                        <p:attrNameLst>
                                          <p:attrName>ppt_x</p:attrName>
                                        </p:attrNameLst>
                                      </p:cBhvr>
                                      <p:tavLst>
                                        <p:tav tm="0">
                                          <p:val>
                                            <p:strVal val="#ppt_x"/>
                                          </p:val>
                                        </p:tav>
                                        <p:tav tm="100000">
                                          <p:val>
                                            <p:strVal val="#ppt_x"/>
                                          </p:val>
                                        </p:tav>
                                      </p:tavLst>
                                    </p:anim>
                                    <p:anim calcmode="lin" valueType="num">
                                      <p:cBhvr additive="base">
                                        <p:cTn id="8" dur="500" fill="hold"/>
                                        <p:tgtEl>
                                          <p:spTgt spid="1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4" name="Group 2"/>
          <p:cNvGrpSpPr/>
          <p:nvPr/>
        </p:nvGrpSpPr>
        <p:grpSpPr>
          <a:xfrm>
            <a:off x="0" y="0"/>
            <a:ext cx="3079080" cy="6857280"/>
            <a:chOff x="0" y="0"/>
            <a:chExt cx="3079080" cy="6857280"/>
          </a:xfrm>
        </p:grpSpPr>
        <p:sp>
          <p:nvSpPr>
            <p:cNvPr id="125" name="CustomShape 3"/>
            <p:cNvSpPr/>
            <p:nvPr/>
          </p:nvSpPr>
          <p:spPr>
            <a:xfrm>
              <a:off x="0" y="0"/>
              <a:ext cx="3079080" cy="6857280"/>
            </a:xfrm>
            <a:prstGeom prst="rect">
              <a:avLst/>
            </a:prstGeom>
            <a:gradFill rotWithShape="0">
              <a:gsLst>
                <a:gs pos="0">
                  <a:srgbClr val="BBD6EE"/>
                </a:gs>
                <a:gs pos="100000">
                  <a:srgbClr val="FFFFFF"/>
                </a:gs>
              </a:gsLst>
              <a:lin ang="5400000"/>
            </a:gradFill>
            <a:ln>
              <a:noFill/>
            </a:ln>
            <a:effectLst>
              <a:outerShdw blurRad="57150" dist="19080" dir="5400000" algn="ctr" rotWithShape="0">
                <a:srgbClr val="000000">
                  <a:alpha val="63000"/>
                </a:srgbClr>
              </a:outerShdw>
            </a:effectLst>
          </p:spPr>
          <p:style>
            <a:lnRef idx="0">
              <a:scrgbClr r="0" g="0" b="0"/>
            </a:lnRef>
            <a:fillRef idx="0">
              <a:scrgbClr r="0" g="0" b="0"/>
            </a:fillRef>
            <a:effectRef idx="0">
              <a:scrgbClr r="0" g="0" b="0"/>
            </a:effectRef>
            <a:fontRef idx="minor"/>
          </p:style>
        </p:sp>
        <p:grpSp>
          <p:nvGrpSpPr>
            <p:cNvPr id="126" name="Group 4"/>
            <p:cNvGrpSpPr/>
            <p:nvPr/>
          </p:nvGrpSpPr>
          <p:grpSpPr>
            <a:xfrm>
              <a:off x="178200" y="5178600"/>
              <a:ext cx="2723400" cy="1264680"/>
              <a:chOff x="178200" y="5178600"/>
              <a:chExt cx="2723400" cy="1264680"/>
            </a:xfrm>
          </p:grpSpPr>
          <p:grpSp>
            <p:nvGrpSpPr>
              <p:cNvPr id="127" name="Group 5"/>
              <p:cNvGrpSpPr/>
              <p:nvPr/>
            </p:nvGrpSpPr>
            <p:grpSpPr>
              <a:xfrm>
                <a:off x="375840" y="5178600"/>
                <a:ext cx="2525760" cy="1264680"/>
                <a:chOff x="375840" y="5178600"/>
                <a:chExt cx="2525760" cy="1264680"/>
              </a:xfrm>
            </p:grpSpPr>
            <p:pic>
              <p:nvPicPr>
                <p:cNvPr id="128" name="Google Shape;113;p3"/>
                <p:cNvPicPr/>
                <p:nvPr/>
              </p:nvPicPr>
              <p:blipFill>
                <a:blip r:embed="rId2"/>
                <a:srcRect r="78013"/>
                <a:stretch/>
              </p:blipFill>
              <p:spPr>
                <a:xfrm>
                  <a:off x="429120" y="5360760"/>
                  <a:ext cx="297000" cy="384840"/>
                </a:xfrm>
                <a:prstGeom prst="rect">
                  <a:avLst/>
                </a:prstGeom>
                <a:ln>
                  <a:noFill/>
                </a:ln>
              </p:spPr>
            </p:pic>
            <p:pic>
              <p:nvPicPr>
                <p:cNvPr id="129" name="Google Shape;114;p3"/>
                <p:cNvPicPr/>
                <p:nvPr/>
              </p:nvPicPr>
              <p:blipFill>
                <a:blip r:embed="rId2"/>
                <a:srcRect l="22318"/>
                <a:stretch/>
              </p:blipFill>
              <p:spPr>
                <a:xfrm>
                  <a:off x="750960" y="5415840"/>
                  <a:ext cx="1051920" cy="384840"/>
                </a:xfrm>
                <a:prstGeom prst="rect">
                  <a:avLst/>
                </a:prstGeom>
                <a:ln>
                  <a:noFill/>
                </a:ln>
              </p:spPr>
            </p:pic>
            <p:grpSp>
              <p:nvGrpSpPr>
                <p:cNvPr id="130" name="Group 6"/>
                <p:cNvGrpSpPr/>
                <p:nvPr/>
              </p:nvGrpSpPr>
              <p:grpSpPr>
                <a:xfrm>
                  <a:off x="375840" y="5178600"/>
                  <a:ext cx="2525760" cy="1264680"/>
                  <a:chOff x="375840" y="5178600"/>
                  <a:chExt cx="2525760" cy="1264680"/>
                </a:xfrm>
              </p:grpSpPr>
              <p:pic>
                <p:nvPicPr>
                  <p:cNvPr id="131" name="Google Shape;116;p3"/>
                  <p:cNvPicPr/>
                  <p:nvPr/>
                </p:nvPicPr>
                <p:blipFill>
                  <a:blip r:embed="rId3"/>
                  <a:stretch/>
                </p:blipFill>
                <p:spPr>
                  <a:xfrm>
                    <a:off x="1601640" y="5178600"/>
                    <a:ext cx="1299240" cy="1264680"/>
                  </a:xfrm>
                  <a:prstGeom prst="rect">
                    <a:avLst/>
                  </a:prstGeom>
                  <a:ln>
                    <a:noFill/>
                  </a:ln>
                </p:spPr>
              </p:pic>
              <p:sp>
                <p:nvSpPr>
                  <p:cNvPr id="132" name="CustomShape 7"/>
                  <p:cNvSpPr/>
                  <p:nvPr/>
                </p:nvSpPr>
                <p:spPr>
                  <a:xfrm rot="10800000">
                    <a:off x="375840" y="5798880"/>
                    <a:ext cx="2525760" cy="3960"/>
                  </a:xfrm>
                  <a:custGeom>
                    <a:avLst/>
                    <a:gdLst/>
                    <a:ahLst/>
                    <a:cxnLst/>
                    <a:rect l="l" t="t" r="r" b="b"/>
                    <a:pathLst>
                      <a:path w="21600" h="21600">
                        <a:moveTo>
                          <a:pt x="0" y="0"/>
                        </a:moveTo>
                        <a:lnTo>
                          <a:pt x="21600" y="21600"/>
                        </a:lnTo>
                      </a:path>
                    </a:pathLst>
                  </a:custGeom>
                  <a:noFill/>
                  <a:ln w="54000" cap="rnd">
                    <a:solidFill>
                      <a:schemeClr val="dk1"/>
                    </a:solidFill>
                    <a:miter/>
                  </a:ln>
                </p:spPr>
                <p:style>
                  <a:lnRef idx="0">
                    <a:scrgbClr r="0" g="0" b="0"/>
                  </a:lnRef>
                  <a:fillRef idx="0">
                    <a:scrgbClr r="0" g="0" b="0"/>
                  </a:fillRef>
                  <a:effectRef idx="0">
                    <a:scrgbClr r="0" g="0" b="0"/>
                  </a:effectRef>
                  <a:fontRef idx="minor"/>
                </p:style>
              </p:sp>
            </p:grpSp>
          </p:grpSp>
          <p:sp>
            <p:nvSpPr>
              <p:cNvPr id="133" name="CustomShape 8"/>
              <p:cNvSpPr/>
              <p:nvPr/>
            </p:nvSpPr>
            <p:spPr>
              <a:xfrm>
                <a:off x="178200" y="5893560"/>
                <a:ext cx="1854720" cy="4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it-IT" sz="1050" b="1" strike="noStrike" spc="-1">
                    <a:solidFill>
                      <a:srgbClr val="000000"/>
                    </a:solidFill>
                    <a:latin typeface="Candara"/>
                    <a:ea typeface="Candara"/>
                  </a:rPr>
                  <a:t>ordine@geologimarche.it geologimarche@pec.epap.it</a:t>
                </a:r>
                <a:endParaRPr lang="it-IT" sz="1050" b="0" strike="noStrike" spc="-1">
                  <a:latin typeface="Arial"/>
                </a:endParaRPr>
              </a:p>
            </p:txBody>
          </p:sp>
        </p:grpSp>
        <p:sp>
          <p:nvSpPr>
            <p:cNvPr id="134" name="CustomShape 9"/>
            <p:cNvSpPr/>
            <p:nvPr/>
          </p:nvSpPr>
          <p:spPr>
            <a:xfrm>
              <a:off x="66960" y="249480"/>
              <a:ext cx="2945160" cy="243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FF0000"/>
                  </a:solidFill>
                  <a:latin typeface="Candara"/>
                  <a:ea typeface="Candara"/>
                </a:rPr>
                <a:t>AGGIORNAMENTO</a:t>
              </a:r>
              <a:r>
                <a:rPr lang="it-IT" sz="1800" b="1" strike="noStrike" spc="-1">
                  <a:solidFill>
                    <a:srgbClr val="C00000"/>
                  </a:solidFill>
                  <a:latin typeface="Candara"/>
                  <a:ea typeface="Candara"/>
                </a:rPr>
                <a:t> </a:t>
              </a:r>
              <a:r>
                <a:rPr lang="it-IT" sz="1800" b="1" strike="noStrike" spc="-1">
                  <a:solidFill>
                    <a:srgbClr val="FF0000"/>
                  </a:solidFill>
                  <a:latin typeface="Candara"/>
                  <a:ea typeface="Candara"/>
                </a:rPr>
                <a:t>PROFESSIONALE</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CORSO APPLICATIVO DI </a:t>
              </a: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PROGETTAZIONE GEOTERMICA</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400" b="1" strike="noStrike" spc="-1">
                  <a:solidFill>
                    <a:srgbClr val="FF0000"/>
                  </a:solidFill>
                  <a:latin typeface="Candara"/>
                  <a:ea typeface="Candara"/>
                </a:rPr>
                <a:t>Ancona, 01 Dicembre 2023</a:t>
              </a:r>
              <a:endParaRPr lang="it-IT" sz="1400" b="0" strike="noStrike" spc="-1">
                <a:latin typeface="Arial"/>
              </a:endParaRPr>
            </a:p>
            <a:p>
              <a:pPr>
                <a:lnSpc>
                  <a:spcPct val="100000"/>
                </a:lnSpc>
              </a:pPr>
              <a:endParaRPr lang="it-IT" sz="1400" b="0" strike="noStrike" spc="-1">
                <a:latin typeface="Arial"/>
              </a:endParaRPr>
            </a:p>
          </p:txBody>
        </p:sp>
        <p:sp>
          <p:nvSpPr>
            <p:cNvPr id="135" name="CustomShape 10"/>
            <p:cNvSpPr/>
            <p:nvPr/>
          </p:nvSpPr>
          <p:spPr>
            <a:xfrm>
              <a:off x="178200" y="2910960"/>
              <a:ext cx="2678760" cy="203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600" b="1" strike="noStrike" spc="-1">
                  <a:solidFill>
                    <a:srgbClr val="385623"/>
                  </a:solidFill>
                  <a:latin typeface="Candara"/>
                  <a:ea typeface="Candara"/>
                </a:rPr>
                <a:t>I pozzi dell’impianto geotermico </a:t>
              </a:r>
              <a:r>
                <a:rPr lang="it-IT" sz="1600" b="0" i="1" strike="noStrike" spc="-1">
                  <a:solidFill>
                    <a:srgbClr val="385623"/>
                  </a:solidFill>
                  <a:latin typeface="Candara"/>
                  <a:ea typeface="Candara"/>
                </a:rPr>
                <a:t>open loop</a:t>
              </a:r>
              <a:r>
                <a:rPr lang="it-IT" sz="1600" b="1" strike="noStrike" spc="-1">
                  <a:solidFill>
                    <a:srgbClr val="385623"/>
                  </a:solidFill>
                  <a:latin typeface="Candara"/>
                  <a:ea typeface="Candara"/>
                </a:rPr>
                <a:t> presso lo stabilimento YKK Mediterraneo SPA di Ascoli Piceno:</a:t>
              </a: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aspetti tecnici e autorizzativi</a:t>
              </a:r>
              <a:endParaRPr lang="it-IT" sz="1600" b="0" strike="noStrike" spc="-1">
                <a:latin typeface="Arial"/>
              </a:endParaRPr>
            </a:p>
            <a:p>
              <a:pPr algn="ctr">
                <a:lnSpc>
                  <a:spcPct val="100000"/>
                </a:lnSpc>
              </a:pP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Dott. Geol. Andrea Cavucci</a:t>
              </a:r>
              <a:endParaRPr lang="it-IT" sz="1600" b="0" strike="noStrike" spc="-1">
                <a:latin typeface="Arial"/>
              </a:endParaRPr>
            </a:p>
          </p:txBody>
        </p:sp>
      </p:grpSp>
      <p:sp>
        <p:nvSpPr>
          <p:cNvPr id="4" name="CasellaDiTesto 3"/>
          <p:cNvSpPr txBox="1"/>
          <p:nvPr/>
        </p:nvSpPr>
        <p:spPr>
          <a:xfrm>
            <a:off x="3791744" y="1052041"/>
            <a:ext cx="7192810" cy="4555093"/>
          </a:xfrm>
          <a:prstGeom prst="rect">
            <a:avLst/>
          </a:prstGeom>
          <a:noFill/>
        </p:spPr>
        <p:txBody>
          <a:bodyPr wrap="square" rtlCol="0">
            <a:spAutoFit/>
          </a:bodyPr>
          <a:lstStyle/>
          <a:p>
            <a:pPr algn="ctr"/>
            <a:r>
              <a:rPr lang="it-IT" sz="2400" b="1" dirty="0" smtClean="0">
                <a:solidFill>
                  <a:srgbClr val="0070C0"/>
                </a:solidFill>
                <a:latin typeface="Candara" panose="020E0502030303020204" pitchFamily="34" charset="0"/>
              </a:rPr>
              <a:t>RIPETIZIONE PROVE DI PORTATA</a:t>
            </a:r>
          </a:p>
          <a:p>
            <a:pPr algn="ctr"/>
            <a:endParaRPr lang="it-IT" sz="2400" b="1" dirty="0">
              <a:solidFill>
                <a:srgbClr val="0070C0"/>
              </a:solidFill>
              <a:latin typeface="Candara" panose="020E0502030303020204" pitchFamily="34" charset="0"/>
            </a:endParaRPr>
          </a:p>
          <a:p>
            <a:pPr marL="285750" indent="-285750" algn="just">
              <a:buFont typeface="Wingdings" panose="05000000000000000000" pitchFamily="2" charset="2"/>
              <a:buChar char="Ø"/>
            </a:pPr>
            <a:r>
              <a:rPr lang="it-IT" sz="1600" dirty="0" smtClean="0">
                <a:latin typeface="Candara" panose="020E0502030303020204" pitchFamily="34" charset="0"/>
              </a:rPr>
              <a:t>Le prove di portata eseguite al termine dell’escavazione del pozzo 3 hanno evidenziato portate complessive dei tre pozzi  superiore ai 10 l/s, portate con le quali si raggiungeva un equilibrio idrogeologico senza depauperare la risorsa ed ottenendo inoltre dati molto positivo nella capacità di risalita della piezometrica; </a:t>
            </a:r>
          </a:p>
          <a:p>
            <a:pPr marL="285750" indent="-285750" algn="just">
              <a:buFont typeface="Wingdings" panose="05000000000000000000" pitchFamily="2" charset="2"/>
              <a:buChar char="Ø"/>
            </a:pPr>
            <a:r>
              <a:rPr lang="it-IT" sz="1600" dirty="0" smtClean="0">
                <a:latin typeface="Candara" panose="020E0502030303020204" pitchFamily="34" charset="0"/>
              </a:rPr>
              <a:t>Le prove di portata hanno evidenziato che il cono di emungimento era inferiore alla distanza tra i 3 pozzi poiché il livello piezometrico dei pozzi di controllo non subivano abbassamenti durante il pompaggio del pozzo di esercizio;</a:t>
            </a:r>
          </a:p>
          <a:p>
            <a:pPr marL="285750" indent="-285750" algn="just">
              <a:buFont typeface="Wingdings" panose="05000000000000000000" pitchFamily="2" charset="2"/>
              <a:buChar char="Ø"/>
            </a:pPr>
            <a:r>
              <a:rPr lang="it-IT" sz="1600" dirty="0" smtClean="0">
                <a:latin typeface="Candara" panose="020E0502030303020204" pitchFamily="34" charset="0"/>
              </a:rPr>
              <a:t>Prove di portata con emungimenti simultanei hanno infine confermato il comportamento della falda che poco risente di attingimenti limitrofi con distanza maggiori di 40 metri.</a:t>
            </a:r>
          </a:p>
          <a:p>
            <a:pPr marL="285750" indent="-285750" algn="just">
              <a:buFont typeface="Wingdings" panose="05000000000000000000" pitchFamily="2" charset="2"/>
              <a:buChar char="Ø"/>
            </a:pPr>
            <a:r>
              <a:rPr lang="it-IT" sz="1600" dirty="0" smtClean="0">
                <a:latin typeface="Candara" panose="020E0502030303020204" pitchFamily="34" charset="0"/>
              </a:rPr>
              <a:t>Con queste valutazioni finali è stata comunicata la fine dei lavori di ricerca sempre mediante comunicazione PEC all’ente competente </a:t>
            </a:r>
          </a:p>
          <a:p>
            <a:pPr algn="just"/>
            <a:endParaRPr lang="it-IT" b="1" dirty="0">
              <a:solidFill>
                <a:srgbClr val="0070C0"/>
              </a:solidFill>
              <a:latin typeface="Candara" panose="020E0502030303020204" pitchFamily="34" charset="0"/>
            </a:endParaRPr>
          </a:p>
        </p:txBody>
      </p:sp>
    </p:spTree>
    <p:extLst>
      <p:ext uri="{BB962C8B-B14F-4D97-AF65-F5344CB8AC3E}">
        <p14:creationId xmlns:p14="http://schemas.microsoft.com/office/powerpoint/2010/main" val="26470320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4" name="Group 2"/>
          <p:cNvGrpSpPr/>
          <p:nvPr/>
        </p:nvGrpSpPr>
        <p:grpSpPr>
          <a:xfrm>
            <a:off x="0" y="0"/>
            <a:ext cx="3079080" cy="6857280"/>
            <a:chOff x="0" y="0"/>
            <a:chExt cx="3079080" cy="6857280"/>
          </a:xfrm>
        </p:grpSpPr>
        <p:sp>
          <p:nvSpPr>
            <p:cNvPr id="125" name="CustomShape 3"/>
            <p:cNvSpPr/>
            <p:nvPr/>
          </p:nvSpPr>
          <p:spPr>
            <a:xfrm>
              <a:off x="0" y="0"/>
              <a:ext cx="3079080" cy="6857280"/>
            </a:xfrm>
            <a:prstGeom prst="rect">
              <a:avLst/>
            </a:prstGeom>
            <a:gradFill rotWithShape="0">
              <a:gsLst>
                <a:gs pos="0">
                  <a:srgbClr val="BBD6EE"/>
                </a:gs>
                <a:gs pos="100000">
                  <a:srgbClr val="FFFFFF"/>
                </a:gs>
              </a:gsLst>
              <a:lin ang="5400000"/>
            </a:gradFill>
            <a:ln>
              <a:noFill/>
            </a:ln>
            <a:effectLst>
              <a:outerShdw blurRad="57150" dist="19080" dir="5400000" algn="ctr" rotWithShape="0">
                <a:srgbClr val="000000">
                  <a:alpha val="63000"/>
                </a:srgbClr>
              </a:outerShdw>
            </a:effectLst>
          </p:spPr>
          <p:style>
            <a:lnRef idx="0">
              <a:scrgbClr r="0" g="0" b="0"/>
            </a:lnRef>
            <a:fillRef idx="0">
              <a:scrgbClr r="0" g="0" b="0"/>
            </a:fillRef>
            <a:effectRef idx="0">
              <a:scrgbClr r="0" g="0" b="0"/>
            </a:effectRef>
            <a:fontRef idx="minor"/>
          </p:style>
        </p:sp>
        <p:grpSp>
          <p:nvGrpSpPr>
            <p:cNvPr id="126" name="Group 4"/>
            <p:cNvGrpSpPr/>
            <p:nvPr/>
          </p:nvGrpSpPr>
          <p:grpSpPr>
            <a:xfrm>
              <a:off x="178200" y="5178600"/>
              <a:ext cx="2723400" cy="1264680"/>
              <a:chOff x="178200" y="5178600"/>
              <a:chExt cx="2723400" cy="1264680"/>
            </a:xfrm>
          </p:grpSpPr>
          <p:grpSp>
            <p:nvGrpSpPr>
              <p:cNvPr id="127" name="Group 5"/>
              <p:cNvGrpSpPr/>
              <p:nvPr/>
            </p:nvGrpSpPr>
            <p:grpSpPr>
              <a:xfrm>
                <a:off x="375840" y="5178600"/>
                <a:ext cx="2525760" cy="1264680"/>
                <a:chOff x="375840" y="5178600"/>
                <a:chExt cx="2525760" cy="1264680"/>
              </a:xfrm>
            </p:grpSpPr>
            <p:pic>
              <p:nvPicPr>
                <p:cNvPr id="128" name="Google Shape;113;p3"/>
                <p:cNvPicPr/>
                <p:nvPr/>
              </p:nvPicPr>
              <p:blipFill>
                <a:blip r:embed="rId2"/>
                <a:srcRect r="78013"/>
                <a:stretch/>
              </p:blipFill>
              <p:spPr>
                <a:xfrm>
                  <a:off x="429120" y="5360760"/>
                  <a:ext cx="297000" cy="384840"/>
                </a:xfrm>
                <a:prstGeom prst="rect">
                  <a:avLst/>
                </a:prstGeom>
                <a:ln>
                  <a:noFill/>
                </a:ln>
              </p:spPr>
            </p:pic>
            <p:pic>
              <p:nvPicPr>
                <p:cNvPr id="129" name="Google Shape;114;p3"/>
                <p:cNvPicPr/>
                <p:nvPr/>
              </p:nvPicPr>
              <p:blipFill>
                <a:blip r:embed="rId2"/>
                <a:srcRect l="22318"/>
                <a:stretch/>
              </p:blipFill>
              <p:spPr>
                <a:xfrm>
                  <a:off x="750960" y="5415840"/>
                  <a:ext cx="1051920" cy="384840"/>
                </a:xfrm>
                <a:prstGeom prst="rect">
                  <a:avLst/>
                </a:prstGeom>
                <a:ln>
                  <a:noFill/>
                </a:ln>
              </p:spPr>
            </p:pic>
            <p:grpSp>
              <p:nvGrpSpPr>
                <p:cNvPr id="130" name="Group 6"/>
                <p:cNvGrpSpPr/>
                <p:nvPr/>
              </p:nvGrpSpPr>
              <p:grpSpPr>
                <a:xfrm>
                  <a:off x="375840" y="5178600"/>
                  <a:ext cx="2525760" cy="1264680"/>
                  <a:chOff x="375840" y="5178600"/>
                  <a:chExt cx="2525760" cy="1264680"/>
                </a:xfrm>
              </p:grpSpPr>
              <p:pic>
                <p:nvPicPr>
                  <p:cNvPr id="131" name="Google Shape;116;p3"/>
                  <p:cNvPicPr/>
                  <p:nvPr/>
                </p:nvPicPr>
                <p:blipFill>
                  <a:blip r:embed="rId3"/>
                  <a:stretch/>
                </p:blipFill>
                <p:spPr>
                  <a:xfrm>
                    <a:off x="1601640" y="5178600"/>
                    <a:ext cx="1299240" cy="1264680"/>
                  </a:xfrm>
                  <a:prstGeom prst="rect">
                    <a:avLst/>
                  </a:prstGeom>
                  <a:ln>
                    <a:noFill/>
                  </a:ln>
                </p:spPr>
              </p:pic>
              <p:sp>
                <p:nvSpPr>
                  <p:cNvPr id="132" name="CustomShape 7"/>
                  <p:cNvSpPr/>
                  <p:nvPr/>
                </p:nvSpPr>
                <p:spPr>
                  <a:xfrm rot="10800000">
                    <a:off x="375840" y="5798880"/>
                    <a:ext cx="2525760" cy="3960"/>
                  </a:xfrm>
                  <a:custGeom>
                    <a:avLst/>
                    <a:gdLst/>
                    <a:ahLst/>
                    <a:cxnLst/>
                    <a:rect l="l" t="t" r="r" b="b"/>
                    <a:pathLst>
                      <a:path w="21600" h="21600">
                        <a:moveTo>
                          <a:pt x="0" y="0"/>
                        </a:moveTo>
                        <a:lnTo>
                          <a:pt x="21600" y="21600"/>
                        </a:lnTo>
                      </a:path>
                    </a:pathLst>
                  </a:custGeom>
                  <a:noFill/>
                  <a:ln w="54000" cap="rnd">
                    <a:solidFill>
                      <a:schemeClr val="dk1"/>
                    </a:solidFill>
                    <a:miter/>
                  </a:ln>
                </p:spPr>
                <p:style>
                  <a:lnRef idx="0">
                    <a:scrgbClr r="0" g="0" b="0"/>
                  </a:lnRef>
                  <a:fillRef idx="0">
                    <a:scrgbClr r="0" g="0" b="0"/>
                  </a:fillRef>
                  <a:effectRef idx="0">
                    <a:scrgbClr r="0" g="0" b="0"/>
                  </a:effectRef>
                  <a:fontRef idx="minor"/>
                </p:style>
              </p:sp>
            </p:grpSp>
          </p:grpSp>
          <p:sp>
            <p:nvSpPr>
              <p:cNvPr id="133" name="CustomShape 8"/>
              <p:cNvSpPr/>
              <p:nvPr/>
            </p:nvSpPr>
            <p:spPr>
              <a:xfrm>
                <a:off x="178200" y="5893560"/>
                <a:ext cx="1854720" cy="4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it-IT" sz="1050" b="1" strike="noStrike" spc="-1">
                    <a:solidFill>
                      <a:srgbClr val="000000"/>
                    </a:solidFill>
                    <a:latin typeface="Candara"/>
                    <a:ea typeface="Candara"/>
                  </a:rPr>
                  <a:t>ordine@geologimarche.it geologimarche@pec.epap.it</a:t>
                </a:r>
                <a:endParaRPr lang="it-IT" sz="1050" b="0" strike="noStrike" spc="-1">
                  <a:latin typeface="Arial"/>
                </a:endParaRPr>
              </a:p>
            </p:txBody>
          </p:sp>
        </p:grpSp>
        <p:sp>
          <p:nvSpPr>
            <p:cNvPr id="134" name="CustomShape 9"/>
            <p:cNvSpPr/>
            <p:nvPr/>
          </p:nvSpPr>
          <p:spPr>
            <a:xfrm>
              <a:off x="66960" y="249480"/>
              <a:ext cx="2945160" cy="243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FF0000"/>
                  </a:solidFill>
                  <a:latin typeface="Candara"/>
                  <a:ea typeface="Candara"/>
                </a:rPr>
                <a:t>AGGIORNAMENTO</a:t>
              </a:r>
              <a:r>
                <a:rPr lang="it-IT" sz="1800" b="1" strike="noStrike" spc="-1">
                  <a:solidFill>
                    <a:srgbClr val="C00000"/>
                  </a:solidFill>
                  <a:latin typeface="Candara"/>
                  <a:ea typeface="Candara"/>
                </a:rPr>
                <a:t> </a:t>
              </a:r>
              <a:r>
                <a:rPr lang="it-IT" sz="1800" b="1" strike="noStrike" spc="-1">
                  <a:solidFill>
                    <a:srgbClr val="FF0000"/>
                  </a:solidFill>
                  <a:latin typeface="Candara"/>
                  <a:ea typeface="Candara"/>
                </a:rPr>
                <a:t>PROFESSIONALE</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CORSO APPLICATIVO DI </a:t>
              </a: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PROGETTAZIONE GEOTERMICA</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400" b="1" strike="noStrike" spc="-1">
                  <a:solidFill>
                    <a:srgbClr val="FF0000"/>
                  </a:solidFill>
                  <a:latin typeface="Candara"/>
                  <a:ea typeface="Candara"/>
                </a:rPr>
                <a:t>Ancona, 01 Dicembre 2023</a:t>
              </a:r>
              <a:endParaRPr lang="it-IT" sz="1400" b="0" strike="noStrike" spc="-1">
                <a:latin typeface="Arial"/>
              </a:endParaRPr>
            </a:p>
            <a:p>
              <a:pPr>
                <a:lnSpc>
                  <a:spcPct val="100000"/>
                </a:lnSpc>
              </a:pPr>
              <a:endParaRPr lang="it-IT" sz="1400" b="0" strike="noStrike" spc="-1">
                <a:latin typeface="Arial"/>
              </a:endParaRPr>
            </a:p>
          </p:txBody>
        </p:sp>
        <p:sp>
          <p:nvSpPr>
            <p:cNvPr id="135" name="CustomShape 10"/>
            <p:cNvSpPr/>
            <p:nvPr/>
          </p:nvSpPr>
          <p:spPr>
            <a:xfrm>
              <a:off x="178200" y="2910960"/>
              <a:ext cx="2678760" cy="203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600" b="1" strike="noStrike" spc="-1">
                  <a:solidFill>
                    <a:srgbClr val="385623"/>
                  </a:solidFill>
                  <a:latin typeface="Candara"/>
                  <a:ea typeface="Candara"/>
                </a:rPr>
                <a:t>I pozzi dell’impianto geotermico </a:t>
              </a:r>
              <a:r>
                <a:rPr lang="it-IT" sz="1600" b="0" i="1" strike="noStrike" spc="-1">
                  <a:solidFill>
                    <a:srgbClr val="385623"/>
                  </a:solidFill>
                  <a:latin typeface="Candara"/>
                  <a:ea typeface="Candara"/>
                </a:rPr>
                <a:t>open loop</a:t>
              </a:r>
              <a:r>
                <a:rPr lang="it-IT" sz="1600" b="1" strike="noStrike" spc="-1">
                  <a:solidFill>
                    <a:srgbClr val="385623"/>
                  </a:solidFill>
                  <a:latin typeface="Candara"/>
                  <a:ea typeface="Candara"/>
                </a:rPr>
                <a:t> presso lo stabilimento YKK Mediterraneo SPA di Ascoli Piceno:</a:t>
              </a: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aspetti tecnici e autorizzativi</a:t>
              </a:r>
              <a:endParaRPr lang="it-IT" sz="1600" b="0" strike="noStrike" spc="-1">
                <a:latin typeface="Arial"/>
              </a:endParaRPr>
            </a:p>
            <a:p>
              <a:pPr algn="ctr">
                <a:lnSpc>
                  <a:spcPct val="100000"/>
                </a:lnSpc>
              </a:pP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Dott. Geol. Andrea Cavucci</a:t>
              </a:r>
              <a:endParaRPr lang="it-IT" sz="1600" b="0" strike="noStrike" spc="-1">
                <a:latin typeface="Arial"/>
              </a:endParaRPr>
            </a:p>
          </p:txBody>
        </p:sp>
      </p:grpSp>
      <p:sp>
        <p:nvSpPr>
          <p:cNvPr id="4" name="CasellaDiTesto 3"/>
          <p:cNvSpPr txBox="1"/>
          <p:nvPr/>
        </p:nvSpPr>
        <p:spPr>
          <a:xfrm>
            <a:off x="3791744" y="1052041"/>
            <a:ext cx="7192810" cy="4678204"/>
          </a:xfrm>
          <a:prstGeom prst="rect">
            <a:avLst/>
          </a:prstGeom>
          <a:noFill/>
        </p:spPr>
        <p:txBody>
          <a:bodyPr wrap="square" rtlCol="0">
            <a:spAutoFit/>
          </a:bodyPr>
          <a:lstStyle/>
          <a:p>
            <a:pPr algn="ctr"/>
            <a:r>
              <a:rPr lang="it-IT" sz="2400" b="1" dirty="0" smtClean="0">
                <a:solidFill>
                  <a:srgbClr val="0070C0"/>
                </a:solidFill>
                <a:latin typeface="Candara" panose="020E0502030303020204" pitchFamily="34" charset="0"/>
              </a:rPr>
              <a:t>PROGETTAZIONE ED ESECUZIONE DEI POZZI DI REIMISSIONE</a:t>
            </a:r>
          </a:p>
          <a:p>
            <a:pPr algn="ctr"/>
            <a:endParaRPr lang="it-IT" sz="2400" b="1" dirty="0">
              <a:solidFill>
                <a:srgbClr val="0070C0"/>
              </a:solidFill>
              <a:latin typeface="Candara" panose="020E0502030303020204" pitchFamily="34" charset="0"/>
            </a:endParaRPr>
          </a:p>
          <a:p>
            <a:pPr marL="285750" indent="-285750" algn="just">
              <a:buFont typeface="Wingdings" panose="05000000000000000000" pitchFamily="2" charset="2"/>
              <a:buChar char="Ø"/>
            </a:pPr>
            <a:r>
              <a:rPr lang="it-IT" sz="1600" dirty="0" smtClean="0">
                <a:latin typeface="Candara" panose="020E0502030303020204" pitchFamily="34" charset="0"/>
              </a:rPr>
              <a:t>La scelta progettuale, nonostante la vicinanza del fiume Tronto, è stata quella di realizzare dei pozzi di </a:t>
            </a:r>
            <a:r>
              <a:rPr lang="it-IT" sz="1600" dirty="0" err="1" smtClean="0">
                <a:latin typeface="Candara" panose="020E0502030303020204" pitchFamily="34" charset="0"/>
              </a:rPr>
              <a:t>reimissione</a:t>
            </a:r>
            <a:r>
              <a:rPr lang="it-IT" sz="1600" dirty="0" smtClean="0">
                <a:latin typeface="Candara" panose="020E0502030303020204" pitchFamily="34" charset="0"/>
              </a:rPr>
              <a:t> in falda nella zona Sud-Est dello stabilimento; </a:t>
            </a:r>
          </a:p>
          <a:p>
            <a:pPr marL="285750" indent="-285750" algn="just">
              <a:buFont typeface="Wingdings" panose="05000000000000000000" pitchFamily="2" charset="2"/>
              <a:buChar char="Ø"/>
            </a:pPr>
            <a:r>
              <a:rPr lang="it-IT" sz="1600" dirty="0" smtClean="0">
                <a:latin typeface="Candara" panose="020E0502030303020204" pitchFamily="34" charset="0"/>
              </a:rPr>
              <a:t>Anche in </a:t>
            </a:r>
            <a:r>
              <a:rPr lang="it-IT" sz="1600" dirty="0">
                <a:latin typeface="Candara" panose="020E0502030303020204" pitchFamily="34" charset="0"/>
              </a:rPr>
              <a:t>questo caso </a:t>
            </a:r>
            <a:r>
              <a:rPr lang="it-IT" sz="1600" dirty="0" smtClean="0">
                <a:latin typeface="Candara" panose="020E0502030303020204" pitchFamily="34" charset="0"/>
              </a:rPr>
              <a:t>è stata richiesta </a:t>
            </a:r>
            <a:r>
              <a:rPr lang="it-IT" sz="1600" dirty="0">
                <a:latin typeface="Candara" panose="020E0502030303020204" pitchFamily="34" charset="0"/>
              </a:rPr>
              <a:t>alla </a:t>
            </a:r>
            <a:r>
              <a:rPr lang="it-IT" sz="1600" b="1" dirty="0">
                <a:solidFill>
                  <a:srgbClr val="FF0000"/>
                </a:solidFill>
                <a:latin typeface="Candara" panose="020E0502030303020204" pitchFamily="34" charset="0"/>
              </a:rPr>
              <a:t>Regione Marche </a:t>
            </a:r>
            <a:r>
              <a:rPr lang="it-IT" sz="1600" b="1" i="1" dirty="0">
                <a:solidFill>
                  <a:srgbClr val="FF0000"/>
                </a:solidFill>
                <a:latin typeface="Candara" panose="020E0502030303020204" pitchFamily="34" charset="0"/>
              </a:rPr>
              <a:t>Servizio Tutela, Gestione e Assetto del Territorio - </a:t>
            </a:r>
            <a:r>
              <a:rPr lang="it-IT" sz="1600" b="1" dirty="0">
                <a:solidFill>
                  <a:srgbClr val="FF0000"/>
                </a:solidFill>
                <a:latin typeface="Candara" panose="020E0502030303020204" pitchFamily="34" charset="0"/>
              </a:rPr>
              <a:t>P.F. Tutela del territorio MARCHE SUD </a:t>
            </a:r>
            <a:r>
              <a:rPr lang="it-IT" sz="1600" b="1" dirty="0" smtClean="0">
                <a:solidFill>
                  <a:srgbClr val="FF0000"/>
                </a:solidFill>
                <a:latin typeface="Candara" panose="020E0502030303020204" pitchFamily="34" charset="0"/>
              </a:rPr>
              <a:t>l’autorizzazione all’escavazione dei </a:t>
            </a:r>
            <a:r>
              <a:rPr lang="it-IT" sz="1600" b="1" dirty="0">
                <a:solidFill>
                  <a:srgbClr val="FF0000"/>
                </a:solidFill>
                <a:latin typeface="Candara" panose="020E0502030303020204" pitchFamily="34" charset="0"/>
              </a:rPr>
              <a:t>pozzi di </a:t>
            </a:r>
            <a:r>
              <a:rPr lang="it-IT" sz="1600" b="1" dirty="0" err="1" smtClean="0">
                <a:solidFill>
                  <a:srgbClr val="FF0000"/>
                </a:solidFill>
                <a:latin typeface="Candara" panose="020E0502030303020204" pitchFamily="34" charset="0"/>
              </a:rPr>
              <a:t>reimissione</a:t>
            </a:r>
            <a:r>
              <a:rPr lang="it-IT" sz="1600" b="1" dirty="0" smtClean="0">
                <a:solidFill>
                  <a:srgbClr val="FF0000"/>
                </a:solidFill>
                <a:latin typeface="Candara" panose="020E0502030303020204" pitchFamily="34" charset="0"/>
              </a:rPr>
              <a:t> (N. 3)</a:t>
            </a:r>
          </a:p>
          <a:p>
            <a:pPr marL="285750" indent="-285750" algn="just">
              <a:buFont typeface="Wingdings" panose="05000000000000000000" pitchFamily="2" charset="2"/>
              <a:buChar char="Ø"/>
            </a:pPr>
            <a:r>
              <a:rPr lang="it-IT" sz="1600" b="1" dirty="0" smtClean="0">
                <a:solidFill>
                  <a:srgbClr val="FF0000"/>
                </a:solidFill>
                <a:latin typeface="Candara" panose="020E0502030303020204" pitchFamily="34" charset="0"/>
              </a:rPr>
              <a:t>Ottenuta l’autorizzazione , sono stati realizzati i n. 3 pozzi di </a:t>
            </a:r>
            <a:r>
              <a:rPr lang="it-IT" sz="1600" b="1" dirty="0" err="1" smtClean="0">
                <a:solidFill>
                  <a:srgbClr val="FF0000"/>
                </a:solidFill>
                <a:latin typeface="Candara" panose="020E0502030303020204" pitchFamily="34" charset="0"/>
              </a:rPr>
              <a:t>reimissione</a:t>
            </a:r>
            <a:endParaRPr lang="it-IT" sz="1600" dirty="0" smtClean="0">
              <a:latin typeface="Candara" panose="020E0502030303020204" pitchFamily="34" charset="0"/>
            </a:endParaRPr>
          </a:p>
          <a:p>
            <a:pPr marL="285750" indent="-285750" algn="just">
              <a:buFont typeface="Wingdings" panose="05000000000000000000" pitchFamily="2" charset="2"/>
              <a:buChar char="Ø"/>
            </a:pPr>
            <a:r>
              <a:rPr lang="it-IT" sz="1600" dirty="0" smtClean="0">
                <a:latin typeface="Candara" panose="020E0502030303020204" pitchFamily="34" charset="0"/>
              </a:rPr>
              <a:t>Sono state eseguite analisi chimico fisiche sull’acqua di falda che permetta la </a:t>
            </a:r>
            <a:r>
              <a:rPr lang="it-IT" sz="1600" dirty="0" err="1" smtClean="0">
                <a:latin typeface="Candara" panose="020E0502030303020204" pitchFamily="34" charset="0"/>
              </a:rPr>
              <a:t>reimmissione</a:t>
            </a:r>
            <a:r>
              <a:rPr lang="it-IT" sz="1600" dirty="0" smtClean="0">
                <a:latin typeface="Candara" panose="020E0502030303020204" pitchFamily="34" charset="0"/>
              </a:rPr>
              <a:t> in falda ai sensi del D.LGS 152/2006 Allegato 5, Parte 5 Tabella 2 CSC Acque sotterranee</a:t>
            </a:r>
          </a:p>
          <a:p>
            <a:pPr marL="285750" indent="-285750" algn="just">
              <a:buFont typeface="Wingdings" panose="05000000000000000000" pitchFamily="2" charset="2"/>
              <a:buChar char="Ø"/>
            </a:pPr>
            <a:r>
              <a:rPr lang="it-IT" sz="1600" dirty="0" smtClean="0">
                <a:latin typeface="Candara" panose="020E0502030303020204" pitchFamily="34" charset="0"/>
              </a:rPr>
              <a:t>Sono state eseguite le prove di </a:t>
            </a:r>
            <a:r>
              <a:rPr lang="it-IT" sz="1600" dirty="0" err="1" smtClean="0">
                <a:latin typeface="Candara" panose="020E0502030303020204" pitchFamily="34" charset="0"/>
              </a:rPr>
              <a:t>reimissione</a:t>
            </a:r>
            <a:r>
              <a:rPr lang="it-IT" sz="1600" dirty="0" smtClean="0">
                <a:latin typeface="Candara" panose="020E0502030303020204" pitchFamily="34" charset="0"/>
              </a:rPr>
              <a:t> parziali e complessive secondo le portate di esercizio e si è valutata la funzionalità del sistema di </a:t>
            </a:r>
            <a:r>
              <a:rPr lang="it-IT" sz="1600" dirty="0" err="1" smtClean="0">
                <a:latin typeface="Candara" panose="020E0502030303020204" pitchFamily="34" charset="0"/>
              </a:rPr>
              <a:t>reimissione</a:t>
            </a:r>
            <a:endParaRPr lang="it-IT" sz="1600" b="1" dirty="0">
              <a:solidFill>
                <a:srgbClr val="FF0000"/>
              </a:solidFill>
              <a:latin typeface="Candara" panose="020E0502030303020204" pitchFamily="34" charset="0"/>
            </a:endParaRPr>
          </a:p>
          <a:p>
            <a:pPr marL="285750" indent="-285750" algn="just">
              <a:buFont typeface="Wingdings" panose="05000000000000000000" pitchFamily="2" charset="2"/>
              <a:buChar char="Ø"/>
            </a:pPr>
            <a:endParaRPr lang="it-IT" sz="1600" dirty="0" smtClean="0">
              <a:latin typeface="Candara" panose="020E0502030303020204" pitchFamily="34" charset="0"/>
            </a:endParaRPr>
          </a:p>
          <a:p>
            <a:pPr algn="just"/>
            <a:endParaRPr lang="it-IT" b="1" dirty="0">
              <a:solidFill>
                <a:srgbClr val="0070C0"/>
              </a:solidFill>
              <a:latin typeface="Candara" panose="020E0502030303020204" pitchFamily="34" charset="0"/>
            </a:endParaRPr>
          </a:p>
        </p:txBody>
      </p:sp>
    </p:spTree>
    <p:extLst>
      <p:ext uri="{BB962C8B-B14F-4D97-AF65-F5344CB8AC3E}">
        <p14:creationId xmlns:p14="http://schemas.microsoft.com/office/powerpoint/2010/main" val="36062361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4" name="Group 2"/>
          <p:cNvGrpSpPr/>
          <p:nvPr/>
        </p:nvGrpSpPr>
        <p:grpSpPr>
          <a:xfrm>
            <a:off x="0" y="0"/>
            <a:ext cx="3079080" cy="6857280"/>
            <a:chOff x="0" y="0"/>
            <a:chExt cx="3079080" cy="6857280"/>
          </a:xfrm>
        </p:grpSpPr>
        <p:sp>
          <p:nvSpPr>
            <p:cNvPr id="125" name="CustomShape 3"/>
            <p:cNvSpPr/>
            <p:nvPr/>
          </p:nvSpPr>
          <p:spPr>
            <a:xfrm>
              <a:off x="0" y="0"/>
              <a:ext cx="3079080" cy="6857280"/>
            </a:xfrm>
            <a:prstGeom prst="rect">
              <a:avLst/>
            </a:prstGeom>
            <a:gradFill rotWithShape="0">
              <a:gsLst>
                <a:gs pos="0">
                  <a:srgbClr val="BBD6EE"/>
                </a:gs>
                <a:gs pos="100000">
                  <a:srgbClr val="FFFFFF"/>
                </a:gs>
              </a:gsLst>
              <a:lin ang="5400000"/>
            </a:gradFill>
            <a:ln>
              <a:noFill/>
            </a:ln>
            <a:effectLst>
              <a:outerShdw blurRad="57150" dist="19080" dir="5400000" algn="ctr" rotWithShape="0">
                <a:srgbClr val="000000">
                  <a:alpha val="63000"/>
                </a:srgbClr>
              </a:outerShdw>
            </a:effectLst>
          </p:spPr>
          <p:style>
            <a:lnRef idx="0">
              <a:scrgbClr r="0" g="0" b="0"/>
            </a:lnRef>
            <a:fillRef idx="0">
              <a:scrgbClr r="0" g="0" b="0"/>
            </a:fillRef>
            <a:effectRef idx="0">
              <a:scrgbClr r="0" g="0" b="0"/>
            </a:effectRef>
            <a:fontRef idx="minor"/>
          </p:style>
        </p:sp>
        <p:grpSp>
          <p:nvGrpSpPr>
            <p:cNvPr id="126" name="Group 4"/>
            <p:cNvGrpSpPr/>
            <p:nvPr/>
          </p:nvGrpSpPr>
          <p:grpSpPr>
            <a:xfrm>
              <a:off x="178200" y="5178600"/>
              <a:ext cx="2723400" cy="1264680"/>
              <a:chOff x="178200" y="5178600"/>
              <a:chExt cx="2723400" cy="1264680"/>
            </a:xfrm>
          </p:grpSpPr>
          <p:grpSp>
            <p:nvGrpSpPr>
              <p:cNvPr id="127" name="Group 5"/>
              <p:cNvGrpSpPr/>
              <p:nvPr/>
            </p:nvGrpSpPr>
            <p:grpSpPr>
              <a:xfrm>
                <a:off x="375840" y="5178600"/>
                <a:ext cx="2525760" cy="1264680"/>
                <a:chOff x="375840" y="5178600"/>
                <a:chExt cx="2525760" cy="1264680"/>
              </a:xfrm>
            </p:grpSpPr>
            <p:pic>
              <p:nvPicPr>
                <p:cNvPr id="128" name="Google Shape;113;p3"/>
                <p:cNvPicPr/>
                <p:nvPr/>
              </p:nvPicPr>
              <p:blipFill>
                <a:blip r:embed="rId2"/>
                <a:srcRect r="78013"/>
                <a:stretch/>
              </p:blipFill>
              <p:spPr>
                <a:xfrm>
                  <a:off x="429120" y="5360760"/>
                  <a:ext cx="297000" cy="384840"/>
                </a:xfrm>
                <a:prstGeom prst="rect">
                  <a:avLst/>
                </a:prstGeom>
                <a:ln>
                  <a:noFill/>
                </a:ln>
              </p:spPr>
            </p:pic>
            <p:pic>
              <p:nvPicPr>
                <p:cNvPr id="129" name="Google Shape;114;p3"/>
                <p:cNvPicPr/>
                <p:nvPr/>
              </p:nvPicPr>
              <p:blipFill>
                <a:blip r:embed="rId2"/>
                <a:srcRect l="22318"/>
                <a:stretch/>
              </p:blipFill>
              <p:spPr>
                <a:xfrm>
                  <a:off x="750960" y="5415840"/>
                  <a:ext cx="1051920" cy="384840"/>
                </a:xfrm>
                <a:prstGeom prst="rect">
                  <a:avLst/>
                </a:prstGeom>
                <a:ln>
                  <a:noFill/>
                </a:ln>
              </p:spPr>
            </p:pic>
            <p:grpSp>
              <p:nvGrpSpPr>
                <p:cNvPr id="130" name="Group 6"/>
                <p:cNvGrpSpPr/>
                <p:nvPr/>
              </p:nvGrpSpPr>
              <p:grpSpPr>
                <a:xfrm>
                  <a:off x="375840" y="5178600"/>
                  <a:ext cx="2525760" cy="1264680"/>
                  <a:chOff x="375840" y="5178600"/>
                  <a:chExt cx="2525760" cy="1264680"/>
                </a:xfrm>
              </p:grpSpPr>
              <p:pic>
                <p:nvPicPr>
                  <p:cNvPr id="131" name="Google Shape;116;p3"/>
                  <p:cNvPicPr/>
                  <p:nvPr/>
                </p:nvPicPr>
                <p:blipFill>
                  <a:blip r:embed="rId3"/>
                  <a:stretch/>
                </p:blipFill>
                <p:spPr>
                  <a:xfrm>
                    <a:off x="1601640" y="5178600"/>
                    <a:ext cx="1299240" cy="1264680"/>
                  </a:xfrm>
                  <a:prstGeom prst="rect">
                    <a:avLst/>
                  </a:prstGeom>
                  <a:ln>
                    <a:noFill/>
                  </a:ln>
                </p:spPr>
              </p:pic>
              <p:sp>
                <p:nvSpPr>
                  <p:cNvPr id="132" name="CustomShape 7"/>
                  <p:cNvSpPr/>
                  <p:nvPr/>
                </p:nvSpPr>
                <p:spPr>
                  <a:xfrm rot="10800000">
                    <a:off x="375840" y="5798880"/>
                    <a:ext cx="2525760" cy="3960"/>
                  </a:xfrm>
                  <a:custGeom>
                    <a:avLst/>
                    <a:gdLst/>
                    <a:ahLst/>
                    <a:cxnLst/>
                    <a:rect l="l" t="t" r="r" b="b"/>
                    <a:pathLst>
                      <a:path w="21600" h="21600">
                        <a:moveTo>
                          <a:pt x="0" y="0"/>
                        </a:moveTo>
                        <a:lnTo>
                          <a:pt x="21600" y="21600"/>
                        </a:lnTo>
                      </a:path>
                    </a:pathLst>
                  </a:custGeom>
                  <a:noFill/>
                  <a:ln w="54000" cap="rnd">
                    <a:solidFill>
                      <a:schemeClr val="dk1"/>
                    </a:solidFill>
                    <a:miter/>
                  </a:ln>
                </p:spPr>
                <p:style>
                  <a:lnRef idx="0">
                    <a:scrgbClr r="0" g="0" b="0"/>
                  </a:lnRef>
                  <a:fillRef idx="0">
                    <a:scrgbClr r="0" g="0" b="0"/>
                  </a:fillRef>
                  <a:effectRef idx="0">
                    <a:scrgbClr r="0" g="0" b="0"/>
                  </a:effectRef>
                  <a:fontRef idx="minor"/>
                </p:style>
              </p:sp>
            </p:grpSp>
          </p:grpSp>
          <p:sp>
            <p:nvSpPr>
              <p:cNvPr id="133" name="CustomShape 8"/>
              <p:cNvSpPr/>
              <p:nvPr/>
            </p:nvSpPr>
            <p:spPr>
              <a:xfrm>
                <a:off x="178200" y="5893560"/>
                <a:ext cx="1854720" cy="4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it-IT" sz="1050" b="1" strike="noStrike" spc="-1">
                    <a:solidFill>
                      <a:srgbClr val="000000"/>
                    </a:solidFill>
                    <a:latin typeface="Candara"/>
                    <a:ea typeface="Candara"/>
                  </a:rPr>
                  <a:t>ordine@geologimarche.it geologimarche@pec.epap.it</a:t>
                </a:r>
                <a:endParaRPr lang="it-IT" sz="1050" b="0" strike="noStrike" spc="-1">
                  <a:latin typeface="Arial"/>
                </a:endParaRPr>
              </a:p>
            </p:txBody>
          </p:sp>
        </p:grpSp>
        <p:sp>
          <p:nvSpPr>
            <p:cNvPr id="134" name="CustomShape 9"/>
            <p:cNvSpPr/>
            <p:nvPr/>
          </p:nvSpPr>
          <p:spPr>
            <a:xfrm>
              <a:off x="66960" y="249480"/>
              <a:ext cx="2945160" cy="243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FF0000"/>
                  </a:solidFill>
                  <a:latin typeface="Candara"/>
                  <a:ea typeface="Candara"/>
                </a:rPr>
                <a:t>AGGIORNAMENTO</a:t>
              </a:r>
              <a:r>
                <a:rPr lang="it-IT" sz="1800" b="1" strike="noStrike" spc="-1">
                  <a:solidFill>
                    <a:srgbClr val="C00000"/>
                  </a:solidFill>
                  <a:latin typeface="Candara"/>
                  <a:ea typeface="Candara"/>
                </a:rPr>
                <a:t> </a:t>
              </a:r>
              <a:r>
                <a:rPr lang="it-IT" sz="1800" b="1" strike="noStrike" spc="-1">
                  <a:solidFill>
                    <a:srgbClr val="FF0000"/>
                  </a:solidFill>
                  <a:latin typeface="Candara"/>
                  <a:ea typeface="Candara"/>
                </a:rPr>
                <a:t>PROFESSIONALE</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CORSO APPLICATIVO DI </a:t>
              </a: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PROGETTAZIONE GEOTERMICA</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400" b="1" strike="noStrike" spc="-1">
                  <a:solidFill>
                    <a:srgbClr val="FF0000"/>
                  </a:solidFill>
                  <a:latin typeface="Candara"/>
                  <a:ea typeface="Candara"/>
                </a:rPr>
                <a:t>Ancona, 01 Dicembre 2023</a:t>
              </a:r>
              <a:endParaRPr lang="it-IT" sz="1400" b="0" strike="noStrike" spc="-1">
                <a:latin typeface="Arial"/>
              </a:endParaRPr>
            </a:p>
            <a:p>
              <a:pPr>
                <a:lnSpc>
                  <a:spcPct val="100000"/>
                </a:lnSpc>
              </a:pPr>
              <a:endParaRPr lang="it-IT" sz="1400" b="0" strike="noStrike" spc="-1">
                <a:latin typeface="Arial"/>
              </a:endParaRPr>
            </a:p>
          </p:txBody>
        </p:sp>
        <p:sp>
          <p:nvSpPr>
            <p:cNvPr id="135" name="CustomShape 10"/>
            <p:cNvSpPr/>
            <p:nvPr/>
          </p:nvSpPr>
          <p:spPr>
            <a:xfrm>
              <a:off x="178200" y="2910960"/>
              <a:ext cx="2678760" cy="203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600" b="1" strike="noStrike" spc="-1">
                  <a:solidFill>
                    <a:srgbClr val="385623"/>
                  </a:solidFill>
                  <a:latin typeface="Candara"/>
                  <a:ea typeface="Candara"/>
                </a:rPr>
                <a:t>I pozzi dell’impianto geotermico </a:t>
              </a:r>
              <a:r>
                <a:rPr lang="it-IT" sz="1600" b="0" i="1" strike="noStrike" spc="-1">
                  <a:solidFill>
                    <a:srgbClr val="385623"/>
                  </a:solidFill>
                  <a:latin typeface="Candara"/>
                  <a:ea typeface="Candara"/>
                </a:rPr>
                <a:t>open loop</a:t>
              </a:r>
              <a:r>
                <a:rPr lang="it-IT" sz="1600" b="1" strike="noStrike" spc="-1">
                  <a:solidFill>
                    <a:srgbClr val="385623"/>
                  </a:solidFill>
                  <a:latin typeface="Candara"/>
                  <a:ea typeface="Candara"/>
                </a:rPr>
                <a:t> presso lo stabilimento YKK Mediterraneo SPA di Ascoli Piceno:</a:t>
              </a: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aspetti tecnici e autorizzativi</a:t>
              </a:r>
              <a:endParaRPr lang="it-IT" sz="1600" b="0" strike="noStrike" spc="-1">
                <a:latin typeface="Arial"/>
              </a:endParaRPr>
            </a:p>
            <a:p>
              <a:pPr algn="ctr">
                <a:lnSpc>
                  <a:spcPct val="100000"/>
                </a:lnSpc>
              </a:pP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Dott. Geol. Andrea Cavucci</a:t>
              </a:r>
              <a:endParaRPr lang="it-IT" sz="1600" b="0" strike="noStrike" spc="-1">
                <a:latin typeface="Arial"/>
              </a:endParaRPr>
            </a:p>
          </p:txBody>
        </p:sp>
      </p:grpSp>
      <p:sp>
        <p:nvSpPr>
          <p:cNvPr id="4" name="CasellaDiTesto 3"/>
          <p:cNvSpPr txBox="1"/>
          <p:nvPr/>
        </p:nvSpPr>
        <p:spPr>
          <a:xfrm>
            <a:off x="3809126" y="313377"/>
            <a:ext cx="7192810" cy="461665"/>
          </a:xfrm>
          <a:prstGeom prst="rect">
            <a:avLst/>
          </a:prstGeom>
          <a:noFill/>
        </p:spPr>
        <p:txBody>
          <a:bodyPr wrap="square" rtlCol="0">
            <a:spAutoFit/>
          </a:bodyPr>
          <a:lstStyle/>
          <a:p>
            <a:pPr algn="ctr"/>
            <a:r>
              <a:rPr lang="it-IT" sz="2400" b="1" dirty="0" smtClean="0">
                <a:solidFill>
                  <a:srgbClr val="0070C0"/>
                </a:solidFill>
                <a:latin typeface="Candara" panose="020E0502030303020204" pitchFamily="34" charset="0"/>
              </a:rPr>
              <a:t>UBICAZIONE POZZI DI REIMISSIONE </a:t>
            </a:r>
            <a:endParaRPr lang="it-IT" b="1" dirty="0">
              <a:solidFill>
                <a:srgbClr val="0070C0"/>
              </a:solidFill>
              <a:latin typeface="Candara" panose="020E0502030303020204" pitchFamily="34" charset="0"/>
            </a:endParaRPr>
          </a:p>
        </p:txBody>
      </p:sp>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1548" y="740101"/>
            <a:ext cx="5348908" cy="5733256"/>
          </a:xfrm>
          <a:prstGeom prst="rect">
            <a:avLst/>
          </a:prstGeom>
        </p:spPr>
      </p:pic>
    </p:spTree>
    <p:extLst>
      <p:ext uri="{BB962C8B-B14F-4D97-AF65-F5344CB8AC3E}">
        <p14:creationId xmlns:p14="http://schemas.microsoft.com/office/powerpoint/2010/main" val="7436111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4" name="Group 2"/>
          <p:cNvGrpSpPr/>
          <p:nvPr/>
        </p:nvGrpSpPr>
        <p:grpSpPr>
          <a:xfrm>
            <a:off x="0" y="0"/>
            <a:ext cx="3079080" cy="6857280"/>
            <a:chOff x="0" y="0"/>
            <a:chExt cx="3079080" cy="6857280"/>
          </a:xfrm>
        </p:grpSpPr>
        <p:sp>
          <p:nvSpPr>
            <p:cNvPr id="125" name="CustomShape 3"/>
            <p:cNvSpPr/>
            <p:nvPr/>
          </p:nvSpPr>
          <p:spPr>
            <a:xfrm>
              <a:off x="0" y="0"/>
              <a:ext cx="3079080" cy="6857280"/>
            </a:xfrm>
            <a:prstGeom prst="rect">
              <a:avLst/>
            </a:prstGeom>
            <a:gradFill rotWithShape="0">
              <a:gsLst>
                <a:gs pos="0">
                  <a:srgbClr val="BBD6EE"/>
                </a:gs>
                <a:gs pos="100000">
                  <a:srgbClr val="FFFFFF"/>
                </a:gs>
              </a:gsLst>
              <a:lin ang="5400000"/>
            </a:gradFill>
            <a:ln>
              <a:noFill/>
            </a:ln>
            <a:effectLst>
              <a:outerShdw blurRad="57150" dist="19080" dir="5400000" algn="ctr" rotWithShape="0">
                <a:srgbClr val="000000">
                  <a:alpha val="63000"/>
                </a:srgbClr>
              </a:outerShdw>
            </a:effectLst>
          </p:spPr>
          <p:style>
            <a:lnRef idx="0">
              <a:scrgbClr r="0" g="0" b="0"/>
            </a:lnRef>
            <a:fillRef idx="0">
              <a:scrgbClr r="0" g="0" b="0"/>
            </a:fillRef>
            <a:effectRef idx="0">
              <a:scrgbClr r="0" g="0" b="0"/>
            </a:effectRef>
            <a:fontRef idx="minor"/>
          </p:style>
        </p:sp>
        <p:grpSp>
          <p:nvGrpSpPr>
            <p:cNvPr id="126" name="Group 4"/>
            <p:cNvGrpSpPr/>
            <p:nvPr/>
          </p:nvGrpSpPr>
          <p:grpSpPr>
            <a:xfrm>
              <a:off x="178200" y="5178600"/>
              <a:ext cx="2723400" cy="1264680"/>
              <a:chOff x="178200" y="5178600"/>
              <a:chExt cx="2723400" cy="1264680"/>
            </a:xfrm>
          </p:grpSpPr>
          <p:grpSp>
            <p:nvGrpSpPr>
              <p:cNvPr id="127" name="Group 5"/>
              <p:cNvGrpSpPr/>
              <p:nvPr/>
            </p:nvGrpSpPr>
            <p:grpSpPr>
              <a:xfrm>
                <a:off x="375840" y="5178600"/>
                <a:ext cx="2525760" cy="1264680"/>
                <a:chOff x="375840" y="5178600"/>
                <a:chExt cx="2525760" cy="1264680"/>
              </a:xfrm>
            </p:grpSpPr>
            <p:pic>
              <p:nvPicPr>
                <p:cNvPr id="128" name="Google Shape;113;p3"/>
                <p:cNvPicPr/>
                <p:nvPr/>
              </p:nvPicPr>
              <p:blipFill>
                <a:blip r:embed="rId2"/>
                <a:srcRect r="78013"/>
                <a:stretch/>
              </p:blipFill>
              <p:spPr>
                <a:xfrm>
                  <a:off x="429120" y="5360760"/>
                  <a:ext cx="297000" cy="384840"/>
                </a:xfrm>
                <a:prstGeom prst="rect">
                  <a:avLst/>
                </a:prstGeom>
                <a:ln>
                  <a:noFill/>
                </a:ln>
              </p:spPr>
            </p:pic>
            <p:pic>
              <p:nvPicPr>
                <p:cNvPr id="129" name="Google Shape;114;p3"/>
                <p:cNvPicPr/>
                <p:nvPr/>
              </p:nvPicPr>
              <p:blipFill>
                <a:blip r:embed="rId2"/>
                <a:srcRect l="22318"/>
                <a:stretch/>
              </p:blipFill>
              <p:spPr>
                <a:xfrm>
                  <a:off x="750960" y="5415840"/>
                  <a:ext cx="1051920" cy="384840"/>
                </a:xfrm>
                <a:prstGeom prst="rect">
                  <a:avLst/>
                </a:prstGeom>
                <a:ln>
                  <a:noFill/>
                </a:ln>
              </p:spPr>
            </p:pic>
            <p:grpSp>
              <p:nvGrpSpPr>
                <p:cNvPr id="130" name="Group 6"/>
                <p:cNvGrpSpPr/>
                <p:nvPr/>
              </p:nvGrpSpPr>
              <p:grpSpPr>
                <a:xfrm>
                  <a:off x="375840" y="5178600"/>
                  <a:ext cx="2525760" cy="1264680"/>
                  <a:chOff x="375840" y="5178600"/>
                  <a:chExt cx="2525760" cy="1264680"/>
                </a:xfrm>
              </p:grpSpPr>
              <p:pic>
                <p:nvPicPr>
                  <p:cNvPr id="131" name="Google Shape;116;p3"/>
                  <p:cNvPicPr/>
                  <p:nvPr/>
                </p:nvPicPr>
                <p:blipFill>
                  <a:blip r:embed="rId3"/>
                  <a:stretch/>
                </p:blipFill>
                <p:spPr>
                  <a:xfrm>
                    <a:off x="1601640" y="5178600"/>
                    <a:ext cx="1299240" cy="1264680"/>
                  </a:xfrm>
                  <a:prstGeom prst="rect">
                    <a:avLst/>
                  </a:prstGeom>
                  <a:ln>
                    <a:noFill/>
                  </a:ln>
                </p:spPr>
              </p:pic>
              <p:sp>
                <p:nvSpPr>
                  <p:cNvPr id="132" name="CustomShape 7"/>
                  <p:cNvSpPr/>
                  <p:nvPr/>
                </p:nvSpPr>
                <p:spPr>
                  <a:xfrm rot="10800000">
                    <a:off x="375840" y="5798880"/>
                    <a:ext cx="2525760" cy="3960"/>
                  </a:xfrm>
                  <a:custGeom>
                    <a:avLst/>
                    <a:gdLst/>
                    <a:ahLst/>
                    <a:cxnLst/>
                    <a:rect l="l" t="t" r="r" b="b"/>
                    <a:pathLst>
                      <a:path w="21600" h="21600">
                        <a:moveTo>
                          <a:pt x="0" y="0"/>
                        </a:moveTo>
                        <a:lnTo>
                          <a:pt x="21600" y="21600"/>
                        </a:lnTo>
                      </a:path>
                    </a:pathLst>
                  </a:custGeom>
                  <a:noFill/>
                  <a:ln w="54000" cap="rnd">
                    <a:solidFill>
                      <a:schemeClr val="dk1"/>
                    </a:solidFill>
                    <a:miter/>
                  </a:ln>
                </p:spPr>
                <p:style>
                  <a:lnRef idx="0">
                    <a:scrgbClr r="0" g="0" b="0"/>
                  </a:lnRef>
                  <a:fillRef idx="0">
                    <a:scrgbClr r="0" g="0" b="0"/>
                  </a:fillRef>
                  <a:effectRef idx="0">
                    <a:scrgbClr r="0" g="0" b="0"/>
                  </a:effectRef>
                  <a:fontRef idx="minor"/>
                </p:style>
              </p:sp>
            </p:grpSp>
          </p:grpSp>
          <p:sp>
            <p:nvSpPr>
              <p:cNvPr id="133" name="CustomShape 8"/>
              <p:cNvSpPr/>
              <p:nvPr/>
            </p:nvSpPr>
            <p:spPr>
              <a:xfrm>
                <a:off x="178200" y="5893560"/>
                <a:ext cx="1854720" cy="4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it-IT" sz="1050" b="1" strike="noStrike" spc="-1">
                    <a:solidFill>
                      <a:srgbClr val="000000"/>
                    </a:solidFill>
                    <a:latin typeface="Candara"/>
                    <a:ea typeface="Candara"/>
                  </a:rPr>
                  <a:t>ordine@geologimarche.it geologimarche@pec.epap.it</a:t>
                </a:r>
                <a:endParaRPr lang="it-IT" sz="1050" b="0" strike="noStrike" spc="-1">
                  <a:latin typeface="Arial"/>
                </a:endParaRPr>
              </a:p>
            </p:txBody>
          </p:sp>
        </p:grpSp>
        <p:sp>
          <p:nvSpPr>
            <p:cNvPr id="134" name="CustomShape 9"/>
            <p:cNvSpPr/>
            <p:nvPr/>
          </p:nvSpPr>
          <p:spPr>
            <a:xfrm>
              <a:off x="66960" y="249480"/>
              <a:ext cx="2945160" cy="243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FF0000"/>
                  </a:solidFill>
                  <a:latin typeface="Candara"/>
                  <a:ea typeface="Candara"/>
                </a:rPr>
                <a:t>AGGIORNAMENTO</a:t>
              </a:r>
              <a:r>
                <a:rPr lang="it-IT" sz="1800" b="1" strike="noStrike" spc="-1">
                  <a:solidFill>
                    <a:srgbClr val="C00000"/>
                  </a:solidFill>
                  <a:latin typeface="Candara"/>
                  <a:ea typeface="Candara"/>
                </a:rPr>
                <a:t> </a:t>
              </a:r>
              <a:r>
                <a:rPr lang="it-IT" sz="1800" b="1" strike="noStrike" spc="-1">
                  <a:solidFill>
                    <a:srgbClr val="FF0000"/>
                  </a:solidFill>
                  <a:latin typeface="Candara"/>
                  <a:ea typeface="Candara"/>
                </a:rPr>
                <a:t>PROFESSIONALE</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CORSO APPLICATIVO DI </a:t>
              </a: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PROGETTAZIONE GEOTERMICA</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400" b="1" strike="noStrike" spc="-1">
                  <a:solidFill>
                    <a:srgbClr val="FF0000"/>
                  </a:solidFill>
                  <a:latin typeface="Candara"/>
                  <a:ea typeface="Candara"/>
                </a:rPr>
                <a:t>Ancona, 01 Dicembre 2023</a:t>
              </a:r>
              <a:endParaRPr lang="it-IT" sz="1400" b="0" strike="noStrike" spc="-1">
                <a:latin typeface="Arial"/>
              </a:endParaRPr>
            </a:p>
            <a:p>
              <a:pPr>
                <a:lnSpc>
                  <a:spcPct val="100000"/>
                </a:lnSpc>
              </a:pPr>
              <a:endParaRPr lang="it-IT" sz="1400" b="0" strike="noStrike" spc="-1">
                <a:latin typeface="Arial"/>
              </a:endParaRPr>
            </a:p>
          </p:txBody>
        </p:sp>
        <p:sp>
          <p:nvSpPr>
            <p:cNvPr id="135" name="CustomShape 10"/>
            <p:cNvSpPr/>
            <p:nvPr/>
          </p:nvSpPr>
          <p:spPr>
            <a:xfrm>
              <a:off x="178200" y="2910960"/>
              <a:ext cx="2678760" cy="203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600" b="1" strike="noStrike" spc="-1">
                  <a:solidFill>
                    <a:srgbClr val="385623"/>
                  </a:solidFill>
                  <a:latin typeface="Candara"/>
                  <a:ea typeface="Candara"/>
                </a:rPr>
                <a:t>I pozzi dell’impianto geotermico </a:t>
              </a:r>
              <a:r>
                <a:rPr lang="it-IT" sz="1600" b="0" i="1" strike="noStrike" spc="-1">
                  <a:solidFill>
                    <a:srgbClr val="385623"/>
                  </a:solidFill>
                  <a:latin typeface="Candara"/>
                  <a:ea typeface="Candara"/>
                </a:rPr>
                <a:t>open loop</a:t>
              </a:r>
              <a:r>
                <a:rPr lang="it-IT" sz="1600" b="1" strike="noStrike" spc="-1">
                  <a:solidFill>
                    <a:srgbClr val="385623"/>
                  </a:solidFill>
                  <a:latin typeface="Candara"/>
                  <a:ea typeface="Candara"/>
                </a:rPr>
                <a:t> presso lo stabilimento YKK Mediterraneo SPA di Ascoli Piceno:</a:t>
              </a: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aspetti tecnici e autorizzativi</a:t>
              </a:r>
              <a:endParaRPr lang="it-IT" sz="1600" b="0" strike="noStrike" spc="-1">
                <a:latin typeface="Arial"/>
              </a:endParaRPr>
            </a:p>
            <a:p>
              <a:pPr algn="ctr">
                <a:lnSpc>
                  <a:spcPct val="100000"/>
                </a:lnSpc>
              </a:pP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Dott. Geol. Andrea Cavucci</a:t>
              </a:r>
              <a:endParaRPr lang="it-IT" sz="1600" b="0" strike="noStrike" spc="-1">
                <a:latin typeface="Arial"/>
              </a:endParaRPr>
            </a:p>
          </p:txBody>
        </p:sp>
      </p:grpSp>
      <p:sp>
        <p:nvSpPr>
          <p:cNvPr id="4" name="CasellaDiTesto 3"/>
          <p:cNvSpPr txBox="1"/>
          <p:nvPr/>
        </p:nvSpPr>
        <p:spPr>
          <a:xfrm>
            <a:off x="3809126" y="313377"/>
            <a:ext cx="7192810" cy="461665"/>
          </a:xfrm>
          <a:prstGeom prst="rect">
            <a:avLst/>
          </a:prstGeom>
          <a:noFill/>
        </p:spPr>
        <p:txBody>
          <a:bodyPr wrap="square" rtlCol="0">
            <a:spAutoFit/>
          </a:bodyPr>
          <a:lstStyle/>
          <a:p>
            <a:pPr algn="ctr"/>
            <a:r>
              <a:rPr lang="it-IT" sz="2400" b="1" dirty="0" smtClean="0">
                <a:solidFill>
                  <a:srgbClr val="0070C0"/>
                </a:solidFill>
                <a:latin typeface="Candara" panose="020E0502030303020204" pitchFamily="34" charset="0"/>
              </a:rPr>
              <a:t>SCHEMA COSTRUTTIVO POZZI DI REIMISSIONE </a:t>
            </a:r>
            <a:endParaRPr lang="it-IT" b="1" dirty="0">
              <a:solidFill>
                <a:srgbClr val="0070C0"/>
              </a:solidFill>
              <a:latin typeface="Candara" panose="020E0502030303020204" pitchFamily="34" charset="0"/>
            </a:endParaRPr>
          </a:p>
        </p:txBody>
      </p:sp>
      <p:pic>
        <p:nvPicPr>
          <p:cNvPr id="2" name="Immagine 1"/>
          <p:cNvPicPr>
            <a:picLocks noChangeAspect="1"/>
          </p:cNvPicPr>
          <p:nvPr/>
        </p:nvPicPr>
        <p:blipFill rotWithShape="1">
          <a:blip r:embed="rId4" cstate="print">
            <a:extLst>
              <a:ext uri="{28A0092B-C50C-407E-A947-70E740481C1C}">
                <a14:useLocalDpi xmlns:a14="http://schemas.microsoft.com/office/drawing/2010/main" val="0"/>
              </a:ext>
            </a:extLst>
          </a:blip>
          <a:srcRect l="3856" t="6979" r="5903" b="9884"/>
          <a:stretch/>
        </p:blipFill>
        <p:spPr>
          <a:xfrm>
            <a:off x="3431704" y="664319"/>
            <a:ext cx="4242441" cy="5528641"/>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4152" y="1196752"/>
            <a:ext cx="4205486" cy="2366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40269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 name="CustomShape 1"/>
          <p:cNvSpPr/>
          <p:nvPr/>
        </p:nvSpPr>
        <p:spPr>
          <a:xfrm>
            <a:off x="3708360" y="1321560"/>
            <a:ext cx="825732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t/>
            </a:r>
            <a:br/>
            <a:endParaRPr lang="it-IT" sz="1800" b="0" strike="noStrike" spc="-1">
              <a:latin typeface="Arial"/>
            </a:endParaRPr>
          </a:p>
        </p:txBody>
      </p:sp>
      <p:grpSp>
        <p:nvGrpSpPr>
          <p:cNvPr id="93" name="Group 2"/>
          <p:cNvGrpSpPr/>
          <p:nvPr/>
        </p:nvGrpSpPr>
        <p:grpSpPr>
          <a:xfrm>
            <a:off x="0" y="0"/>
            <a:ext cx="3079080" cy="6857280"/>
            <a:chOff x="0" y="0"/>
            <a:chExt cx="3079080" cy="6857280"/>
          </a:xfrm>
        </p:grpSpPr>
        <p:sp>
          <p:nvSpPr>
            <p:cNvPr id="94" name="CustomShape 3"/>
            <p:cNvSpPr/>
            <p:nvPr/>
          </p:nvSpPr>
          <p:spPr>
            <a:xfrm>
              <a:off x="0" y="0"/>
              <a:ext cx="3079080" cy="6857280"/>
            </a:xfrm>
            <a:prstGeom prst="rect">
              <a:avLst/>
            </a:prstGeom>
            <a:gradFill rotWithShape="0">
              <a:gsLst>
                <a:gs pos="0">
                  <a:srgbClr val="BBD6EE"/>
                </a:gs>
                <a:gs pos="100000">
                  <a:srgbClr val="FFFFFF"/>
                </a:gs>
              </a:gsLst>
              <a:lin ang="5400000"/>
            </a:gradFill>
            <a:ln>
              <a:noFill/>
            </a:ln>
            <a:effectLst>
              <a:outerShdw blurRad="57150" dist="19080" dir="5400000" algn="ctr" rotWithShape="0">
                <a:srgbClr val="000000">
                  <a:alpha val="63000"/>
                </a:srgbClr>
              </a:outerShdw>
            </a:effectLst>
          </p:spPr>
          <p:style>
            <a:lnRef idx="0">
              <a:scrgbClr r="0" g="0" b="0"/>
            </a:lnRef>
            <a:fillRef idx="0">
              <a:scrgbClr r="0" g="0" b="0"/>
            </a:fillRef>
            <a:effectRef idx="0">
              <a:scrgbClr r="0" g="0" b="0"/>
            </a:effectRef>
            <a:fontRef idx="minor"/>
          </p:style>
        </p:sp>
        <p:grpSp>
          <p:nvGrpSpPr>
            <p:cNvPr id="95" name="Group 4"/>
            <p:cNvGrpSpPr/>
            <p:nvPr/>
          </p:nvGrpSpPr>
          <p:grpSpPr>
            <a:xfrm>
              <a:off x="178200" y="5178600"/>
              <a:ext cx="2723400" cy="1264680"/>
              <a:chOff x="178200" y="5178600"/>
              <a:chExt cx="2723400" cy="1264680"/>
            </a:xfrm>
          </p:grpSpPr>
          <p:grpSp>
            <p:nvGrpSpPr>
              <p:cNvPr id="96" name="Group 5"/>
              <p:cNvGrpSpPr/>
              <p:nvPr/>
            </p:nvGrpSpPr>
            <p:grpSpPr>
              <a:xfrm>
                <a:off x="375840" y="5178600"/>
                <a:ext cx="2525760" cy="1264680"/>
                <a:chOff x="375840" y="5178600"/>
                <a:chExt cx="2525760" cy="1264680"/>
              </a:xfrm>
            </p:grpSpPr>
            <p:pic>
              <p:nvPicPr>
                <p:cNvPr id="97" name="Google Shape;113;p3"/>
                <p:cNvPicPr/>
                <p:nvPr/>
              </p:nvPicPr>
              <p:blipFill>
                <a:blip r:embed="rId2"/>
                <a:srcRect r="78013"/>
                <a:stretch/>
              </p:blipFill>
              <p:spPr>
                <a:xfrm>
                  <a:off x="429120" y="5360760"/>
                  <a:ext cx="297000" cy="384840"/>
                </a:xfrm>
                <a:prstGeom prst="rect">
                  <a:avLst/>
                </a:prstGeom>
                <a:ln>
                  <a:noFill/>
                </a:ln>
              </p:spPr>
            </p:pic>
            <p:pic>
              <p:nvPicPr>
                <p:cNvPr id="98" name="Google Shape;114;p3"/>
                <p:cNvPicPr/>
                <p:nvPr/>
              </p:nvPicPr>
              <p:blipFill>
                <a:blip r:embed="rId2"/>
                <a:srcRect l="22318"/>
                <a:stretch/>
              </p:blipFill>
              <p:spPr>
                <a:xfrm>
                  <a:off x="750960" y="5415840"/>
                  <a:ext cx="1051920" cy="384840"/>
                </a:xfrm>
                <a:prstGeom prst="rect">
                  <a:avLst/>
                </a:prstGeom>
                <a:ln>
                  <a:noFill/>
                </a:ln>
              </p:spPr>
            </p:pic>
            <p:grpSp>
              <p:nvGrpSpPr>
                <p:cNvPr id="99" name="Group 6"/>
                <p:cNvGrpSpPr/>
                <p:nvPr/>
              </p:nvGrpSpPr>
              <p:grpSpPr>
                <a:xfrm>
                  <a:off x="375840" y="5178600"/>
                  <a:ext cx="2525760" cy="1264680"/>
                  <a:chOff x="375840" y="5178600"/>
                  <a:chExt cx="2525760" cy="1264680"/>
                </a:xfrm>
              </p:grpSpPr>
              <p:pic>
                <p:nvPicPr>
                  <p:cNvPr id="100" name="Google Shape;116;p3"/>
                  <p:cNvPicPr/>
                  <p:nvPr/>
                </p:nvPicPr>
                <p:blipFill>
                  <a:blip r:embed="rId3"/>
                  <a:stretch/>
                </p:blipFill>
                <p:spPr>
                  <a:xfrm>
                    <a:off x="1601640" y="5178600"/>
                    <a:ext cx="1299240" cy="1264680"/>
                  </a:xfrm>
                  <a:prstGeom prst="rect">
                    <a:avLst/>
                  </a:prstGeom>
                  <a:ln>
                    <a:noFill/>
                  </a:ln>
                </p:spPr>
              </p:pic>
              <p:sp>
                <p:nvSpPr>
                  <p:cNvPr id="101" name="CustomShape 7"/>
                  <p:cNvSpPr/>
                  <p:nvPr/>
                </p:nvSpPr>
                <p:spPr>
                  <a:xfrm rot="10800000">
                    <a:off x="375840" y="5798880"/>
                    <a:ext cx="2525760" cy="3960"/>
                  </a:xfrm>
                  <a:custGeom>
                    <a:avLst/>
                    <a:gdLst/>
                    <a:ahLst/>
                    <a:cxnLst/>
                    <a:rect l="l" t="t" r="r" b="b"/>
                    <a:pathLst>
                      <a:path w="21600" h="21600">
                        <a:moveTo>
                          <a:pt x="0" y="0"/>
                        </a:moveTo>
                        <a:lnTo>
                          <a:pt x="21600" y="21600"/>
                        </a:lnTo>
                      </a:path>
                    </a:pathLst>
                  </a:custGeom>
                  <a:noFill/>
                  <a:ln w="54000" cap="rnd">
                    <a:solidFill>
                      <a:schemeClr val="dk1"/>
                    </a:solidFill>
                    <a:miter/>
                  </a:ln>
                </p:spPr>
                <p:style>
                  <a:lnRef idx="0">
                    <a:scrgbClr r="0" g="0" b="0"/>
                  </a:lnRef>
                  <a:fillRef idx="0">
                    <a:scrgbClr r="0" g="0" b="0"/>
                  </a:fillRef>
                  <a:effectRef idx="0">
                    <a:scrgbClr r="0" g="0" b="0"/>
                  </a:effectRef>
                  <a:fontRef idx="minor"/>
                </p:style>
              </p:sp>
            </p:grpSp>
          </p:grpSp>
          <p:sp>
            <p:nvSpPr>
              <p:cNvPr id="102" name="CustomShape 8"/>
              <p:cNvSpPr/>
              <p:nvPr/>
            </p:nvSpPr>
            <p:spPr>
              <a:xfrm>
                <a:off x="178200" y="5893560"/>
                <a:ext cx="1854720" cy="4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it-IT" sz="1050" b="1" strike="noStrike" spc="-1">
                    <a:solidFill>
                      <a:srgbClr val="000000"/>
                    </a:solidFill>
                    <a:latin typeface="Candara"/>
                    <a:ea typeface="Candara"/>
                  </a:rPr>
                  <a:t>ordine@geologimarche.it geologimarche@pec.epap.it</a:t>
                </a:r>
                <a:endParaRPr lang="it-IT" sz="1050" b="0" strike="noStrike" spc="-1">
                  <a:latin typeface="Arial"/>
                </a:endParaRPr>
              </a:p>
            </p:txBody>
          </p:sp>
        </p:grpSp>
        <p:sp>
          <p:nvSpPr>
            <p:cNvPr id="103" name="CustomShape 9"/>
            <p:cNvSpPr/>
            <p:nvPr/>
          </p:nvSpPr>
          <p:spPr>
            <a:xfrm>
              <a:off x="66960" y="249480"/>
              <a:ext cx="2945160" cy="243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FF0000"/>
                  </a:solidFill>
                  <a:latin typeface="Candara"/>
                  <a:ea typeface="Candara"/>
                </a:rPr>
                <a:t>AGGIORNAMENTO</a:t>
              </a:r>
              <a:r>
                <a:rPr lang="it-IT" sz="1800" b="1" strike="noStrike" spc="-1">
                  <a:solidFill>
                    <a:srgbClr val="C00000"/>
                  </a:solidFill>
                  <a:latin typeface="Candara"/>
                  <a:ea typeface="Candara"/>
                </a:rPr>
                <a:t> </a:t>
              </a:r>
              <a:r>
                <a:rPr lang="it-IT" sz="1800" b="1" strike="noStrike" spc="-1">
                  <a:solidFill>
                    <a:srgbClr val="FF0000"/>
                  </a:solidFill>
                  <a:latin typeface="Candara"/>
                  <a:ea typeface="Candara"/>
                </a:rPr>
                <a:t>PROFESSIONALE</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CORSO APPLICATIVO DI </a:t>
              </a: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PROGETTAZIONE GEOTERMICA</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400" b="1" strike="noStrike" spc="-1">
                  <a:solidFill>
                    <a:srgbClr val="FF0000"/>
                  </a:solidFill>
                  <a:latin typeface="Candara"/>
                  <a:ea typeface="Candara"/>
                </a:rPr>
                <a:t>Ancona, 01 Dicembre 2023</a:t>
              </a:r>
              <a:endParaRPr lang="it-IT" sz="1400" b="0" strike="noStrike" spc="-1">
                <a:latin typeface="Arial"/>
              </a:endParaRPr>
            </a:p>
            <a:p>
              <a:pPr>
                <a:lnSpc>
                  <a:spcPct val="100000"/>
                </a:lnSpc>
              </a:pPr>
              <a:endParaRPr lang="it-IT" sz="1400" b="0" strike="noStrike" spc="-1">
                <a:latin typeface="Arial"/>
              </a:endParaRPr>
            </a:p>
          </p:txBody>
        </p:sp>
        <p:sp>
          <p:nvSpPr>
            <p:cNvPr id="104" name="CustomShape 10"/>
            <p:cNvSpPr/>
            <p:nvPr/>
          </p:nvSpPr>
          <p:spPr>
            <a:xfrm>
              <a:off x="178200" y="2910960"/>
              <a:ext cx="2678760" cy="203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600" b="1" strike="noStrike" spc="-1">
                  <a:solidFill>
                    <a:srgbClr val="385623"/>
                  </a:solidFill>
                  <a:latin typeface="Candara"/>
                  <a:ea typeface="Candara"/>
                </a:rPr>
                <a:t>I pozzi dell’impianto geotermico </a:t>
              </a:r>
              <a:r>
                <a:rPr lang="it-IT" sz="1600" b="0" i="1" strike="noStrike" spc="-1">
                  <a:solidFill>
                    <a:srgbClr val="385623"/>
                  </a:solidFill>
                  <a:latin typeface="Candara"/>
                  <a:ea typeface="Candara"/>
                </a:rPr>
                <a:t>open loop</a:t>
              </a:r>
              <a:r>
                <a:rPr lang="it-IT" sz="1600" b="1" strike="noStrike" spc="-1">
                  <a:solidFill>
                    <a:srgbClr val="385623"/>
                  </a:solidFill>
                  <a:latin typeface="Candara"/>
                  <a:ea typeface="Candara"/>
                </a:rPr>
                <a:t> presso lo stabilimento YKK Mediterraneo SPA di Ascoli Piceno:</a:t>
              </a: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aspetti tecnici e autorizzativi</a:t>
              </a:r>
              <a:endParaRPr lang="it-IT" sz="1600" b="0" strike="noStrike" spc="-1">
                <a:latin typeface="Arial"/>
              </a:endParaRPr>
            </a:p>
            <a:p>
              <a:pPr algn="ctr">
                <a:lnSpc>
                  <a:spcPct val="100000"/>
                </a:lnSpc>
              </a:pP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Dott. Geol. Andrea Cavucci</a:t>
              </a:r>
              <a:endParaRPr lang="it-IT" sz="1600" b="0" strike="noStrike" spc="-1">
                <a:latin typeface="Arial"/>
              </a:endParaRPr>
            </a:p>
          </p:txBody>
        </p:sp>
      </p:grpSp>
      <p:pic>
        <p:nvPicPr>
          <p:cNvPr id="105" name="Immagine 104"/>
          <p:cNvPicPr/>
          <p:nvPr/>
        </p:nvPicPr>
        <p:blipFill>
          <a:blip r:embed="rId4"/>
          <a:srcRect b="9845"/>
          <a:stretch/>
        </p:blipFill>
        <p:spPr>
          <a:xfrm>
            <a:off x="3464640" y="444600"/>
            <a:ext cx="8055000" cy="3298680"/>
          </a:xfrm>
          <a:prstGeom prst="rect">
            <a:avLst/>
          </a:prstGeom>
          <a:ln>
            <a:noFill/>
          </a:ln>
        </p:spPr>
      </p:pic>
      <p:sp>
        <p:nvSpPr>
          <p:cNvPr id="106" name="CustomShape 11"/>
          <p:cNvSpPr/>
          <p:nvPr/>
        </p:nvSpPr>
        <p:spPr>
          <a:xfrm>
            <a:off x="3456000" y="3862440"/>
            <a:ext cx="8063640" cy="273491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it-IT" sz="1500" b="0" strike="noStrike" spc="-1" dirty="0">
                <a:solidFill>
                  <a:srgbClr val="FF0000"/>
                </a:solidFill>
                <a:latin typeface="Candara"/>
              </a:rPr>
              <a:t>YKK Italia S.p.A. è la consociata italiana del Gruppo YKK, leader mondiale negli accessori per chiusura.</a:t>
            </a:r>
            <a:endParaRPr lang="it-IT" sz="1500" b="0" strike="noStrike" spc="-1" dirty="0">
              <a:solidFill>
                <a:srgbClr val="FF0000"/>
              </a:solidFill>
              <a:latin typeface="Arial"/>
            </a:endParaRPr>
          </a:p>
          <a:p>
            <a:pPr algn="ctr">
              <a:lnSpc>
                <a:spcPct val="100000"/>
              </a:lnSpc>
            </a:pPr>
            <a:r>
              <a:rPr lang="it-IT" sz="1500" b="0" strike="noStrike" spc="-1" dirty="0" err="1">
                <a:solidFill>
                  <a:srgbClr val="FF0000"/>
                </a:solidFill>
                <a:latin typeface="Candara"/>
              </a:rPr>
              <a:t>L’unita’</a:t>
            </a:r>
            <a:r>
              <a:rPr lang="it-IT" sz="1500" b="0" strike="noStrike" spc="-1" dirty="0">
                <a:solidFill>
                  <a:srgbClr val="FF0000"/>
                </a:solidFill>
                <a:latin typeface="Candara"/>
              </a:rPr>
              <a:t> operativa di Ascoli Piceno (YKK  Mediterraneo) produce cursori, </a:t>
            </a:r>
            <a:r>
              <a:rPr lang="it-IT" sz="1500" b="0" strike="noStrike" spc="-1" dirty="0" smtClean="0">
                <a:solidFill>
                  <a:srgbClr val="FF0000"/>
                </a:solidFill>
                <a:latin typeface="Candara"/>
              </a:rPr>
              <a:t>minuterie </a:t>
            </a:r>
            <a:r>
              <a:rPr lang="it-IT" sz="1500" b="0" strike="noStrike" spc="-1" dirty="0">
                <a:solidFill>
                  <a:srgbClr val="FF0000"/>
                </a:solidFill>
                <a:latin typeface="Candara"/>
              </a:rPr>
              <a:t>metalliche e bottoni a pressione.</a:t>
            </a:r>
            <a:endParaRPr lang="it-IT" sz="1500" b="0" strike="noStrike" spc="-1" dirty="0">
              <a:solidFill>
                <a:srgbClr val="FF0000"/>
              </a:solidFill>
              <a:latin typeface="Arial"/>
            </a:endParaRPr>
          </a:p>
          <a:p>
            <a:pPr algn="ctr">
              <a:lnSpc>
                <a:spcPct val="100000"/>
              </a:lnSpc>
            </a:pPr>
            <a:r>
              <a:rPr lang="it-IT" sz="1500" b="0" strike="noStrike" spc="-1" dirty="0">
                <a:solidFill>
                  <a:srgbClr val="FF0000"/>
                </a:solidFill>
                <a:latin typeface="Candara"/>
              </a:rPr>
              <a:t>La produzione richiede una grande quantità di energia tanto che l’unità operativa di Ascoli Piceno ha realizzato un impianto fotovoltaico sulla copertura ed un impianto di cogenerazione a metano.</a:t>
            </a:r>
            <a:endParaRPr lang="it-IT" sz="1500" b="0" strike="noStrike" spc="-1" dirty="0">
              <a:solidFill>
                <a:srgbClr val="FF0000"/>
              </a:solidFill>
              <a:latin typeface="Arial"/>
            </a:endParaRPr>
          </a:p>
          <a:p>
            <a:pPr algn="ctr">
              <a:lnSpc>
                <a:spcPct val="100000"/>
              </a:lnSpc>
            </a:pPr>
            <a:r>
              <a:rPr lang="it-IT" sz="1500" b="0" strike="noStrike" spc="-1" dirty="0">
                <a:solidFill>
                  <a:srgbClr val="FF0000"/>
                </a:solidFill>
                <a:latin typeface="Candara"/>
              </a:rPr>
              <a:t>Nell’ambito di una ottimizzazione delle risorse naturali e andando incontro alla propria </a:t>
            </a:r>
            <a:r>
              <a:rPr lang="it-IT" sz="1500" b="0" strike="noStrike" spc="-1" dirty="0" err="1">
                <a:solidFill>
                  <a:srgbClr val="FF0000"/>
                </a:solidFill>
                <a:latin typeface="Candara"/>
              </a:rPr>
              <a:t>mission</a:t>
            </a:r>
            <a:r>
              <a:rPr lang="it-IT" sz="1500" b="0" strike="noStrike" spc="-1" dirty="0">
                <a:solidFill>
                  <a:srgbClr val="FF0000"/>
                </a:solidFill>
                <a:latin typeface="Candara"/>
              </a:rPr>
              <a:t> aziendale i dirigenti della YKK di Ascoli Piceno hanno </a:t>
            </a:r>
            <a:r>
              <a:rPr lang="it-IT" sz="1500" b="0" strike="noStrike" spc="-1" dirty="0" smtClean="0">
                <a:solidFill>
                  <a:srgbClr val="FF0000"/>
                </a:solidFill>
                <a:latin typeface="Candara"/>
              </a:rPr>
              <a:t>valutato </a:t>
            </a:r>
            <a:r>
              <a:rPr lang="it-IT" sz="1500" b="0" strike="noStrike" spc="-1" dirty="0">
                <a:solidFill>
                  <a:srgbClr val="FF0000"/>
                </a:solidFill>
                <a:latin typeface="Candara"/>
              </a:rPr>
              <a:t>la possibilità di realizzare ed accoppiare alle tecnologie già utilizzate un impianto geotermico per il riscaldamento ed il raffrescamento </a:t>
            </a:r>
            <a:r>
              <a:rPr lang="it-IT" sz="1500" b="0" strike="noStrike" spc="-1" dirty="0" smtClean="0">
                <a:solidFill>
                  <a:srgbClr val="FF0000"/>
                </a:solidFill>
                <a:latin typeface="Candara"/>
              </a:rPr>
              <a:t>di alcuni  </a:t>
            </a:r>
            <a:r>
              <a:rPr lang="it-IT" sz="1500" b="0" strike="noStrike" spc="-1" dirty="0">
                <a:solidFill>
                  <a:srgbClr val="FF0000"/>
                </a:solidFill>
                <a:latin typeface="Candara"/>
              </a:rPr>
              <a:t>ambienti di lavoro per migliorare la condizione dei lavoratori senza impatti significativi per l’ambiente.</a:t>
            </a:r>
            <a:endParaRPr lang="it-IT" sz="1500" b="0" strike="noStrike" spc="-1" dirty="0">
              <a:solidFill>
                <a:srgbClr val="FF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 name="CustomShape 1"/>
          <p:cNvSpPr/>
          <p:nvPr/>
        </p:nvSpPr>
        <p:spPr>
          <a:xfrm>
            <a:off x="3708360" y="1321560"/>
            <a:ext cx="825732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t/>
            </a:r>
            <a:br/>
            <a:endParaRPr lang="it-IT" sz="1800" b="0" strike="noStrike" spc="-1">
              <a:latin typeface="Arial"/>
            </a:endParaRPr>
          </a:p>
        </p:txBody>
      </p:sp>
      <p:grpSp>
        <p:nvGrpSpPr>
          <p:cNvPr id="124" name="Group 2"/>
          <p:cNvGrpSpPr/>
          <p:nvPr/>
        </p:nvGrpSpPr>
        <p:grpSpPr>
          <a:xfrm>
            <a:off x="0" y="0"/>
            <a:ext cx="3079080" cy="6857280"/>
            <a:chOff x="0" y="0"/>
            <a:chExt cx="3079080" cy="6857280"/>
          </a:xfrm>
        </p:grpSpPr>
        <p:sp>
          <p:nvSpPr>
            <p:cNvPr id="125" name="CustomShape 3"/>
            <p:cNvSpPr/>
            <p:nvPr/>
          </p:nvSpPr>
          <p:spPr>
            <a:xfrm>
              <a:off x="0" y="0"/>
              <a:ext cx="3079080" cy="6857280"/>
            </a:xfrm>
            <a:prstGeom prst="rect">
              <a:avLst/>
            </a:prstGeom>
            <a:gradFill rotWithShape="0">
              <a:gsLst>
                <a:gs pos="0">
                  <a:srgbClr val="BBD6EE"/>
                </a:gs>
                <a:gs pos="100000">
                  <a:srgbClr val="FFFFFF"/>
                </a:gs>
              </a:gsLst>
              <a:lin ang="5400000"/>
            </a:gradFill>
            <a:ln>
              <a:noFill/>
            </a:ln>
            <a:effectLst>
              <a:outerShdw blurRad="57150" dist="19080" dir="5400000" algn="ctr" rotWithShape="0">
                <a:srgbClr val="000000">
                  <a:alpha val="63000"/>
                </a:srgbClr>
              </a:outerShdw>
            </a:effectLst>
          </p:spPr>
          <p:style>
            <a:lnRef idx="0">
              <a:scrgbClr r="0" g="0" b="0"/>
            </a:lnRef>
            <a:fillRef idx="0">
              <a:scrgbClr r="0" g="0" b="0"/>
            </a:fillRef>
            <a:effectRef idx="0">
              <a:scrgbClr r="0" g="0" b="0"/>
            </a:effectRef>
            <a:fontRef idx="minor"/>
          </p:style>
        </p:sp>
        <p:grpSp>
          <p:nvGrpSpPr>
            <p:cNvPr id="126" name="Group 4"/>
            <p:cNvGrpSpPr/>
            <p:nvPr/>
          </p:nvGrpSpPr>
          <p:grpSpPr>
            <a:xfrm>
              <a:off x="178200" y="5178600"/>
              <a:ext cx="2723400" cy="1264680"/>
              <a:chOff x="178200" y="5178600"/>
              <a:chExt cx="2723400" cy="1264680"/>
            </a:xfrm>
          </p:grpSpPr>
          <p:grpSp>
            <p:nvGrpSpPr>
              <p:cNvPr id="127" name="Group 5"/>
              <p:cNvGrpSpPr/>
              <p:nvPr/>
            </p:nvGrpSpPr>
            <p:grpSpPr>
              <a:xfrm>
                <a:off x="375840" y="5178600"/>
                <a:ext cx="2525760" cy="1264680"/>
                <a:chOff x="375840" y="5178600"/>
                <a:chExt cx="2525760" cy="1264680"/>
              </a:xfrm>
            </p:grpSpPr>
            <p:pic>
              <p:nvPicPr>
                <p:cNvPr id="128" name="Google Shape;113;p3"/>
                <p:cNvPicPr/>
                <p:nvPr/>
              </p:nvPicPr>
              <p:blipFill>
                <a:blip r:embed="rId2"/>
                <a:srcRect r="78013"/>
                <a:stretch/>
              </p:blipFill>
              <p:spPr>
                <a:xfrm>
                  <a:off x="429120" y="5360760"/>
                  <a:ext cx="297000" cy="384840"/>
                </a:xfrm>
                <a:prstGeom prst="rect">
                  <a:avLst/>
                </a:prstGeom>
                <a:ln>
                  <a:noFill/>
                </a:ln>
              </p:spPr>
            </p:pic>
            <p:pic>
              <p:nvPicPr>
                <p:cNvPr id="129" name="Google Shape;114;p3"/>
                <p:cNvPicPr/>
                <p:nvPr/>
              </p:nvPicPr>
              <p:blipFill>
                <a:blip r:embed="rId2"/>
                <a:srcRect l="22318"/>
                <a:stretch/>
              </p:blipFill>
              <p:spPr>
                <a:xfrm>
                  <a:off x="750960" y="5415840"/>
                  <a:ext cx="1051920" cy="384840"/>
                </a:xfrm>
                <a:prstGeom prst="rect">
                  <a:avLst/>
                </a:prstGeom>
                <a:ln>
                  <a:noFill/>
                </a:ln>
              </p:spPr>
            </p:pic>
            <p:grpSp>
              <p:nvGrpSpPr>
                <p:cNvPr id="130" name="Group 6"/>
                <p:cNvGrpSpPr/>
                <p:nvPr/>
              </p:nvGrpSpPr>
              <p:grpSpPr>
                <a:xfrm>
                  <a:off x="375840" y="5178600"/>
                  <a:ext cx="2525760" cy="1264680"/>
                  <a:chOff x="375840" y="5178600"/>
                  <a:chExt cx="2525760" cy="1264680"/>
                </a:xfrm>
              </p:grpSpPr>
              <p:pic>
                <p:nvPicPr>
                  <p:cNvPr id="131" name="Google Shape;116;p3"/>
                  <p:cNvPicPr/>
                  <p:nvPr/>
                </p:nvPicPr>
                <p:blipFill>
                  <a:blip r:embed="rId3"/>
                  <a:stretch/>
                </p:blipFill>
                <p:spPr>
                  <a:xfrm>
                    <a:off x="1601640" y="5178600"/>
                    <a:ext cx="1299240" cy="1264680"/>
                  </a:xfrm>
                  <a:prstGeom prst="rect">
                    <a:avLst/>
                  </a:prstGeom>
                  <a:ln>
                    <a:noFill/>
                  </a:ln>
                </p:spPr>
              </p:pic>
              <p:sp>
                <p:nvSpPr>
                  <p:cNvPr id="132" name="CustomShape 7"/>
                  <p:cNvSpPr/>
                  <p:nvPr/>
                </p:nvSpPr>
                <p:spPr>
                  <a:xfrm rot="10800000">
                    <a:off x="375840" y="5798880"/>
                    <a:ext cx="2525760" cy="3960"/>
                  </a:xfrm>
                  <a:custGeom>
                    <a:avLst/>
                    <a:gdLst/>
                    <a:ahLst/>
                    <a:cxnLst/>
                    <a:rect l="l" t="t" r="r" b="b"/>
                    <a:pathLst>
                      <a:path w="21600" h="21600">
                        <a:moveTo>
                          <a:pt x="0" y="0"/>
                        </a:moveTo>
                        <a:lnTo>
                          <a:pt x="21600" y="21600"/>
                        </a:lnTo>
                      </a:path>
                    </a:pathLst>
                  </a:custGeom>
                  <a:noFill/>
                  <a:ln w="54000" cap="rnd">
                    <a:solidFill>
                      <a:schemeClr val="dk1"/>
                    </a:solidFill>
                    <a:miter/>
                  </a:ln>
                </p:spPr>
                <p:style>
                  <a:lnRef idx="0">
                    <a:scrgbClr r="0" g="0" b="0"/>
                  </a:lnRef>
                  <a:fillRef idx="0">
                    <a:scrgbClr r="0" g="0" b="0"/>
                  </a:fillRef>
                  <a:effectRef idx="0">
                    <a:scrgbClr r="0" g="0" b="0"/>
                  </a:effectRef>
                  <a:fontRef idx="minor"/>
                </p:style>
              </p:sp>
            </p:grpSp>
          </p:grpSp>
          <p:sp>
            <p:nvSpPr>
              <p:cNvPr id="133" name="CustomShape 8"/>
              <p:cNvSpPr/>
              <p:nvPr/>
            </p:nvSpPr>
            <p:spPr>
              <a:xfrm>
                <a:off x="178200" y="5893560"/>
                <a:ext cx="1854720" cy="4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it-IT" sz="1050" b="1" strike="noStrike" spc="-1">
                    <a:solidFill>
                      <a:srgbClr val="000000"/>
                    </a:solidFill>
                    <a:latin typeface="Candara"/>
                    <a:ea typeface="Candara"/>
                  </a:rPr>
                  <a:t>ordine@geologimarche.it geologimarche@pec.epap.it</a:t>
                </a:r>
                <a:endParaRPr lang="it-IT" sz="1050" b="0" strike="noStrike" spc="-1">
                  <a:latin typeface="Arial"/>
                </a:endParaRPr>
              </a:p>
            </p:txBody>
          </p:sp>
        </p:grpSp>
        <p:sp>
          <p:nvSpPr>
            <p:cNvPr id="134" name="CustomShape 9"/>
            <p:cNvSpPr/>
            <p:nvPr/>
          </p:nvSpPr>
          <p:spPr>
            <a:xfrm>
              <a:off x="66960" y="249480"/>
              <a:ext cx="2945160" cy="243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FF0000"/>
                  </a:solidFill>
                  <a:latin typeface="Candara"/>
                  <a:ea typeface="Candara"/>
                </a:rPr>
                <a:t>AGGIORNAMENTO</a:t>
              </a:r>
              <a:r>
                <a:rPr lang="it-IT" sz="1800" b="1" strike="noStrike" spc="-1">
                  <a:solidFill>
                    <a:srgbClr val="C00000"/>
                  </a:solidFill>
                  <a:latin typeface="Candara"/>
                  <a:ea typeface="Candara"/>
                </a:rPr>
                <a:t> </a:t>
              </a:r>
              <a:r>
                <a:rPr lang="it-IT" sz="1800" b="1" strike="noStrike" spc="-1">
                  <a:solidFill>
                    <a:srgbClr val="FF0000"/>
                  </a:solidFill>
                  <a:latin typeface="Candara"/>
                  <a:ea typeface="Candara"/>
                </a:rPr>
                <a:t>PROFESSIONALE</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CORSO APPLICATIVO DI </a:t>
              </a: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PROGETTAZIONE GEOTERMICA</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400" b="1" strike="noStrike" spc="-1">
                  <a:solidFill>
                    <a:srgbClr val="FF0000"/>
                  </a:solidFill>
                  <a:latin typeface="Candara"/>
                  <a:ea typeface="Candara"/>
                </a:rPr>
                <a:t>Ancona, 01 Dicembre 2023</a:t>
              </a:r>
              <a:endParaRPr lang="it-IT" sz="1400" b="0" strike="noStrike" spc="-1">
                <a:latin typeface="Arial"/>
              </a:endParaRPr>
            </a:p>
            <a:p>
              <a:pPr>
                <a:lnSpc>
                  <a:spcPct val="100000"/>
                </a:lnSpc>
              </a:pPr>
              <a:endParaRPr lang="it-IT" sz="1400" b="0" strike="noStrike" spc="-1">
                <a:latin typeface="Arial"/>
              </a:endParaRPr>
            </a:p>
          </p:txBody>
        </p:sp>
        <p:sp>
          <p:nvSpPr>
            <p:cNvPr id="135" name="CustomShape 10"/>
            <p:cNvSpPr/>
            <p:nvPr/>
          </p:nvSpPr>
          <p:spPr>
            <a:xfrm>
              <a:off x="178200" y="2910960"/>
              <a:ext cx="2678760" cy="203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600" b="1" strike="noStrike" spc="-1">
                  <a:solidFill>
                    <a:srgbClr val="385623"/>
                  </a:solidFill>
                  <a:latin typeface="Candara"/>
                  <a:ea typeface="Candara"/>
                </a:rPr>
                <a:t>I pozzi dell’impianto geotermico </a:t>
              </a:r>
              <a:r>
                <a:rPr lang="it-IT" sz="1600" b="0" i="1" strike="noStrike" spc="-1">
                  <a:solidFill>
                    <a:srgbClr val="385623"/>
                  </a:solidFill>
                  <a:latin typeface="Candara"/>
                  <a:ea typeface="Candara"/>
                </a:rPr>
                <a:t>open loop</a:t>
              </a:r>
              <a:r>
                <a:rPr lang="it-IT" sz="1600" b="1" strike="noStrike" spc="-1">
                  <a:solidFill>
                    <a:srgbClr val="385623"/>
                  </a:solidFill>
                  <a:latin typeface="Candara"/>
                  <a:ea typeface="Candara"/>
                </a:rPr>
                <a:t> presso lo stabilimento YKK Mediterraneo SPA di Ascoli Piceno:</a:t>
              </a: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aspetti tecnici e autorizzativi</a:t>
              </a:r>
              <a:endParaRPr lang="it-IT" sz="1600" b="0" strike="noStrike" spc="-1">
                <a:latin typeface="Arial"/>
              </a:endParaRPr>
            </a:p>
            <a:p>
              <a:pPr algn="ctr">
                <a:lnSpc>
                  <a:spcPct val="100000"/>
                </a:lnSpc>
              </a:pP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Dott. Geol. Andrea Cavucci</a:t>
              </a:r>
              <a:endParaRPr lang="it-IT" sz="1600" b="0" strike="noStrike" spc="-1">
                <a:latin typeface="Arial"/>
              </a:endParaRPr>
            </a:p>
          </p:txBody>
        </p:sp>
      </p:grpSp>
      <p:sp>
        <p:nvSpPr>
          <p:cNvPr id="136" name="CustomShape 11"/>
          <p:cNvSpPr/>
          <p:nvPr/>
        </p:nvSpPr>
        <p:spPr>
          <a:xfrm>
            <a:off x="3456000" y="504000"/>
            <a:ext cx="8351640" cy="345960"/>
          </a:xfrm>
          <a:prstGeom prst="rect">
            <a:avLst/>
          </a:prstGeom>
          <a:solidFill>
            <a:srgbClr val="FF0000">
              <a:alpha val="62000"/>
            </a:srgbClr>
          </a:solidFill>
          <a:ln>
            <a:solidFill>
              <a:schemeClr val="tx1"/>
            </a:solid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it-IT" spc="600" dirty="0" smtClean="0"/>
              <a:t>Richiesta di autorizzazione allo scarico </a:t>
            </a:r>
            <a:endParaRPr lang="it-IT" spc="600" dirty="0"/>
          </a:p>
        </p:txBody>
      </p:sp>
      <p:sp>
        <p:nvSpPr>
          <p:cNvPr id="2" name="Freccia in giù 1"/>
          <p:cNvSpPr/>
          <p:nvPr/>
        </p:nvSpPr>
        <p:spPr>
          <a:xfrm>
            <a:off x="7212502" y="1467540"/>
            <a:ext cx="599716" cy="49302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solidFill>
                <a:srgbClr val="FF0000"/>
              </a:solidFill>
            </a:endParaRPr>
          </a:p>
        </p:txBody>
      </p:sp>
      <p:sp>
        <p:nvSpPr>
          <p:cNvPr id="19" name="CustomShape 11"/>
          <p:cNvSpPr/>
          <p:nvPr/>
        </p:nvSpPr>
        <p:spPr>
          <a:xfrm>
            <a:off x="3433096" y="2013837"/>
            <a:ext cx="8351640" cy="345960"/>
          </a:xfrm>
          <a:prstGeom prst="rect">
            <a:avLst/>
          </a:prstGeom>
          <a:solidFill>
            <a:srgbClr val="FF0000"/>
          </a:solidFill>
          <a:ln>
            <a:solidFill>
              <a:srgbClr val="3465A4"/>
            </a:solid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it-IT" spc="300" dirty="0" smtClean="0"/>
              <a:t>AUTORIZZAZIONE ALLO SCARICO </a:t>
            </a:r>
            <a:endParaRPr lang="it-IT" spc="300" dirty="0"/>
          </a:p>
        </p:txBody>
      </p:sp>
      <p:sp>
        <p:nvSpPr>
          <p:cNvPr id="20" name="Freccia in giù 19"/>
          <p:cNvSpPr/>
          <p:nvPr/>
        </p:nvSpPr>
        <p:spPr>
          <a:xfrm>
            <a:off x="7184615" y="2423788"/>
            <a:ext cx="599716" cy="523624"/>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sp>
        <p:nvSpPr>
          <p:cNvPr id="21" name="CustomShape 11"/>
          <p:cNvSpPr/>
          <p:nvPr/>
        </p:nvSpPr>
        <p:spPr>
          <a:xfrm>
            <a:off x="3577539" y="4134818"/>
            <a:ext cx="2105900" cy="942840"/>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lIns="90000" tIns="45000" rIns="90000" bIns="45000">
            <a:noAutofit/>
          </a:bodyPr>
          <a:lstStyle/>
          <a:p>
            <a:pPr algn="ctr">
              <a:lnSpc>
                <a:spcPct val="100000"/>
              </a:lnSpc>
            </a:pPr>
            <a:r>
              <a:rPr lang="it-IT" dirty="0" smtClean="0">
                <a:solidFill>
                  <a:schemeClr val="tx1"/>
                </a:solidFill>
              </a:rPr>
              <a:t>RELAZIONE FINALE POZZI DI EMUNGIMENTO</a:t>
            </a:r>
            <a:endParaRPr lang="it-IT" dirty="0">
              <a:solidFill>
                <a:schemeClr val="tx1"/>
              </a:solidFill>
            </a:endParaRPr>
          </a:p>
        </p:txBody>
      </p:sp>
      <p:sp>
        <p:nvSpPr>
          <p:cNvPr id="22" name="CustomShape 11"/>
          <p:cNvSpPr/>
          <p:nvPr/>
        </p:nvSpPr>
        <p:spPr>
          <a:xfrm>
            <a:off x="9552384" y="4130188"/>
            <a:ext cx="2155861" cy="947469"/>
          </a:xfrm>
          <a:prstGeom prst="rect">
            <a:avLst/>
          </a:prstGeom>
          <a:solidFill>
            <a:srgbClr val="FFC000"/>
          </a:solidFill>
          <a:ln/>
        </p:spPr>
        <p:style>
          <a:lnRef idx="1">
            <a:schemeClr val="accent6"/>
          </a:lnRef>
          <a:fillRef idx="3">
            <a:schemeClr val="accent6"/>
          </a:fillRef>
          <a:effectRef idx="2">
            <a:schemeClr val="accent6"/>
          </a:effectRef>
          <a:fontRef idx="minor">
            <a:schemeClr val="lt1"/>
          </a:fontRef>
        </p:style>
        <p:txBody>
          <a:bodyPr lIns="90000" tIns="45000" rIns="90000" bIns="45000">
            <a:noAutofit/>
          </a:bodyPr>
          <a:lstStyle/>
          <a:p>
            <a:pPr algn="ctr">
              <a:lnSpc>
                <a:spcPct val="100000"/>
              </a:lnSpc>
            </a:pPr>
            <a:r>
              <a:rPr lang="it-IT" dirty="0" smtClean="0">
                <a:solidFill>
                  <a:schemeClr val="tx1"/>
                </a:solidFill>
              </a:rPr>
              <a:t>RELAZIONE FINALE POZZI DI REIMISSIONE</a:t>
            </a:r>
            <a:endParaRPr lang="it-IT" dirty="0">
              <a:solidFill>
                <a:schemeClr val="tx1"/>
              </a:solidFill>
            </a:endParaRPr>
          </a:p>
        </p:txBody>
      </p:sp>
      <p:sp>
        <p:nvSpPr>
          <p:cNvPr id="28" name="CustomShape 11"/>
          <p:cNvSpPr/>
          <p:nvPr/>
        </p:nvSpPr>
        <p:spPr>
          <a:xfrm>
            <a:off x="5830786" y="3023910"/>
            <a:ext cx="3602067" cy="1580012"/>
          </a:xfrm>
          <a:prstGeom prst="rect">
            <a:avLst/>
          </a:prstGeom>
          <a:ln/>
        </p:spPr>
        <p:style>
          <a:lnRef idx="0">
            <a:schemeClr val="accent5"/>
          </a:lnRef>
          <a:fillRef idx="3">
            <a:schemeClr val="accent5"/>
          </a:fillRef>
          <a:effectRef idx="3">
            <a:schemeClr val="accent5"/>
          </a:effectRef>
          <a:fontRef idx="minor">
            <a:schemeClr val="lt1"/>
          </a:fontRef>
        </p:style>
        <p:txBody>
          <a:bodyPr lIns="90000" tIns="45000" rIns="90000" bIns="45000">
            <a:noAutofit/>
          </a:bodyPr>
          <a:lstStyle/>
          <a:p>
            <a:pPr algn="ctr">
              <a:lnSpc>
                <a:spcPct val="100000"/>
              </a:lnSpc>
            </a:pPr>
            <a:r>
              <a:rPr lang="it-IT" b="1" dirty="0" smtClean="0">
                <a:solidFill>
                  <a:schemeClr val="tx1"/>
                </a:solidFill>
              </a:rPr>
              <a:t>ISTANZA PER LA CONCESSIONE PLURIENNALE DI DERIVAZIONE ACQUE PUBBLICHE </a:t>
            </a:r>
          </a:p>
          <a:p>
            <a:pPr algn="ctr">
              <a:lnSpc>
                <a:spcPct val="100000"/>
              </a:lnSpc>
            </a:pPr>
            <a:r>
              <a:rPr lang="it-IT" b="1" dirty="0" smtClean="0">
                <a:solidFill>
                  <a:schemeClr val="tx1"/>
                </a:solidFill>
              </a:rPr>
              <a:t>Regione Marche – Marche Sud  </a:t>
            </a:r>
            <a:endParaRPr lang="it-IT" b="1" dirty="0">
              <a:solidFill>
                <a:schemeClr val="tx1"/>
              </a:solidFill>
            </a:endParaRPr>
          </a:p>
        </p:txBody>
      </p:sp>
      <p:sp>
        <p:nvSpPr>
          <p:cNvPr id="7" name="Rettangolo 6"/>
          <p:cNvSpPr/>
          <p:nvPr/>
        </p:nvSpPr>
        <p:spPr>
          <a:xfrm>
            <a:off x="4630488" y="1000914"/>
            <a:ext cx="5799975"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it-IT" dirty="0" smtClean="0"/>
              <a:t>Modifica non sostanziale AIA – REGIONE MARCHE </a:t>
            </a:r>
            <a:endParaRPr lang="it-IT" dirty="0"/>
          </a:p>
        </p:txBody>
      </p:sp>
      <p:sp>
        <p:nvSpPr>
          <p:cNvPr id="33" name="CustomShape 11"/>
          <p:cNvSpPr/>
          <p:nvPr/>
        </p:nvSpPr>
        <p:spPr>
          <a:xfrm>
            <a:off x="5950317" y="5608260"/>
            <a:ext cx="3602067" cy="695340"/>
          </a:xfrm>
          <a:prstGeom prst="rect">
            <a:avLst/>
          </a:prstGeom>
          <a:ln/>
        </p:spPr>
        <p:style>
          <a:lnRef idx="0">
            <a:schemeClr val="accent5"/>
          </a:lnRef>
          <a:fillRef idx="3">
            <a:schemeClr val="accent5"/>
          </a:fillRef>
          <a:effectRef idx="3">
            <a:schemeClr val="accent5"/>
          </a:effectRef>
          <a:fontRef idx="minor">
            <a:schemeClr val="lt1"/>
          </a:fontRef>
        </p:style>
        <p:txBody>
          <a:bodyPr lIns="90000" tIns="45000" rIns="90000" bIns="45000">
            <a:noAutofit/>
          </a:bodyPr>
          <a:lstStyle/>
          <a:p>
            <a:pPr algn="ctr">
              <a:lnSpc>
                <a:spcPct val="100000"/>
              </a:lnSpc>
            </a:pPr>
            <a:r>
              <a:rPr lang="it-IT" b="1" dirty="0" smtClean="0">
                <a:solidFill>
                  <a:schemeClr val="tx1"/>
                </a:solidFill>
              </a:rPr>
              <a:t>AUTORIZZAZIONE ALLA DERIVAZIONE </a:t>
            </a:r>
            <a:endParaRPr lang="it-IT" b="1" dirty="0">
              <a:solidFill>
                <a:schemeClr val="tx1"/>
              </a:solidFill>
            </a:endParaRPr>
          </a:p>
        </p:txBody>
      </p:sp>
      <p:sp>
        <p:nvSpPr>
          <p:cNvPr id="3" name="Freccia circolare a sinistra 2"/>
          <p:cNvSpPr/>
          <p:nvPr/>
        </p:nvSpPr>
        <p:spPr>
          <a:xfrm rot="10209914" flipH="1">
            <a:off x="9940388" y="3212978"/>
            <a:ext cx="432048" cy="716604"/>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 name="Freccia circolare a destra 3"/>
          <p:cNvSpPr/>
          <p:nvPr/>
        </p:nvSpPr>
        <p:spPr>
          <a:xfrm rot="10648076" flipH="1">
            <a:off x="4647729" y="3190478"/>
            <a:ext cx="430950" cy="790006"/>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 name="Freccia a destra con strisce 4"/>
          <p:cNvSpPr/>
          <p:nvPr/>
        </p:nvSpPr>
        <p:spPr>
          <a:xfrm rot="5400000">
            <a:off x="7312324" y="4725145"/>
            <a:ext cx="828033" cy="828036"/>
          </a:xfrm>
          <a:prstGeom prst="strip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92502618"/>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4" name="Group 2"/>
          <p:cNvGrpSpPr/>
          <p:nvPr/>
        </p:nvGrpSpPr>
        <p:grpSpPr>
          <a:xfrm>
            <a:off x="0" y="0"/>
            <a:ext cx="3079080" cy="6857280"/>
            <a:chOff x="0" y="0"/>
            <a:chExt cx="3079080" cy="6857280"/>
          </a:xfrm>
        </p:grpSpPr>
        <p:sp>
          <p:nvSpPr>
            <p:cNvPr id="125" name="CustomShape 3"/>
            <p:cNvSpPr/>
            <p:nvPr/>
          </p:nvSpPr>
          <p:spPr>
            <a:xfrm>
              <a:off x="0" y="0"/>
              <a:ext cx="3079080" cy="6857280"/>
            </a:xfrm>
            <a:prstGeom prst="rect">
              <a:avLst/>
            </a:prstGeom>
            <a:gradFill rotWithShape="0">
              <a:gsLst>
                <a:gs pos="0">
                  <a:srgbClr val="BBD6EE"/>
                </a:gs>
                <a:gs pos="100000">
                  <a:srgbClr val="FFFFFF"/>
                </a:gs>
              </a:gsLst>
              <a:lin ang="5400000"/>
            </a:gradFill>
            <a:ln>
              <a:noFill/>
            </a:ln>
            <a:effectLst>
              <a:outerShdw blurRad="57150" dist="19080" dir="5400000" algn="ctr" rotWithShape="0">
                <a:srgbClr val="000000">
                  <a:alpha val="63000"/>
                </a:srgbClr>
              </a:outerShdw>
            </a:effectLst>
          </p:spPr>
          <p:style>
            <a:lnRef idx="0">
              <a:scrgbClr r="0" g="0" b="0"/>
            </a:lnRef>
            <a:fillRef idx="0">
              <a:scrgbClr r="0" g="0" b="0"/>
            </a:fillRef>
            <a:effectRef idx="0">
              <a:scrgbClr r="0" g="0" b="0"/>
            </a:effectRef>
            <a:fontRef idx="minor"/>
          </p:style>
        </p:sp>
        <p:grpSp>
          <p:nvGrpSpPr>
            <p:cNvPr id="126" name="Group 4"/>
            <p:cNvGrpSpPr/>
            <p:nvPr/>
          </p:nvGrpSpPr>
          <p:grpSpPr>
            <a:xfrm>
              <a:off x="178200" y="5178600"/>
              <a:ext cx="2723400" cy="1264680"/>
              <a:chOff x="178200" y="5178600"/>
              <a:chExt cx="2723400" cy="1264680"/>
            </a:xfrm>
          </p:grpSpPr>
          <p:grpSp>
            <p:nvGrpSpPr>
              <p:cNvPr id="127" name="Group 5"/>
              <p:cNvGrpSpPr/>
              <p:nvPr/>
            </p:nvGrpSpPr>
            <p:grpSpPr>
              <a:xfrm>
                <a:off x="375840" y="5178600"/>
                <a:ext cx="2525760" cy="1264680"/>
                <a:chOff x="375840" y="5178600"/>
                <a:chExt cx="2525760" cy="1264680"/>
              </a:xfrm>
            </p:grpSpPr>
            <p:pic>
              <p:nvPicPr>
                <p:cNvPr id="128" name="Google Shape;113;p3"/>
                <p:cNvPicPr/>
                <p:nvPr/>
              </p:nvPicPr>
              <p:blipFill>
                <a:blip r:embed="rId2"/>
                <a:srcRect r="78013"/>
                <a:stretch/>
              </p:blipFill>
              <p:spPr>
                <a:xfrm>
                  <a:off x="429120" y="5360760"/>
                  <a:ext cx="297000" cy="384840"/>
                </a:xfrm>
                <a:prstGeom prst="rect">
                  <a:avLst/>
                </a:prstGeom>
                <a:ln>
                  <a:noFill/>
                </a:ln>
              </p:spPr>
            </p:pic>
            <p:pic>
              <p:nvPicPr>
                <p:cNvPr id="129" name="Google Shape;114;p3"/>
                <p:cNvPicPr/>
                <p:nvPr/>
              </p:nvPicPr>
              <p:blipFill>
                <a:blip r:embed="rId2"/>
                <a:srcRect l="22318"/>
                <a:stretch/>
              </p:blipFill>
              <p:spPr>
                <a:xfrm>
                  <a:off x="750960" y="5415840"/>
                  <a:ext cx="1051920" cy="384840"/>
                </a:xfrm>
                <a:prstGeom prst="rect">
                  <a:avLst/>
                </a:prstGeom>
                <a:ln>
                  <a:noFill/>
                </a:ln>
              </p:spPr>
            </p:pic>
            <p:grpSp>
              <p:nvGrpSpPr>
                <p:cNvPr id="130" name="Group 6"/>
                <p:cNvGrpSpPr/>
                <p:nvPr/>
              </p:nvGrpSpPr>
              <p:grpSpPr>
                <a:xfrm>
                  <a:off x="375840" y="5178600"/>
                  <a:ext cx="2525760" cy="1264680"/>
                  <a:chOff x="375840" y="5178600"/>
                  <a:chExt cx="2525760" cy="1264680"/>
                </a:xfrm>
              </p:grpSpPr>
              <p:pic>
                <p:nvPicPr>
                  <p:cNvPr id="131" name="Google Shape;116;p3"/>
                  <p:cNvPicPr/>
                  <p:nvPr/>
                </p:nvPicPr>
                <p:blipFill>
                  <a:blip r:embed="rId3"/>
                  <a:stretch/>
                </p:blipFill>
                <p:spPr>
                  <a:xfrm>
                    <a:off x="1601640" y="5178600"/>
                    <a:ext cx="1299240" cy="1264680"/>
                  </a:xfrm>
                  <a:prstGeom prst="rect">
                    <a:avLst/>
                  </a:prstGeom>
                  <a:ln>
                    <a:noFill/>
                  </a:ln>
                </p:spPr>
              </p:pic>
              <p:sp>
                <p:nvSpPr>
                  <p:cNvPr id="132" name="CustomShape 7"/>
                  <p:cNvSpPr/>
                  <p:nvPr/>
                </p:nvSpPr>
                <p:spPr>
                  <a:xfrm rot="10800000">
                    <a:off x="375840" y="5798880"/>
                    <a:ext cx="2525760" cy="3960"/>
                  </a:xfrm>
                  <a:custGeom>
                    <a:avLst/>
                    <a:gdLst/>
                    <a:ahLst/>
                    <a:cxnLst/>
                    <a:rect l="l" t="t" r="r" b="b"/>
                    <a:pathLst>
                      <a:path w="21600" h="21600">
                        <a:moveTo>
                          <a:pt x="0" y="0"/>
                        </a:moveTo>
                        <a:lnTo>
                          <a:pt x="21600" y="21600"/>
                        </a:lnTo>
                      </a:path>
                    </a:pathLst>
                  </a:custGeom>
                  <a:noFill/>
                  <a:ln w="54000" cap="rnd">
                    <a:solidFill>
                      <a:schemeClr val="dk1"/>
                    </a:solidFill>
                    <a:miter/>
                  </a:ln>
                </p:spPr>
                <p:style>
                  <a:lnRef idx="0">
                    <a:scrgbClr r="0" g="0" b="0"/>
                  </a:lnRef>
                  <a:fillRef idx="0">
                    <a:scrgbClr r="0" g="0" b="0"/>
                  </a:fillRef>
                  <a:effectRef idx="0">
                    <a:scrgbClr r="0" g="0" b="0"/>
                  </a:effectRef>
                  <a:fontRef idx="minor"/>
                </p:style>
              </p:sp>
            </p:grpSp>
          </p:grpSp>
          <p:sp>
            <p:nvSpPr>
              <p:cNvPr id="133" name="CustomShape 8"/>
              <p:cNvSpPr/>
              <p:nvPr/>
            </p:nvSpPr>
            <p:spPr>
              <a:xfrm>
                <a:off x="178200" y="5893560"/>
                <a:ext cx="1854720" cy="4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it-IT" sz="1050" b="1" strike="noStrike" spc="-1">
                    <a:solidFill>
                      <a:srgbClr val="000000"/>
                    </a:solidFill>
                    <a:latin typeface="Candara"/>
                    <a:ea typeface="Candara"/>
                  </a:rPr>
                  <a:t>ordine@geologimarche.it geologimarche@pec.epap.it</a:t>
                </a:r>
                <a:endParaRPr lang="it-IT" sz="1050" b="0" strike="noStrike" spc="-1">
                  <a:latin typeface="Arial"/>
                </a:endParaRPr>
              </a:p>
            </p:txBody>
          </p:sp>
        </p:grpSp>
        <p:sp>
          <p:nvSpPr>
            <p:cNvPr id="134" name="CustomShape 9"/>
            <p:cNvSpPr/>
            <p:nvPr/>
          </p:nvSpPr>
          <p:spPr>
            <a:xfrm>
              <a:off x="66960" y="249480"/>
              <a:ext cx="2945160" cy="243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FF0000"/>
                  </a:solidFill>
                  <a:latin typeface="Candara"/>
                  <a:ea typeface="Candara"/>
                </a:rPr>
                <a:t>AGGIORNAMENTO</a:t>
              </a:r>
              <a:r>
                <a:rPr lang="it-IT" sz="1800" b="1" strike="noStrike" spc="-1">
                  <a:solidFill>
                    <a:srgbClr val="C00000"/>
                  </a:solidFill>
                  <a:latin typeface="Candara"/>
                  <a:ea typeface="Candara"/>
                </a:rPr>
                <a:t> </a:t>
              </a:r>
              <a:r>
                <a:rPr lang="it-IT" sz="1800" b="1" strike="noStrike" spc="-1">
                  <a:solidFill>
                    <a:srgbClr val="FF0000"/>
                  </a:solidFill>
                  <a:latin typeface="Candara"/>
                  <a:ea typeface="Candara"/>
                </a:rPr>
                <a:t>PROFESSIONALE</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CORSO APPLICATIVO DI </a:t>
              </a: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PROGETTAZIONE GEOTERMICA</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400" b="1" strike="noStrike" spc="-1">
                  <a:solidFill>
                    <a:srgbClr val="FF0000"/>
                  </a:solidFill>
                  <a:latin typeface="Candara"/>
                  <a:ea typeface="Candara"/>
                </a:rPr>
                <a:t>Ancona, 01 Dicembre 2023</a:t>
              </a:r>
              <a:endParaRPr lang="it-IT" sz="1400" b="0" strike="noStrike" spc="-1">
                <a:latin typeface="Arial"/>
              </a:endParaRPr>
            </a:p>
            <a:p>
              <a:pPr>
                <a:lnSpc>
                  <a:spcPct val="100000"/>
                </a:lnSpc>
              </a:pPr>
              <a:endParaRPr lang="it-IT" sz="1400" b="0" strike="noStrike" spc="-1">
                <a:latin typeface="Arial"/>
              </a:endParaRPr>
            </a:p>
          </p:txBody>
        </p:sp>
        <p:sp>
          <p:nvSpPr>
            <p:cNvPr id="135" name="CustomShape 10"/>
            <p:cNvSpPr/>
            <p:nvPr/>
          </p:nvSpPr>
          <p:spPr>
            <a:xfrm>
              <a:off x="178200" y="2910960"/>
              <a:ext cx="2678760" cy="203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600" b="1" strike="noStrike" spc="-1">
                  <a:solidFill>
                    <a:srgbClr val="385623"/>
                  </a:solidFill>
                  <a:latin typeface="Candara"/>
                  <a:ea typeface="Candara"/>
                </a:rPr>
                <a:t>I pozzi dell’impianto geotermico </a:t>
              </a:r>
              <a:r>
                <a:rPr lang="it-IT" sz="1600" b="0" i="1" strike="noStrike" spc="-1">
                  <a:solidFill>
                    <a:srgbClr val="385623"/>
                  </a:solidFill>
                  <a:latin typeface="Candara"/>
                  <a:ea typeface="Candara"/>
                </a:rPr>
                <a:t>open loop</a:t>
              </a:r>
              <a:r>
                <a:rPr lang="it-IT" sz="1600" b="1" strike="noStrike" spc="-1">
                  <a:solidFill>
                    <a:srgbClr val="385623"/>
                  </a:solidFill>
                  <a:latin typeface="Candara"/>
                  <a:ea typeface="Candara"/>
                </a:rPr>
                <a:t> presso lo stabilimento YKK Mediterraneo SPA di Ascoli Piceno:</a:t>
              </a: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aspetti tecnici e autorizzativi</a:t>
              </a:r>
              <a:endParaRPr lang="it-IT" sz="1600" b="0" strike="noStrike" spc="-1">
                <a:latin typeface="Arial"/>
              </a:endParaRPr>
            </a:p>
            <a:p>
              <a:pPr algn="ctr">
                <a:lnSpc>
                  <a:spcPct val="100000"/>
                </a:lnSpc>
              </a:pP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Dott. Geol. Andrea Cavucci</a:t>
              </a:r>
              <a:endParaRPr lang="it-IT" sz="1600" b="0" strike="noStrike" spc="-1">
                <a:latin typeface="Arial"/>
              </a:endParaRPr>
            </a:p>
          </p:txBody>
        </p:sp>
      </p:grpSp>
      <p:sp>
        <p:nvSpPr>
          <p:cNvPr id="136" name="CustomShape 11"/>
          <p:cNvSpPr/>
          <p:nvPr/>
        </p:nvSpPr>
        <p:spPr>
          <a:xfrm>
            <a:off x="3456000" y="504000"/>
            <a:ext cx="8351640" cy="345960"/>
          </a:xfrm>
          <a:prstGeom prst="rect">
            <a:avLst/>
          </a:prstGeom>
          <a:solidFill>
            <a:srgbClr val="729FCF"/>
          </a:solidFill>
          <a:ln>
            <a:solidFill>
              <a:srgbClr val="3465A4"/>
            </a:solid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it-IT" sz="1800" b="0" strike="noStrike" spc="-1" dirty="0">
                <a:latin typeface="Arial"/>
              </a:rPr>
              <a:t>REALIZZAZIONE DI UN IMPIANTO GEOTERMICO OPEN LOOP </a:t>
            </a:r>
          </a:p>
        </p:txBody>
      </p:sp>
      <p:sp>
        <p:nvSpPr>
          <p:cNvPr id="137" name="CustomShape 12"/>
          <p:cNvSpPr/>
          <p:nvPr/>
        </p:nvSpPr>
        <p:spPr>
          <a:xfrm>
            <a:off x="3456000" y="1607362"/>
            <a:ext cx="8351640" cy="357123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50000"/>
              </a:lnSpc>
            </a:pPr>
            <a:r>
              <a:rPr lang="it-IT" b="1" strike="noStrike" spc="-1" dirty="0">
                <a:solidFill>
                  <a:srgbClr val="000000"/>
                </a:solidFill>
                <a:latin typeface="Candara" panose="020E0502030303020204" pitchFamily="34" charset="0"/>
              </a:rPr>
              <a:t>I sistemi geotermici </a:t>
            </a:r>
            <a:r>
              <a:rPr lang="it-IT" b="1" strike="noStrike" spc="-1" dirty="0" smtClean="0">
                <a:solidFill>
                  <a:srgbClr val="000000"/>
                </a:solidFill>
                <a:latin typeface="Candara" panose="020E0502030303020204" pitchFamily="34" charset="0"/>
              </a:rPr>
              <a:t>GSHP e </a:t>
            </a:r>
            <a:r>
              <a:rPr lang="it-IT" b="1" strike="noStrike" spc="-1" dirty="0">
                <a:solidFill>
                  <a:srgbClr val="000000"/>
                </a:solidFill>
                <a:latin typeface="Candara" panose="020E0502030303020204" pitchFamily="34" charset="0"/>
              </a:rPr>
              <a:t>GWHP (Ground Source and Ground </a:t>
            </a:r>
            <a:r>
              <a:rPr lang="it-IT" b="1" strike="noStrike" spc="-1" dirty="0" smtClean="0">
                <a:solidFill>
                  <a:srgbClr val="000000"/>
                </a:solidFill>
                <a:latin typeface="Candara" panose="020E0502030303020204" pitchFamily="34" charset="0"/>
              </a:rPr>
              <a:t>Water </a:t>
            </a:r>
            <a:r>
              <a:rPr lang="it-IT" b="1" strike="noStrike" spc="-1" dirty="0" err="1" smtClean="0">
                <a:solidFill>
                  <a:srgbClr val="000000"/>
                </a:solidFill>
                <a:latin typeface="Candara" panose="020E0502030303020204" pitchFamily="34" charset="0"/>
              </a:rPr>
              <a:t>Heat</a:t>
            </a:r>
            <a:r>
              <a:rPr lang="it-IT" b="1" strike="noStrike" spc="-1" dirty="0" smtClean="0">
                <a:solidFill>
                  <a:srgbClr val="000000"/>
                </a:solidFill>
                <a:latin typeface="Candara" panose="020E0502030303020204" pitchFamily="34" charset="0"/>
              </a:rPr>
              <a:t> </a:t>
            </a:r>
            <a:r>
              <a:rPr lang="it-IT" b="1" strike="noStrike" spc="-1" dirty="0" err="1">
                <a:solidFill>
                  <a:srgbClr val="000000"/>
                </a:solidFill>
                <a:latin typeface="Candara" panose="020E0502030303020204" pitchFamily="34" charset="0"/>
              </a:rPr>
              <a:t>Pump</a:t>
            </a:r>
            <a:r>
              <a:rPr lang="it-IT" b="1" strike="noStrike" spc="-1" dirty="0">
                <a:solidFill>
                  <a:srgbClr val="000000"/>
                </a:solidFill>
                <a:latin typeface="Candara" panose="020E0502030303020204" pitchFamily="34" charset="0"/>
              </a:rPr>
              <a:t>) sono stati definiti come la “migliore” tecnologia in termini </a:t>
            </a:r>
            <a:r>
              <a:rPr lang="it-IT" b="1" strike="noStrike" spc="-1" dirty="0" smtClean="0">
                <a:solidFill>
                  <a:srgbClr val="000000"/>
                </a:solidFill>
                <a:latin typeface="Candara" panose="020E0502030303020204" pitchFamily="34" charset="0"/>
              </a:rPr>
              <a:t>di sostenibilità </a:t>
            </a:r>
            <a:r>
              <a:rPr lang="it-IT" b="1" strike="noStrike" spc="-1" dirty="0">
                <a:solidFill>
                  <a:srgbClr val="000000"/>
                </a:solidFill>
                <a:latin typeface="Candara" panose="020E0502030303020204" pitchFamily="34" charset="0"/>
              </a:rPr>
              <a:t>ambientale per la climatizzazione degli </a:t>
            </a:r>
            <a:r>
              <a:rPr lang="it-IT" b="1" strike="noStrike" spc="-1" dirty="0" smtClean="0">
                <a:solidFill>
                  <a:srgbClr val="000000"/>
                </a:solidFill>
                <a:latin typeface="Candara" panose="020E0502030303020204" pitchFamily="34" charset="0"/>
              </a:rPr>
              <a:t>edifici in genere, </a:t>
            </a:r>
            <a:r>
              <a:rPr lang="it-IT" b="1" spc="-1" dirty="0" smtClean="0">
                <a:solidFill>
                  <a:srgbClr val="000000"/>
                </a:solidFill>
                <a:latin typeface="Candara" panose="020E0502030303020204" pitchFamily="34" charset="0"/>
              </a:rPr>
              <a:t>che hanno trovato negli ultimi anni grande sviluppo ed utilizzo nell’Europa continentale; tale tecnologia </a:t>
            </a:r>
            <a:r>
              <a:rPr lang="it-IT" b="1" strike="noStrike" spc="-1" dirty="0" smtClean="0">
                <a:solidFill>
                  <a:srgbClr val="000000"/>
                </a:solidFill>
                <a:latin typeface="Candara" panose="020E0502030303020204" pitchFamily="34" charset="0"/>
              </a:rPr>
              <a:t>non produce </a:t>
            </a:r>
            <a:r>
              <a:rPr lang="it-IT" b="1" strike="noStrike" spc="-1" dirty="0">
                <a:solidFill>
                  <a:srgbClr val="000000"/>
                </a:solidFill>
                <a:latin typeface="Candara" panose="020E0502030303020204" pitchFamily="34" charset="0"/>
              </a:rPr>
              <a:t>polveri sottili </a:t>
            </a:r>
            <a:r>
              <a:rPr lang="it-IT" b="1" strike="noStrike" spc="-1" dirty="0" smtClean="0">
                <a:solidFill>
                  <a:srgbClr val="000000"/>
                </a:solidFill>
                <a:latin typeface="Candara" panose="020E0502030303020204" pitchFamily="34" charset="0"/>
              </a:rPr>
              <a:t>o metalli </a:t>
            </a:r>
            <a:r>
              <a:rPr lang="it-IT" b="1" strike="noStrike" spc="-1" dirty="0">
                <a:solidFill>
                  <a:srgbClr val="000000"/>
                </a:solidFill>
                <a:latin typeface="Candara" panose="020E0502030303020204" pitchFamily="34" charset="0"/>
              </a:rPr>
              <a:t>pesanti e non </a:t>
            </a:r>
            <a:r>
              <a:rPr lang="it-IT" b="1" strike="noStrike" spc="-1" dirty="0" smtClean="0">
                <a:solidFill>
                  <a:srgbClr val="000000"/>
                </a:solidFill>
                <a:latin typeface="Candara" panose="020E0502030303020204" pitchFamily="34" charset="0"/>
              </a:rPr>
              <a:t>richiede utilizzo e trasporti </a:t>
            </a:r>
            <a:r>
              <a:rPr lang="it-IT" b="1" strike="noStrike" spc="-1" dirty="0">
                <a:solidFill>
                  <a:srgbClr val="000000"/>
                </a:solidFill>
                <a:latin typeface="Candara" panose="020E0502030303020204" pitchFamily="34" charset="0"/>
              </a:rPr>
              <a:t>di </a:t>
            </a:r>
            <a:r>
              <a:rPr lang="it-IT" b="1" strike="noStrike" spc="-1" dirty="0" smtClean="0">
                <a:solidFill>
                  <a:srgbClr val="000000"/>
                </a:solidFill>
                <a:latin typeface="Candara" panose="020E0502030303020204" pitchFamily="34" charset="0"/>
              </a:rPr>
              <a:t>combustibili fossili.</a:t>
            </a:r>
          </a:p>
          <a:p>
            <a:pPr algn="ctr">
              <a:lnSpc>
                <a:spcPct val="150000"/>
              </a:lnSpc>
            </a:pPr>
            <a:r>
              <a:rPr lang="it-IT" b="1" spc="-1" dirty="0" smtClean="0">
                <a:solidFill>
                  <a:srgbClr val="000000"/>
                </a:solidFill>
                <a:latin typeface="Candara" panose="020E0502030303020204" pitchFamily="34" charset="0"/>
              </a:rPr>
              <a:t>Se associato a sistemi di produzione dell’energia da fonti rinnovabili (ad esempio un impianto fotovoltaico) l’intero sistema può definirsi completamente «GREEN»</a:t>
            </a:r>
            <a:endParaRPr lang="it-IT" b="1" strike="noStrike" spc="-1" dirty="0" smtClean="0">
              <a:solidFill>
                <a:srgbClr val="000000"/>
              </a:solidFill>
              <a:latin typeface="Candara" panose="020E0502030303020204" pitchFamily="34" charset="0"/>
            </a:endParaRPr>
          </a:p>
          <a:p>
            <a:pPr algn="ctr">
              <a:lnSpc>
                <a:spcPct val="150000"/>
              </a:lnSpc>
            </a:pPr>
            <a:endParaRPr lang="it-IT" sz="1300" b="1" spc="-1" dirty="0" smtClean="0">
              <a:solidFill>
                <a:srgbClr val="000000"/>
              </a:solidFill>
              <a:latin typeface="Candara" panose="020E0502030303020204" pitchFamily="34" charset="0"/>
            </a:endParaRPr>
          </a:p>
          <a:p>
            <a:pPr algn="ctr">
              <a:lnSpc>
                <a:spcPct val="150000"/>
              </a:lnSpc>
            </a:pPr>
            <a:endParaRPr lang="it-IT" sz="1300" b="1" spc="-1" dirty="0">
              <a:solidFill>
                <a:srgbClr val="000000"/>
              </a:solidFill>
              <a:latin typeface="Candara" panose="020E0502030303020204" pitchFamily="34" charset="0"/>
            </a:endParaRPr>
          </a:p>
          <a:p>
            <a:pPr algn="ctr">
              <a:lnSpc>
                <a:spcPct val="150000"/>
              </a:lnSpc>
            </a:pPr>
            <a:endParaRPr lang="it-IT" sz="1300" b="1"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 name="CustomShape 1"/>
          <p:cNvSpPr/>
          <p:nvPr/>
        </p:nvSpPr>
        <p:spPr>
          <a:xfrm>
            <a:off x="3708360" y="1321560"/>
            <a:ext cx="825732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t/>
            </a:r>
            <a:br/>
            <a:endParaRPr lang="it-IT" sz="1800" b="0" strike="noStrike" spc="-1">
              <a:latin typeface="Arial"/>
            </a:endParaRPr>
          </a:p>
        </p:txBody>
      </p:sp>
      <p:grpSp>
        <p:nvGrpSpPr>
          <p:cNvPr id="124" name="Group 2"/>
          <p:cNvGrpSpPr/>
          <p:nvPr/>
        </p:nvGrpSpPr>
        <p:grpSpPr>
          <a:xfrm>
            <a:off x="0" y="0"/>
            <a:ext cx="3079080" cy="6857280"/>
            <a:chOff x="0" y="0"/>
            <a:chExt cx="3079080" cy="6857280"/>
          </a:xfrm>
        </p:grpSpPr>
        <p:sp>
          <p:nvSpPr>
            <p:cNvPr id="125" name="CustomShape 3"/>
            <p:cNvSpPr/>
            <p:nvPr/>
          </p:nvSpPr>
          <p:spPr>
            <a:xfrm>
              <a:off x="0" y="0"/>
              <a:ext cx="3079080" cy="6857280"/>
            </a:xfrm>
            <a:prstGeom prst="rect">
              <a:avLst/>
            </a:prstGeom>
            <a:gradFill rotWithShape="0">
              <a:gsLst>
                <a:gs pos="0">
                  <a:srgbClr val="BBD6EE"/>
                </a:gs>
                <a:gs pos="100000">
                  <a:srgbClr val="FFFFFF"/>
                </a:gs>
              </a:gsLst>
              <a:lin ang="5400000"/>
            </a:gradFill>
            <a:ln>
              <a:noFill/>
            </a:ln>
            <a:effectLst>
              <a:outerShdw blurRad="57150" dist="19080" dir="5400000" algn="ctr" rotWithShape="0">
                <a:srgbClr val="000000">
                  <a:alpha val="63000"/>
                </a:srgbClr>
              </a:outerShdw>
            </a:effectLst>
          </p:spPr>
          <p:style>
            <a:lnRef idx="0">
              <a:scrgbClr r="0" g="0" b="0"/>
            </a:lnRef>
            <a:fillRef idx="0">
              <a:scrgbClr r="0" g="0" b="0"/>
            </a:fillRef>
            <a:effectRef idx="0">
              <a:scrgbClr r="0" g="0" b="0"/>
            </a:effectRef>
            <a:fontRef idx="minor"/>
          </p:style>
        </p:sp>
        <p:grpSp>
          <p:nvGrpSpPr>
            <p:cNvPr id="126" name="Group 4"/>
            <p:cNvGrpSpPr/>
            <p:nvPr/>
          </p:nvGrpSpPr>
          <p:grpSpPr>
            <a:xfrm>
              <a:off x="178200" y="5178600"/>
              <a:ext cx="2723400" cy="1264680"/>
              <a:chOff x="178200" y="5178600"/>
              <a:chExt cx="2723400" cy="1264680"/>
            </a:xfrm>
          </p:grpSpPr>
          <p:grpSp>
            <p:nvGrpSpPr>
              <p:cNvPr id="127" name="Group 5"/>
              <p:cNvGrpSpPr/>
              <p:nvPr/>
            </p:nvGrpSpPr>
            <p:grpSpPr>
              <a:xfrm>
                <a:off x="375840" y="5178600"/>
                <a:ext cx="2525760" cy="1264680"/>
                <a:chOff x="375840" y="5178600"/>
                <a:chExt cx="2525760" cy="1264680"/>
              </a:xfrm>
            </p:grpSpPr>
            <p:pic>
              <p:nvPicPr>
                <p:cNvPr id="128" name="Google Shape;113;p3"/>
                <p:cNvPicPr/>
                <p:nvPr/>
              </p:nvPicPr>
              <p:blipFill>
                <a:blip r:embed="rId2"/>
                <a:srcRect r="78013"/>
                <a:stretch/>
              </p:blipFill>
              <p:spPr>
                <a:xfrm>
                  <a:off x="429120" y="5360760"/>
                  <a:ext cx="297000" cy="384840"/>
                </a:xfrm>
                <a:prstGeom prst="rect">
                  <a:avLst/>
                </a:prstGeom>
                <a:ln>
                  <a:noFill/>
                </a:ln>
              </p:spPr>
            </p:pic>
            <p:pic>
              <p:nvPicPr>
                <p:cNvPr id="129" name="Google Shape;114;p3"/>
                <p:cNvPicPr/>
                <p:nvPr/>
              </p:nvPicPr>
              <p:blipFill>
                <a:blip r:embed="rId2"/>
                <a:srcRect l="22318"/>
                <a:stretch/>
              </p:blipFill>
              <p:spPr>
                <a:xfrm>
                  <a:off x="750960" y="5415840"/>
                  <a:ext cx="1051920" cy="384840"/>
                </a:xfrm>
                <a:prstGeom prst="rect">
                  <a:avLst/>
                </a:prstGeom>
                <a:ln>
                  <a:noFill/>
                </a:ln>
              </p:spPr>
            </p:pic>
            <p:grpSp>
              <p:nvGrpSpPr>
                <p:cNvPr id="130" name="Group 6"/>
                <p:cNvGrpSpPr/>
                <p:nvPr/>
              </p:nvGrpSpPr>
              <p:grpSpPr>
                <a:xfrm>
                  <a:off x="375840" y="5178600"/>
                  <a:ext cx="2525760" cy="1264680"/>
                  <a:chOff x="375840" y="5178600"/>
                  <a:chExt cx="2525760" cy="1264680"/>
                </a:xfrm>
              </p:grpSpPr>
              <p:pic>
                <p:nvPicPr>
                  <p:cNvPr id="131" name="Google Shape;116;p3"/>
                  <p:cNvPicPr/>
                  <p:nvPr/>
                </p:nvPicPr>
                <p:blipFill>
                  <a:blip r:embed="rId3"/>
                  <a:stretch/>
                </p:blipFill>
                <p:spPr>
                  <a:xfrm>
                    <a:off x="1601640" y="5178600"/>
                    <a:ext cx="1299240" cy="1264680"/>
                  </a:xfrm>
                  <a:prstGeom prst="rect">
                    <a:avLst/>
                  </a:prstGeom>
                  <a:ln>
                    <a:noFill/>
                  </a:ln>
                </p:spPr>
              </p:pic>
              <p:sp>
                <p:nvSpPr>
                  <p:cNvPr id="132" name="CustomShape 7"/>
                  <p:cNvSpPr/>
                  <p:nvPr/>
                </p:nvSpPr>
                <p:spPr>
                  <a:xfrm rot="10800000">
                    <a:off x="375840" y="5798880"/>
                    <a:ext cx="2525760" cy="3960"/>
                  </a:xfrm>
                  <a:custGeom>
                    <a:avLst/>
                    <a:gdLst/>
                    <a:ahLst/>
                    <a:cxnLst/>
                    <a:rect l="l" t="t" r="r" b="b"/>
                    <a:pathLst>
                      <a:path w="21600" h="21600">
                        <a:moveTo>
                          <a:pt x="0" y="0"/>
                        </a:moveTo>
                        <a:lnTo>
                          <a:pt x="21600" y="21600"/>
                        </a:lnTo>
                      </a:path>
                    </a:pathLst>
                  </a:custGeom>
                  <a:noFill/>
                  <a:ln w="54000" cap="rnd">
                    <a:solidFill>
                      <a:schemeClr val="dk1"/>
                    </a:solidFill>
                    <a:miter/>
                  </a:ln>
                </p:spPr>
                <p:style>
                  <a:lnRef idx="0">
                    <a:scrgbClr r="0" g="0" b="0"/>
                  </a:lnRef>
                  <a:fillRef idx="0">
                    <a:scrgbClr r="0" g="0" b="0"/>
                  </a:fillRef>
                  <a:effectRef idx="0">
                    <a:scrgbClr r="0" g="0" b="0"/>
                  </a:effectRef>
                  <a:fontRef idx="minor"/>
                </p:style>
              </p:sp>
            </p:grpSp>
          </p:grpSp>
          <p:sp>
            <p:nvSpPr>
              <p:cNvPr id="133" name="CustomShape 8"/>
              <p:cNvSpPr/>
              <p:nvPr/>
            </p:nvSpPr>
            <p:spPr>
              <a:xfrm>
                <a:off x="178200" y="5893560"/>
                <a:ext cx="1854720" cy="4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it-IT" sz="1050" b="1" strike="noStrike" spc="-1">
                    <a:solidFill>
                      <a:srgbClr val="000000"/>
                    </a:solidFill>
                    <a:latin typeface="Candara"/>
                    <a:ea typeface="Candara"/>
                  </a:rPr>
                  <a:t>ordine@geologimarche.it geologimarche@pec.epap.it</a:t>
                </a:r>
                <a:endParaRPr lang="it-IT" sz="1050" b="0" strike="noStrike" spc="-1">
                  <a:latin typeface="Arial"/>
                </a:endParaRPr>
              </a:p>
            </p:txBody>
          </p:sp>
        </p:grpSp>
        <p:sp>
          <p:nvSpPr>
            <p:cNvPr id="134" name="CustomShape 9"/>
            <p:cNvSpPr/>
            <p:nvPr/>
          </p:nvSpPr>
          <p:spPr>
            <a:xfrm>
              <a:off x="66960" y="249480"/>
              <a:ext cx="2945160" cy="243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FF0000"/>
                  </a:solidFill>
                  <a:latin typeface="Candara"/>
                  <a:ea typeface="Candara"/>
                </a:rPr>
                <a:t>AGGIORNAMENTO</a:t>
              </a:r>
              <a:r>
                <a:rPr lang="it-IT" sz="1800" b="1" strike="noStrike" spc="-1">
                  <a:solidFill>
                    <a:srgbClr val="C00000"/>
                  </a:solidFill>
                  <a:latin typeface="Candara"/>
                  <a:ea typeface="Candara"/>
                </a:rPr>
                <a:t> </a:t>
              </a:r>
              <a:r>
                <a:rPr lang="it-IT" sz="1800" b="1" strike="noStrike" spc="-1">
                  <a:solidFill>
                    <a:srgbClr val="FF0000"/>
                  </a:solidFill>
                  <a:latin typeface="Candara"/>
                  <a:ea typeface="Candara"/>
                </a:rPr>
                <a:t>PROFESSIONALE</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CORSO APPLICATIVO DI </a:t>
              </a: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PROGETTAZIONE GEOTERMICA</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400" b="1" strike="noStrike" spc="-1">
                  <a:solidFill>
                    <a:srgbClr val="FF0000"/>
                  </a:solidFill>
                  <a:latin typeface="Candara"/>
                  <a:ea typeface="Candara"/>
                </a:rPr>
                <a:t>Ancona, 01 Dicembre 2023</a:t>
              </a:r>
              <a:endParaRPr lang="it-IT" sz="1400" b="0" strike="noStrike" spc="-1">
                <a:latin typeface="Arial"/>
              </a:endParaRPr>
            </a:p>
            <a:p>
              <a:pPr>
                <a:lnSpc>
                  <a:spcPct val="100000"/>
                </a:lnSpc>
              </a:pPr>
              <a:endParaRPr lang="it-IT" sz="1400" b="0" strike="noStrike" spc="-1">
                <a:latin typeface="Arial"/>
              </a:endParaRPr>
            </a:p>
          </p:txBody>
        </p:sp>
        <p:sp>
          <p:nvSpPr>
            <p:cNvPr id="135" name="CustomShape 10"/>
            <p:cNvSpPr/>
            <p:nvPr/>
          </p:nvSpPr>
          <p:spPr>
            <a:xfrm>
              <a:off x="178200" y="2910960"/>
              <a:ext cx="2678760" cy="203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600" b="1" strike="noStrike" spc="-1">
                  <a:solidFill>
                    <a:srgbClr val="385623"/>
                  </a:solidFill>
                  <a:latin typeface="Candara"/>
                  <a:ea typeface="Candara"/>
                </a:rPr>
                <a:t>I pozzi dell’impianto geotermico </a:t>
              </a:r>
              <a:r>
                <a:rPr lang="it-IT" sz="1600" b="0" i="1" strike="noStrike" spc="-1">
                  <a:solidFill>
                    <a:srgbClr val="385623"/>
                  </a:solidFill>
                  <a:latin typeface="Candara"/>
                  <a:ea typeface="Candara"/>
                </a:rPr>
                <a:t>open loop</a:t>
              </a:r>
              <a:r>
                <a:rPr lang="it-IT" sz="1600" b="1" strike="noStrike" spc="-1">
                  <a:solidFill>
                    <a:srgbClr val="385623"/>
                  </a:solidFill>
                  <a:latin typeface="Candara"/>
                  <a:ea typeface="Candara"/>
                </a:rPr>
                <a:t> presso lo stabilimento YKK Mediterraneo SPA di Ascoli Piceno:</a:t>
              </a: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aspetti tecnici e autorizzativi</a:t>
              </a:r>
              <a:endParaRPr lang="it-IT" sz="1600" b="0" strike="noStrike" spc="-1">
                <a:latin typeface="Arial"/>
              </a:endParaRPr>
            </a:p>
            <a:p>
              <a:pPr algn="ctr">
                <a:lnSpc>
                  <a:spcPct val="100000"/>
                </a:lnSpc>
              </a:pP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Dott. Geol. Andrea Cavucci</a:t>
              </a:r>
              <a:endParaRPr lang="it-IT" sz="1600" b="0" strike="noStrike" spc="-1">
                <a:latin typeface="Arial"/>
              </a:endParaRPr>
            </a:p>
          </p:txBody>
        </p:sp>
      </p:grpSp>
      <p:sp>
        <p:nvSpPr>
          <p:cNvPr id="136" name="CustomShape 11"/>
          <p:cNvSpPr/>
          <p:nvPr/>
        </p:nvSpPr>
        <p:spPr>
          <a:xfrm>
            <a:off x="3456000" y="504000"/>
            <a:ext cx="8351640" cy="345960"/>
          </a:xfrm>
          <a:prstGeom prst="rect">
            <a:avLst/>
          </a:prstGeom>
          <a:solidFill>
            <a:srgbClr val="729FCF"/>
          </a:solidFill>
          <a:ln>
            <a:solidFill>
              <a:srgbClr val="3465A4"/>
            </a:solid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it-IT" sz="1800" b="0" strike="noStrike" spc="-1">
                <a:latin typeface="Arial"/>
              </a:rPr>
              <a:t>REALIZZAZIONE DI UN IMPIANTO GEOTERMICO OPEN LOOP </a:t>
            </a:r>
          </a:p>
        </p:txBody>
      </p:sp>
      <p:sp>
        <p:nvSpPr>
          <p:cNvPr id="137" name="CustomShape 12"/>
          <p:cNvSpPr/>
          <p:nvPr/>
        </p:nvSpPr>
        <p:spPr>
          <a:xfrm>
            <a:off x="3456000" y="1296000"/>
            <a:ext cx="8351640" cy="26335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r>
              <a:rPr lang="it-IT" b="1" dirty="0">
                <a:latin typeface="Candara" panose="020E0502030303020204" pitchFamily="34" charset="0"/>
              </a:rPr>
              <a:t>Le pompe di calore geotermiche ad acqua di falda utilizzano la sorgente falda per lo scambio termico con il sottosuolo, attraverso uno o più “pozzi di presa” che captano l’acqua di falda e la indirizzano allo scambiatore posto a valle della pompa di calore. </a:t>
            </a:r>
            <a:r>
              <a:rPr lang="it-IT" b="1" dirty="0" smtClean="0">
                <a:latin typeface="Candara" panose="020E0502030303020204" pitchFamily="34" charset="0"/>
              </a:rPr>
              <a:t>L’acqua </a:t>
            </a:r>
            <a:r>
              <a:rPr lang="it-IT" b="1" dirty="0">
                <a:latin typeface="Candara" panose="020E0502030303020204" pitchFamily="34" charset="0"/>
              </a:rPr>
              <a:t>di falda è il fluido vettore per lo scambio termico con la pompa di calore: dopo aver ceduto calore (o sottratto in fase di raffrescamento) al gas refrigerante della pompa di calore, la stessa acqua (senza alcuna modifica, se non quella termica) viene reimmessa nella falda attraverso uno o più “pozzi di resa”. </a:t>
            </a:r>
            <a:endParaRPr lang="it-IT" b="1" dirty="0" smtClean="0">
              <a:latin typeface="Candara" panose="020E0502030303020204" pitchFamily="34" charset="0"/>
            </a:endParaRPr>
          </a:p>
          <a:p>
            <a:pPr algn="ctr"/>
            <a:r>
              <a:rPr lang="it-IT" b="1" dirty="0" smtClean="0">
                <a:latin typeface="Candara" panose="020E0502030303020204" pitchFamily="34" charset="0"/>
              </a:rPr>
              <a:t>La </a:t>
            </a:r>
            <a:r>
              <a:rPr lang="it-IT" b="1" dirty="0" err="1">
                <a:latin typeface="Candara" panose="020E0502030303020204" pitchFamily="34" charset="0"/>
              </a:rPr>
              <a:t>reimmissione</a:t>
            </a:r>
            <a:r>
              <a:rPr lang="it-IT" b="1" dirty="0">
                <a:latin typeface="Candara" panose="020E0502030303020204" pitchFamily="34" charset="0"/>
              </a:rPr>
              <a:t> </a:t>
            </a:r>
            <a:r>
              <a:rPr lang="it-IT" b="1" dirty="0" smtClean="0">
                <a:latin typeface="Candara" panose="020E0502030303020204" pitchFamily="34" charset="0"/>
              </a:rPr>
              <a:t>oltre che in </a:t>
            </a:r>
            <a:r>
              <a:rPr lang="it-IT" b="1" dirty="0">
                <a:latin typeface="Candara" panose="020E0502030303020204" pitchFamily="34" charset="0"/>
              </a:rPr>
              <a:t>falda, </a:t>
            </a:r>
            <a:r>
              <a:rPr lang="it-IT" b="1" dirty="0" smtClean="0">
                <a:latin typeface="Candara" panose="020E0502030303020204" pitchFamily="34" charset="0"/>
              </a:rPr>
              <a:t>può avvenire </a:t>
            </a:r>
            <a:r>
              <a:rPr lang="it-IT" b="1" dirty="0">
                <a:latin typeface="Candara" panose="020E0502030303020204" pitchFamily="34" charset="0"/>
              </a:rPr>
              <a:t>in corsi d’acqua superficiali o in fognatura. </a:t>
            </a:r>
            <a:endParaRPr lang="it-IT" b="1" spc="-1" dirty="0" smtClean="0">
              <a:solidFill>
                <a:srgbClr val="000000"/>
              </a:solidFill>
              <a:latin typeface="Candara" panose="020E0502030303020204" pitchFamily="34" charset="0"/>
            </a:endParaRPr>
          </a:p>
          <a:p>
            <a:pPr algn="ctr">
              <a:lnSpc>
                <a:spcPct val="150000"/>
              </a:lnSpc>
            </a:pPr>
            <a:endParaRPr lang="it-IT" sz="1300" b="1" spc="-1" dirty="0">
              <a:solidFill>
                <a:srgbClr val="000000"/>
              </a:solidFill>
              <a:latin typeface="Candara" panose="020E0502030303020204" pitchFamily="34" charset="0"/>
            </a:endParaRPr>
          </a:p>
          <a:p>
            <a:pPr algn="ctr">
              <a:lnSpc>
                <a:spcPct val="150000"/>
              </a:lnSpc>
            </a:pPr>
            <a:endParaRPr lang="it-IT" sz="1300" b="1" strike="noStrike" spc="-1" dirty="0">
              <a:latin typeface="Arial"/>
            </a:endParaRPr>
          </a:p>
        </p:txBody>
      </p:sp>
      <p:pic>
        <p:nvPicPr>
          <p:cNvPr id="4" name="Immagin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3548" y="3930574"/>
            <a:ext cx="4896544" cy="2035251"/>
          </a:xfrm>
          <a:prstGeom prst="rect">
            <a:avLst/>
          </a:prstGeom>
        </p:spPr>
      </p:pic>
    </p:spTree>
    <p:extLst>
      <p:ext uri="{BB962C8B-B14F-4D97-AF65-F5344CB8AC3E}">
        <p14:creationId xmlns:p14="http://schemas.microsoft.com/office/powerpoint/2010/main" val="2006563651"/>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 name="CustomShape 1"/>
          <p:cNvSpPr/>
          <p:nvPr/>
        </p:nvSpPr>
        <p:spPr>
          <a:xfrm>
            <a:off x="3708360" y="1321560"/>
            <a:ext cx="825732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t/>
            </a:r>
            <a:br/>
            <a:endParaRPr lang="it-IT" sz="1800" b="0" strike="noStrike" spc="-1">
              <a:latin typeface="Arial"/>
            </a:endParaRPr>
          </a:p>
        </p:txBody>
      </p:sp>
      <p:grpSp>
        <p:nvGrpSpPr>
          <p:cNvPr id="108" name="Group 2"/>
          <p:cNvGrpSpPr/>
          <p:nvPr/>
        </p:nvGrpSpPr>
        <p:grpSpPr>
          <a:xfrm>
            <a:off x="0" y="0"/>
            <a:ext cx="3079080" cy="6857280"/>
            <a:chOff x="0" y="0"/>
            <a:chExt cx="3079080" cy="6857280"/>
          </a:xfrm>
        </p:grpSpPr>
        <p:sp>
          <p:nvSpPr>
            <p:cNvPr id="109" name="CustomShape 3"/>
            <p:cNvSpPr/>
            <p:nvPr/>
          </p:nvSpPr>
          <p:spPr>
            <a:xfrm>
              <a:off x="0" y="0"/>
              <a:ext cx="3079080" cy="6857280"/>
            </a:xfrm>
            <a:prstGeom prst="rect">
              <a:avLst/>
            </a:prstGeom>
            <a:gradFill rotWithShape="0">
              <a:gsLst>
                <a:gs pos="0">
                  <a:srgbClr val="BBD6EE"/>
                </a:gs>
                <a:gs pos="100000">
                  <a:srgbClr val="FFFFFF"/>
                </a:gs>
              </a:gsLst>
              <a:lin ang="5400000"/>
            </a:gradFill>
            <a:ln>
              <a:noFill/>
            </a:ln>
            <a:effectLst>
              <a:outerShdw blurRad="57150" dist="19080" dir="5400000" algn="ctr" rotWithShape="0">
                <a:srgbClr val="000000">
                  <a:alpha val="63000"/>
                </a:srgbClr>
              </a:outerShdw>
            </a:effectLst>
          </p:spPr>
          <p:style>
            <a:lnRef idx="0">
              <a:scrgbClr r="0" g="0" b="0"/>
            </a:lnRef>
            <a:fillRef idx="0">
              <a:scrgbClr r="0" g="0" b="0"/>
            </a:fillRef>
            <a:effectRef idx="0">
              <a:scrgbClr r="0" g="0" b="0"/>
            </a:effectRef>
            <a:fontRef idx="minor"/>
          </p:style>
        </p:sp>
        <p:grpSp>
          <p:nvGrpSpPr>
            <p:cNvPr id="110" name="Group 4"/>
            <p:cNvGrpSpPr/>
            <p:nvPr/>
          </p:nvGrpSpPr>
          <p:grpSpPr>
            <a:xfrm>
              <a:off x="178200" y="5178600"/>
              <a:ext cx="2723400" cy="1264680"/>
              <a:chOff x="178200" y="5178600"/>
              <a:chExt cx="2723400" cy="1264680"/>
            </a:xfrm>
          </p:grpSpPr>
          <p:grpSp>
            <p:nvGrpSpPr>
              <p:cNvPr id="111" name="Group 5"/>
              <p:cNvGrpSpPr/>
              <p:nvPr/>
            </p:nvGrpSpPr>
            <p:grpSpPr>
              <a:xfrm>
                <a:off x="375840" y="5178600"/>
                <a:ext cx="2525760" cy="1264680"/>
                <a:chOff x="375840" y="5178600"/>
                <a:chExt cx="2525760" cy="1264680"/>
              </a:xfrm>
            </p:grpSpPr>
            <p:pic>
              <p:nvPicPr>
                <p:cNvPr id="112" name="Google Shape;113;p3"/>
                <p:cNvPicPr/>
                <p:nvPr/>
              </p:nvPicPr>
              <p:blipFill>
                <a:blip r:embed="rId2"/>
                <a:srcRect r="78013"/>
                <a:stretch/>
              </p:blipFill>
              <p:spPr>
                <a:xfrm>
                  <a:off x="429120" y="5360760"/>
                  <a:ext cx="297000" cy="384840"/>
                </a:xfrm>
                <a:prstGeom prst="rect">
                  <a:avLst/>
                </a:prstGeom>
                <a:ln>
                  <a:noFill/>
                </a:ln>
              </p:spPr>
            </p:pic>
            <p:pic>
              <p:nvPicPr>
                <p:cNvPr id="113" name="Google Shape;114;p3"/>
                <p:cNvPicPr/>
                <p:nvPr/>
              </p:nvPicPr>
              <p:blipFill>
                <a:blip r:embed="rId2"/>
                <a:srcRect l="22318"/>
                <a:stretch/>
              </p:blipFill>
              <p:spPr>
                <a:xfrm>
                  <a:off x="750960" y="5415840"/>
                  <a:ext cx="1051920" cy="384840"/>
                </a:xfrm>
                <a:prstGeom prst="rect">
                  <a:avLst/>
                </a:prstGeom>
                <a:ln>
                  <a:noFill/>
                </a:ln>
              </p:spPr>
            </p:pic>
            <p:grpSp>
              <p:nvGrpSpPr>
                <p:cNvPr id="114" name="Group 6"/>
                <p:cNvGrpSpPr/>
                <p:nvPr/>
              </p:nvGrpSpPr>
              <p:grpSpPr>
                <a:xfrm>
                  <a:off x="375840" y="5178600"/>
                  <a:ext cx="2525760" cy="1264680"/>
                  <a:chOff x="375840" y="5178600"/>
                  <a:chExt cx="2525760" cy="1264680"/>
                </a:xfrm>
              </p:grpSpPr>
              <p:pic>
                <p:nvPicPr>
                  <p:cNvPr id="115" name="Google Shape;116;p3"/>
                  <p:cNvPicPr/>
                  <p:nvPr/>
                </p:nvPicPr>
                <p:blipFill>
                  <a:blip r:embed="rId3"/>
                  <a:stretch/>
                </p:blipFill>
                <p:spPr>
                  <a:xfrm>
                    <a:off x="1601640" y="5178600"/>
                    <a:ext cx="1299240" cy="1264680"/>
                  </a:xfrm>
                  <a:prstGeom prst="rect">
                    <a:avLst/>
                  </a:prstGeom>
                  <a:ln>
                    <a:noFill/>
                  </a:ln>
                </p:spPr>
              </p:pic>
              <p:sp>
                <p:nvSpPr>
                  <p:cNvPr id="116" name="CustomShape 7"/>
                  <p:cNvSpPr/>
                  <p:nvPr/>
                </p:nvSpPr>
                <p:spPr>
                  <a:xfrm rot="10800000">
                    <a:off x="375840" y="5798880"/>
                    <a:ext cx="2525760" cy="3960"/>
                  </a:xfrm>
                  <a:custGeom>
                    <a:avLst/>
                    <a:gdLst/>
                    <a:ahLst/>
                    <a:cxnLst/>
                    <a:rect l="l" t="t" r="r" b="b"/>
                    <a:pathLst>
                      <a:path w="21600" h="21600">
                        <a:moveTo>
                          <a:pt x="0" y="0"/>
                        </a:moveTo>
                        <a:lnTo>
                          <a:pt x="21600" y="21600"/>
                        </a:lnTo>
                      </a:path>
                    </a:pathLst>
                  </a:custGeom>
                  <a:noFill/>
                  <a:ln w="54000" cap="rnd">
                    <a:solidFill>
                      <a:schemeClr val="dk1"/>
                    </a:solidFill>
                    <a:miter/>
                  </a:ln>
                </p:spPr>
                <p:style>
                  <a:lnRef idx="0">
                    <a:scrgbClr r="0" g="0" b="0"/>
                  </a:lnRef>
                  <a:fillRef idx="0">
                    <a:scrgbClr r="0" g="0" b="0"/>
                  </a:fillRef>
                  <a:effectRef idx="0">
                    <a:scrgbClr r="0" g="0" b="0"/>
                  </a:effectRef>
                  <a:fontRef idx="minor"/>
                </p:style>
              </p:sp>
            </p:grpSp>
          </p:grpSp>
          <p:sp>
            <p:nvSpPr>
              <p:cNvPr id="117" name="CustomShape 8"/>
              <p:cNvSpPr/>
              <p:nvPr/>
            </p:nvSpPr>
            <p:spPr>
              <a:xfrm>
                <a:off x="178200" y="5893560"/>
                <a:ext cx="1854720" cy="4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it-IT" sz="1050" b="1" strike="noStrike" spc="-1">
                    <a:solidFill>
                      <a:srgbClr val="000000"/>
                    </a:solidFill>
                    <a:latin typeface="Candara"/>
                    <a:ea typeface="Candara"/>
                  </a:rPr>
                  <a:t>ordine@geologimarche.it geologimarche@pec.epap.it</a:t>
                </a:r>
                <a:endParaRPr lang="it-IT" sz="1050" b="0" strike="noStrike" spc="-1">
                  <a:latin typeface="Arial"/>
                </a:endParaRPr>
              </a:p>
            </p:txBody>
          </p:sp>
        </p:grpSp>
        <p:sp>
          <p:nvSpPr>
            <p:cNvPr id="118" name="CustomShape 9"/>
            <p:cNvSpPr/>
            <p:nvPr/>
          </p:nvSpPr>
          <p:spPr>
            <a:xfrm>
              <a:off x="66960" y="249480"/>
              <a:ext cx="2945160" cy="243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FF0000"/>
                  </a:solidFill>
                  <a:latin typeface="Candara"/>
                  <a:ea typeface="Candara"/>
                </a:rPr>
                <a:t>AGGIORNAMENTO</a:t>
              </a:r>
              <a:r>
                <a:rPr lang="it-IT" sz="1800" b="1" strike="noStrike" spc="-1">
                  <a:solidFill>
                    <a:srgbClr val="C00000"/>
                  </a:solidFill>
                  <a:latin typeface="Candara"/>
                  <a:ea typeface="Candara"/>
                </a:rPr>
                <a:t> </a:t>
              </a:r>
              <a:r>
                <a:rPr lang="it-IT" sz="1800" b="1" strike="noStrike" spc="-1">
                  <a:solidFill>
                    <a:srgbClr val="FF0000"/>
                  </a:solidFill>
                  <a:latin typeface="Candara"/>
                  <a:ea typeface="Candara"/>
                </a:rPr>
                <a:t>PROFESSIONALE</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CORSO APPLICATIVO DI </a:t>
              </a: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PROGETTAZIONE GEOTERMICA</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400" b="1" strike="noStrike" spc="-1">
                  <a:solidFill>
                    <a:srgbClr val="FF0000"/>
                  </a:solidFill>
                  <a:latin typeface="Candara"/>
                  <a:ea typeface="Candara"/>
                </a:rPr>
                <a:t>Ancona, 01 Dicembre 2023</a:t>
              </a:r>
              <a:endParaRPr lang="it-IT" sz="1400" b="0" strike="noStrike" spc="-1">
                <a:latin typeface="Arial"/>
              </a:endParaRPr>
            </a:p>
            <a:p>
              <a:pPr>
                <a:lnSpc>
                  <a:spcPct val="100000"/>
                </a:lnSpc>
              </a:pPr>
              <a:endParaRPr lang="it-IT" sz="1400" b="0" strike="noStrike" spc="-1">
                <a:latin typeface="Arial"/>
              </a:endParaRPr>
            </a:p>
          </p:txBody>
        </p:sp>
        <p:sp>
          <p:nvSpPr>
            <p:cNvPr id="119" name="CustomShape 10"/>
            <p:cNvSpPr/>
            <p:nvPr/>
          </p:nvSpPr>
          <p:spPr>
            <a:xfrm>
              <a:off x="178200" y="2910960"/>
              <a:ext cx="2678760" cy="203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600" b="1" strike="noStrike" spc="-1">
                  <a:solidFill>
                    <a:srgbClr val="385623"/>
                  </a:solidFill>
                  <a:latin typeface="Candara"/>
                  <a:ea typeface="Candara"/>
                </a:rPr>
                <a:t>I pozzi dell’impianto geotermico </a:t>
              </a:r>
              <a:r>
                <a:rPr lang="it-IT" sz="1600" b="0" i="1" strike="noStrike" spc="-1">
                  <a:solidFill>
                    <a:srgbClr val="385623"/>
                  </a:solidFill>
                  <a:latin typeface="Candara"/>
                  <a:ea typeface="Candara"/>
                </a:rPr>
                <a:t>open loop</a:t>
              </a:r>
              <a:r>
                <a:rPr lang="it-IT" sz="1600" b="1" strike="noStrike" spc="-1">
                  <a:solidFill>
                    <a:srgbClr val="385623"/>
                  </a:solidFill>
                  <a:latin typeface="Candara"/>
                  <a:ea typeface="Candara"/>
                </a:rPr>
                <a:t> presso lo stabilimento YKK Mediterraneo SPA di Ascoli Piceno:</a:t>
              </a: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aspetti tecnici e autorizzativi</a:t>
              </a:r>
              <a:endParaRPr lang="it-IT" sz="1600" b="0" strike="noStrike" spc="-1">
                <a:latin typeface="Arial"/>
              </a:endParaRPr>
            </a:p>
            <a:p>
              <a:pPr algn="ctr">
                <a:lnSpc>
                  <a:spcPct val="100000"/>
                </a:lnSpc>
              </a:pP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Dott. Geol. Andrea Cavucci</a:t>
              </a:r>
              <a:endParaRPr lang="it-IT" sz="1600" b="0" strike="noStrike" spc="-1">
                <a:latin typeface="Arial"/>
              </a:endParaRPr>
            </a:p>
          </p:txBody>
        </p:sp>
      </p:grpSp>
      <p:pic>
        <p:nvPicPr>
          <p:cNvPr id="120" name="Immagine 119"/>
          <p:cNvPicPr/>
          <p:nvPr/>
        </p:nvPicPr>
        <p:blipFill>
          <a:blip r:embed="rId4"/>
          <a:srcRect b="9845"/>
          <a:stretch/>
        </p:blipFill>
        <p:spPr>
          <a:xfrm>
            <a:off x="3384000" y="1440000"/>
            <a:ext cx="8351640" cy="3527640"/>
          </a:xfrm>
          <a:prstGeom prst="rect">
            <a:avLst/>
          </a:prstGeom>
          <a:ln>
            <a:noFill/>
          </a:ln>
        </p:spPr>
      </p:pic>
      <p:sp>
        <p:nvSpPr>
          <p:cNvPr id="121" name="CustomShape 11"/>
          <p:cNvSpPr/>
          <p:nvPr/>
        </p:nvSpPr>
        <p:spPr>
          <a:xfrm>
            <a:off x="4752000" y="667080"/>
            <a:ext cx="5615640" cy="654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endParaRPr lang="it-IT" sz="1800" b="0" strike="noStrike" spc="-1" dirty="0">
              <a:latin typeface="Arial"/>
            </a:endParaRPr>
          </a:p>
          <a:p>
            <a:pPr>
              <a:lnSpc>
                <a:spcPct val="100000"/>
              </a:lnSpc>
            </a:pPr>
            <a:r>
              <a:rPr lang="it-IT" sz="1800" b="1" strike="noStrike" spc="-1" dirty="0">
                <a:solidFill>
                  <a:srgbClr val="FF0000"/>
                </a:solidFill>
                <a:latin typeface="Candara"/>
              </a:rPr>
              <a:t>UBICAZIONE STABILIMENTO YKK MEDITERRANEO SPA</a:t>
            </a:r>
            <a:endParaRPr lang="it-IT" sz="1800" b="1" strike="noStrike" spc="-1" dirty="0">
              <a:solidFill>
                <a:srgbClr val="FF0000"/>
              </a:solidFill>
              <a:latin typeface="Arial"/>
            </a:endParaRPr>
          </a:p>
        </p:txBody>
      </p:sp>
      <p:sp>
        <p:nvSpPr>
          <p:cNvPr id="122" name="CustomShape 12"/>
          <p:cNvSpPr/>
          <p:nvPr/>
        </p:nvSpPr>
        <p:spPr>
          <a:xfrm>
            <a:off x="10080000" y="2808000"/>
            <a:ext cx="935640" cy="863640"/>
          </a:xfrm>
          <a:prstGeom prst="ellipse">
            <a:avLst/>
          </a:prstGeom>
          <a:noFill/>
          <a:ln w="36000">
            <a:solidFill>
              <a:srgbClr val="FFFF00"/>
            </a:solidFill>
            <a:roun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 name="CustomShape 1"/>
          <p:cNvSpPr/>
          <p:nvPr/>
        </p:nvSpPr>
        <p:spPr>
          <a:xfrm>
            <a:off x="3708360" y="1321560"/>
            <a:ext cx="825732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t/>
            </a:r>
            <a:br/>
            <a:endParaRPr lang="it-IT" sz="1800" b="0" strike="noStrike" spc="-1">
              <a:latin typeface="Arial"/>
            </a:endParaRPr>
          </a:p>
        </p:txBody>
      </p:sp>
      <p:grpSp>
        <p:nvGrpSpPr>
          <p:cNvPr id="108" name="Group 2"/>
          <p:cNvGrpSpPr/>
          <p:nvPr/>
        </p:nvGrpSpPr>
        <p:grpSpPr>
          <a:xfrm>
            <a:off x="0" y="0"/>
            <a:ext cx="3079080" cy="6857280"/>
            <a:chOff x="0" y="0"/>
            <a:chExt cx="3079080" cy="6857280"/>
          </a:xfrm>
        </p:grpSpPr>
        <p:sp>
          <p:nvSpPr>
            <p:cNvPr id="109" name="CustomShape 3"/>
            <p:cNvSpPr/>
            <p:nvPr/>
          </p:nvSpPr>
          <p:spPr>
            <a:xfrm>
              <a:off x="0" y="0"/>
              <a:ext cx="3079080" cy="6857280"/>
            </a:xfrm>
            <a:prstGeom prst="rect">
              <a:avLst/>
            </a:prstGeom>
            <a:gradFill rotWithShape="0">
              <a:gsLst>
                <a:gs pos="0">
                  <a:srgbClr val="BBD6EE"/>
                </a:gs>
                <a:gs pos="100000">
                  <a:srgbClr val="FFFFFF"/>
                </a:gs>
              </a:gsLst>
              <a:lin ang="5400000"/>
            </a:gradFill>
            <a:ln>
              <a:noFill/>
            </a:ln>
            <a:effectLst>
              <a:outerShdw blurRad="57150" dist="19080" dir="5400000" algn="ctr" rotWithShape="0">
                <a:srgbClr val="000000">
                  <a:alpha val="63000"/>
                </a:srgbClr>
              </a:outerShdw>
            </a:effectLst>
          </p:spPr>
          <p:style>
            <a:lnRef idx="0">
              <a:scrgbClr r="0" g="0" b="0"/>
            </a:lnRef>
            <a:fillRef idx="0">
              <a:scrgbClr r="0" g="0" b="0"/>
            </a:fillRef>
            <a:effectRef idx="0">
              <a:scrgbClr r="0" g="0" b="0"/>
            </a:effectRef>
            <a:fontRef idx="minor"/>
          </p:style>
        </p:sp>
        <p:grpSp>
          <p:nvGrpSpPr>
            <p:cNvPr id="110" name="Group 4"/>
            <p:cNvGrpSpPr/>
            <p:nvPr/>
          </p:nvGrpSpPr>
          <p:grpSpPr>
            <a:xfrm>
              <a:off x="178200" y="5178600"/>
              <a:ext cx="2723400" cy="1264680"/>
              <a:chOff x="178200" y="5178600"/>
              <a:chExt cx="2723400" cy="1264680"/>
            </a:xfrm>
          </p:grpSpPr>
          <p:grpSp>
            <p:nvGrpSpPr>
              <p:cNvPr id="111" name="Group 5"/>
              <p:cNvGrpSpPr/>
              <p:nvPr/>
            </p:nvGrpSpPr>
            <p:grpSpPr>
              <a:xfrm>
                <a:off x="375840" y="5178600"/>
                <a:ext cx="2525760" cy="1264680"/>
                <a:chOff x="375840" y="5178600"/>
                <a:chExt cx="2525760" cy="1264680"/>
              </a:xfrm>
            </p:grpSpPr>
            <p:pic>
              <p:nvPicPr>
                <p:cNvPr id="112" name="Google Shape;113;p3"/>
                <p:cNvPicPr/>
                <p:nvPr/>
              </p:nvPicPr>
              <p:blipFill>
                <a:blip r:embed="rId2"/>
                <a:srcRect r="78013"/>
                <a:stretch/>
              </p:blipFill>
              <p:spPr>
                <a:xfrm>
                  <a:off x="429120" y="5360760"/>
                  <a:ext cx="297000" cy="384840"/>
                </a:xfrm>
                <a:prstGeom prst="rect">
                  <a:avLst/>
                </a:prstGeom>
                <a:ln>
                  <a:noFill/>
                </a:ln>
              </p:spPr>
            </p:pic>
            <p:pic>
              <p:nvPicPr>
                <p:cNvPr id="113" name="Google Shape;114;p3"/>
                <p:cNvPicPr/>
                <p:nvPr/>
              </p:nvPicPr>
              <p:blipFill>
                <a:blip r:embed="rId2"/>
                <a:srcRect l="22318"/>
                <a:stretch/>
              </p:blipFill>
              <p:spPr>
                <a:xfrm>
                  <a:off x="750960" y="5415840"/>
                  <a:ext cx="1051920" cy="384840"/>
                </a:xfrm>
                <a:prstGeom prst="rect">
                  <a:avLst/>
                </a:prstGeom>
                <a:ln>
                  <a:noFill/>
                </a:ln>
              </p:spPr>
            </p:pic>
            <p:grpSp>
              <p:nvGrpSpPr>
                <p:cNvPr id="114" name="Group 6"/>
                <p:cNvGrpSpPr/>
                <p:nvPr/>
              </p:nvGrpSpPr>
              <p:grpSpPr>
                <a:xfrm>
                  <a:off x="375840" y="5178600"/>
                  <a:ext cx="2525760" cy="1264680"/>
                  <a:chOff x="375840" y="5178600"/>
                  <a:chExt cx="2525760" cy="1264680"/>
                </a:xfrm>
              </p:grpSpPr>
              <p:pic>
                <p:nvPicPr>
                  <p:cNvPr id="115" name="Google Shape;116;p3"/>
                  <p:cNvPicPr/>
                  <p:nvPr/>
                </p:nvPicPr>
                <p:blipFill>
                  <a:blip r:embed="rId3"/>
                  <a:stretch/>
                </p:blipFill>
                <p:spPr>
                  <a:xfrm>
                    <a:off x="1601640" y="5178600"/>
                    <a:ext cx="1299240" cy="1264680"/>
                  </a:xfrm>
                  <a:prstGeom prst="rect">
                    <a:avLst/>
                  </a:prstGeom>
                  <a:ln>
                    <a:noFill/>
                  </a:ln>
                </p:spPr>
              </p:pic>
              <p:sp>
                <p:nvSpPr>
                  <p:cNvPr id="116" name="CustomShape 7"/>
                  <p:cNvSpPr/>
                  <p:nvPr/>
                </p:nvSpPr>
                <p:spPr>
                  <a:xfrm rot="10800000">
                    <a:off x="375840" y="5798880"/>
                    <a:ext cx="2525760" cy="3960"/>
                  </a:xfrm>
                  <a:custGeom>
                    <a:avLst/>
                    <a:gdLst/>
                    <a:ahLst/>
                    <a:cxnLst/>
                    <a:rect l="l" t="t" r="r" b="b"/>
                    <a:pathLst>
                      <a:path w="21600" h="21600">
                        <a:moveTo>
                          <a:pt x="0" y="0"/>
                        </a:moveTo>
                        <a:lnTo>
                          <a:pt x="21600" y="21600"/>
                        </a:lnTo>
                      </a:path>
                    </a:pathLst>
                  </a:custGeom>
                  <a:noFill/>
                  <a:ln w="54000" cap="rnd">
                    <a:solidFill>
                      <a:schemeClr val="dk1"/>
                    </a:solidFill>
                    <a:miter/>
                  </a:ln>
                </p:spPr>
                <p:style>
                  <a:lnRef idx="0">
                    <a:scrgbClr r="0" g="0" b="0"/>
                  </a:lnRef>
                  <a:fillRef idx="0">
                    <a:scrgbClr r="0" g="0" b="0"/>
                  </a:fillRef>
                  <a:effectRef idx="0">
                    <a:scrgbClr r="0" g="0" b="0"/>
                  </a:effectRef>
                  <a:fontRef idx="minor"/>
                </p:style>
              </p:sp>
            </p:grpSp>
          </p:grpSp>
          <p:sp>
            <p:nvSpPr>
              <p:cNvPr id="117" name="CustomShape 8"/>
              <p:cNvSpPr/>
              <p:nvPr/>
            </p:nvSpPr>
            <p:spPr>
              <a:xfrm>
                <a:off x="178200" y="5893560"/>
                <a:ext cx="1854720" cy="4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it-IT" sz="1050" b="1" strike="noStrike" spc="-1">
                    <a:solidFill>
                      <a:srgbClr val="000000"/>
                    </a:solidFill>
                    <a:latin typeface="Candara"/>
                    <a:ea typeface="Candara"/>
                  </a:rPr>
                  <a:t>ordine@geologimarche.it geologimarche@pec.epap.it</a:t>
                </a:r>
                <a:endParaRPr lang="it-IT" sz="1050" b="0" strike="noStrike" spc="-1">
                  <a:latin typeface="Arial"/>
                </a:endParaRPr>
              </a:p>
            </p:txBody>
          </p:sp>
        </p:grpSp>
        <p:sp>
          <p:nvSpPr>
            <p:cNvPr id="118" name="CustomShape 9"/>
            <p:cNvSpPr/>
            <p:nvPr/>
          </p:nvSpPr>
          <p:spPr>
            <a:xfrm>
              <a:off x="66960" y="249480"/>
              <a:ext cx="2945160" cy="243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FF0000"/>
                  </a:solidFill>
                  <a:latin typeface="Candara"/>
                  <a:ea typeface="Candara"/>
                </a:rPr>
                <a:t>AGGIORNAMENTO</a:t>
              </a:r>
              <a:r>
                <a:rPr lang="it-IT" sz="1800" b="1" strike="noStrike" spc="-1">
                  <a:solidFill>
                    <a:srgbClr val="C00000"/>
                  </a:solidFill>
                  <a:latin typeface="Candara"/>
                  <a:ea typeface="Candara"/>
                </a:rPr>
                <a:t> </a:t>
              </a:r>
              <a:r>
                <a:rPr lang="it-IT" sz="1800" b="1" strike="noStrike" spc="-1">
                  <a:solidFill>
                    <a:srgbClr val="FF0000"/>
                  </a:solidFill>
                  <a:latin typeface="Candara"/>
                  <a:ea typeface="Candara"/>
                </a:rPr>
                <a:t>PROFESSIONALE</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CORSO APPLICATIVO DI </a:t>
              </a: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PROGETTAZIONE GEOTERMICA</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400" b="1" strike="noStrike" spc="-1">
                  <a:solidFill>
                    <a:srgbClr val="FF0000"/>
                  </a:solidFill>
                  <a:latin typeface="Candara"/>
                  <a:ea typeface="Candara"/>
                </a:rPr>
                <a:t>Ancona, 01 Dicembre 2023</a:t>
              </a:r>
              <a:endParaRPr lang="it-IT" sz="1400" b="0" strike="noStrike" spc="-1">
                <a:latin typeface="Arial"/>
              </a:endParaRPr>
            </a:p>
            <a:p>
              <a:pPr>
                <a:lnSpc>
                  <a:spcPct val="100000"/>
                </a:lnSpc>
              </a:pPr>
              <a:endParaRPr lang="it-IT" sz="1400" b="0" strike="noStrike" spc="-1">
                <a:latin typeface="Arial"/>
              </a:endParaRPr>
            </a:p>
          </p:txBody>
        </p:sp>
        <p:sp>
          <p:nvSpPr>
            <p:cNvPr id="119" name="CustomShape 10"/>
            <p:cNvSpPr/>
            <p:nvPr/>
          </p:nvSpPr>
          <p:spPr>
            <a:xfrm>
              <a:off x="178200" y="2910960"/>
              <a:ext cx="2678760" cy="203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600" b="1" strike="noStrike" spc="-1">
                  <a:solidFill>
                    <a:srgbClr val="385623"/>
                  </a:solidFill>
                  <a:latin typeface="Candara"/>
                  <a:ea typeface="Candara"/>
                </a:rPr>
                <a:t>I pozzi dell’impianto geotermico </a:t>
              </a:r>
              <a:r>
                <a:rPr lang="it-IT" sz="1600" b="0" i="1" strike="noStrike" spc="-1">
                  <a:solidFill>
                    <a:srgbClr val="385623"/>
                  </a:solidFill>
                  <a:latin typeface="Candara"/>
                  <a:ea typeface="Candara"/>
                </a:rPr>
                <a:t>open loop</a:t>
              </a:r>
              <a:r>
                <a:rPr lang="it-IT" sz="1600" b="1" strike="noStrike" spc="-1">
                  <a:solidFill>
                    <a:srgbClr val="385623"/>
                  </a:solidFill>
                  <a:latin typeface="Candara"/>
                  <a:ea typeface="Candara"/>
                </a:rPr>
                <a:t> presso lo stabilimento YKK Mediterraneo SPA di Ascoli Piceno:</a:t>
              </a: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aspetti tecnici e autorizzativi</a:t>
              </a:r>
              <a:endParaRPr lang="it-IT" sz="1600" b="0" strike="noStrike" spc="-1">
                <a:latin typeface="Arial"/>
              </a:endParaRPr>
            </a:p>
            <a:p>
              <a:pPr algn="ctr">
                <a:lnSpc>
                  <a:spcPct val="100000"/>
                </a:lnSpc>
              </a:pP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Dott. Geol. Andrea Cavucci</a:t>
              </a:r>
              <a:endParaRPr lang="it-IT" sz="1600" b="0" strike="noStrike" spc="-1">
                <a:latin typeface="Arial"/>
              </a:endParaRPr>
            </a:p>
          </p:txBody>
        </p:sp>
      </p:grpSp>
      <p:sp>
        <p:nvSpPr>
          <p:cNvPr id="121" name="CustomShape 11"/>
          <p:cNvSpPr/>
          <p:nvPr/>
        </p:nvSpPr>
        <p:spPr>
          <a:xfrm>
            <a:off x="4752000" y="667080"/>
            <a:ext cx="5615640" cy="654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endParaRPr lang="it-IT" sz="1800" b="0" strike="noStrike" spc="-1" dirty="0">
              <a:latin typeface="Arial"/>
            </a:endParaRPr>
          </a:p>
          <a:p>
            <a:pPr>
              <a:lnSpc>
                <a:spcPct val="100000"/>
              </a:lnSpc>
            </a:pPr>
            <a:r>
              <a:rPr lang="it-IT" sz="1800" b="1" strike="noStrike" spc="-1" dirty="0">
                <a:solidFill>
                  <a:srgbClr val="FF0000"/>
                </a:solidFill>
                <a:latin typeface="Candara"/>
              </a:rPr>
              <a:t>UBICAZIONE STABILIMENTO YKK MEDITERRANEO SPA</a:t>
            </a:r>
            <a:endParaRPr lang="it-IT" sz="1800" b="1" strike="noStrike" spc="-1" dirty="0">
              <a:solidFill>
                <a:srgbClr val="FF0000"/>
              </a:solidFill>
              <a:latin typeface="Arial"/>
            </a:endParaRPr>
          </a:p>
        </p:txBody>
      </p:sp>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9696" y="1752096"/>
            <a:ext cx="8064896" cy="3993504"/>
          </a:xfrm>
          <a:prstGeom prst="rect">
            <a:avLst/>
          </a:prstGeom>
        </p:spPr>
      </p:pic>
    </p:spTree>
    <p:extLst>
      <p:ext uri="{BB962C8B-B14F-4D97-AF65-F5344CB8AC3E}">
        <p14:creationId xmlns:p14="http://schemas.microsoft.com/office/powerpoint/2010/main" val="1244935473"/>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 name="CustomShape 1"/>
          <p:cNvSpPr/>
          <p:nvPr/>
        </p:nvSpPr>
        <p:spPr>
          <a:xfrm>
            <a:off x="3708360" y="1321560"/>
            <a:ext cx="825732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t/>
            </a:r>
            <a:br/>
            <a:endParaRPr lang="it-IT" sz="1800" b="0" strike="noStrike" spc="-1">
              <a:latin typeface="Arial"/>
            </a:endParaRPr>
          </a:p>
        </p:txBody>
      </p:sp>
      <p:grpSp>
        <p:nvGrpSpPr>
          <p:cNvPr id="124" name="Group 2"/>
          <p:cNvGrpSpPr/>
          <p:nvPr/>
        </p:nvGrpSpPr>
        <p:grpSpPr>
          <a:xfrm>
            <a:off x="0" y="0"/>
            <a:ext cx="3079080" cy="6857280"/>
            <a:chOff x="0" y="0"/>
            <a:chExt cx="3079080" cy="6857280"/>
          </a:xfrm>
        </p:grpSpPr>
        <p:sp>
          <p:nvSpPr>
            <p:cNvPr id="125" name="CustomShape 3"/>
            <p:cNvSpPr/>
            <p:nvPr/>
          </p:nvSpPr>
          <p:spPr>
            <a:xfrm>
              <a:off x="0" y="0"/>
              <a:ext cx="3079080" cy="6857280"/>
            </a:xfrm>
            <a:prstGeom prst="rect">
              <a:avLst/>
            </a:prstGeom>
            <a:gradFill rotWithShape="0">
              <a:gsLst>
                <a:gs pos="0">
                  <a:srgbClr val="BBD6EE"/>
                </a:gs>
                <a:gs pos="100000">
                  <a:srgbClr val="FFFFFF"/>
                </a:gs>
              </a:gsLst>
              <a:lin ang="5400000"/>
            </a:gradFill>
            <a:ln>
              <a:noFill/>
            </a:ln>
            <a:effectLst>
              <a:outerShdw blurRad="57150" dist="19080" dir="5400000" algn="ctr" rotWithShape="0">
                <a:srgbClr val="000000">
                  <a:alpha val="63000"/>
                </a:srgbClr>
              </a:outerShdw>
            </a:effectLst>
          </p:spPr>
          <p:style>
            <a:lnRef idx="0">
              <a:scrgbClr r="0" g="0" b="0"/>
            </a:lnRef>
            <a:fillRef idx="0">
              <a:scrgbClr r="0" g="0" b="0"/>
            </a:fillRef>
            <a:effectRef idx="0">
              <a:scrgbClr r="0" g="0" b="0"/>
            </a:effectRef>
            <a:fontRef idx="minor"/>
          </p:style>
        </p:sp>
        <p:grpSp>
          <p:nvGrpSpPr>
            <p:cNvPr id="126" name="Group 4"/>
            <p:cNvGrpSpPr/>
            <p:nvPr/>
          </p:nvGrpSpPr>
          <p:grpSpPr>
            <a:xfrm>
              <a:off x="178200" y="5178600"/>
              <a:ext cx="2723400" cy="1264680"/>
              <a:chOff x="178200" y="5178600"/>
              <a:chExt cx="2723400" cy="1264680"/>
            </a:xfrm>
          </p:grpSpPr>
          <p:grpSp>
            <p:nvGrpSpPr>
              <p:cNvPr id="127" name="Group 5"/>
              <p:cNvGrpSpPr/>
              <p:nvPr/>
            </p:nvGrpSpPr>
            <p:grpSpPr>
              <a:xfrm>
                <a:off x="375840" y="5178600"/>
                <a:ext cx="2525760" cy="1264680"/>
                <a:chOff x="375840" y="5178600"/>
                <a:chExt cx="2525760" cy="1264680"/>
              </a:xfrm>
            </p:grpSpPr>
            <p:pic>
              <p:nvPicPr>
                <p:cNvPr id="128" name="Google Shape;113;p3"/>
                <p:cNvPicPr/>
                <p:nvPr/>
              </p:nvPicPr>
              <p:blipFill>
                <a:blip r:embed="rId2"/>
                <a:srcRect r="78013"/>
                <a:stretch/>
              </p:blipFill>
              <p:spPr>
                <a:xfrm>
                  <a:off x="429120" y="5360760"/>
                  <a:ext cx="297000" cy="384840"/>
                </a:xfrm>
                <a:prstGeom prst="rect">
                  <a:avLst/>
                </a:prstGeom>
                <a:ln>
                  <a:noFill/>
                </a:ln>
              </p:spPr>
            </p:pic>
            <p:pic>
              <p:nvPicPr>
                <p:cNvPr id="129" name="Google Shape;114;p3"/>
                <p:cNvPicPr/>
                <p:nvPr/>
              </p:nvPicPr>
              <p:blipFill>
                <a:blip r:embed="rId2"/>
                <a:srcRect l="22318"/>
                <a:stretch/>
              </p:blipFill>
              <p:spPr>
                <a:xfrm>
                  <a:off x="750960" y="5415840"/>
                  <a:ext cx="1051920" cy="384840"/>
                </a:xfrm>
                <a:prstGeom prst="rect">
                  <a:avLst/>
                </a:prstGeom>
                <a:ln>
                  <a:noFill/>
                </a:ln>
              </p:spPr>
            </p:pic>
            <p:grpSp>
              <p:nvGrpSpPr>
                <p:cNvPr id="130" name="Group 6"/>
                <p:cNvGrpSpPr/>
                <p:nvPr/>
              </p:nvGrpSpPr>
              <p:grpSpPr>
                <a:xfrm>
                  <a:off x="375840" y="5178600"/>
                  <a:ext cx="2525760" cy="1264680"/>
                  <a:chOff x="375840" y="5178600"/>
                  <a:chExt cx="2525760" cy="1264680"/>
                </a:xfrm>
              </p:grpSpPr>
              <p:pic>
                <p:nvPicPr>
                  <p:cNvPr id="131" name="Google Shape;116;p3"/>
                  <p:cNvPicPr/>
                  <p:nvPr/>
                </p:nvPicPr>
                <p:blipFill>
                  <a:blip r:embed="rId3"/>
                  <a:stretch/>
                </p:blipFill>
                <p:spPr>
                  <a:xfrm>
                    <a:off x="1601640" y="5178600"/>
                    <a:ext cx="1299240" cy="1264680"/>
                  </a:xfrm>
                  <a:prstGeom prst="rect">
                    <a:avLst/>
                  </a:prstGeom>
                  <a:ln>
                    <a:noFill/>
                  </a:ln>
                </p:spPr>
              </p:pic>
              <p:sp>
                <p:nvSpPr>
                  <p:cNvPr id="132" name="CustomShape 7"/>
                  <p:cNvSpPr/>
                  <p:nvPr/>
                </p:nvSpPr>
                <p:spPr>
                  <a:xfrm rot="10800000">
                    <a:off x="375840" y="5798880"/>
                    <a:ext cx="2525760" cy="3960"/>
                  </a:xfrm>
                  <a:custGeom>
                    <a:avLst/>
                    <a:gdLst/>
                    <a:ahLst/>
                    <a:cxnLst/>
                    <a:rect l="l" t="t" r="r" b="b"/>
                    <a:pathLst>
                      <a:path w="21600" h="21600">
                        <a:moveTo>
                          <a:pt x="0" y="0"/>
                        </a:moveTo>
                        <a:lnTo>
                          <a:pt x="21600" y="21600"/>
                        </a:lnTo>
                      </a:path>
                    </a:pathLst>
                  </a:custGeom>
                  <a:noFill/>
                  <a:ln w="54000" cap="rnd">
                    <a:solidFill>
                      <a:schemeClr val="dk1"/>
                    </a:solidFill>
                    <a:miter/>
                  </a:ln>
                </p:spPr>
                <p:style>
                  <a:lnRef idx="0">
                    <a:scrgbClr r="0" g="0" b="0"/>
                  </a:lnRef>
                  <a:fillRef idx="0">
                    <a:scrgbClr r="0" g="0" b="0"/>
                  </a:fillRef>
                  <a:effectRef idx="0">
                    <a:scrgbClr r="0" g="0" b="0"/>
                  </a:effectRef>
                  <a:fontRef idx="minor"/>
                </p:style>
              </p:sp>
            </p:grpSp>
          </p:grpSp>
          <p:sp>
            <p:nvSpPr>
              <p:cNvPr id="133" name="CustomShape 8"/>
              <p:cNvSpPr/>
              <p:nvPr/>
            </p:nvSpPr>
            <p:spPr>
              <a:xfrm>
                <a:off x="178200" y="5893560"/>
                <a:ext cx="1854720" cy="4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it-IT" sz="1050" b="1" strike="noStrike" spc="-1">
                    <a:solidFill>
                      <a:srgbClr val="000000"/>
                    </a:solidFill>
                    <a:latin typeface="Candara"/>
                    <a:ea typeface="Candara"/>
                  </a:rPr>
                  <a:t>ordine@geologimarche.it geologimarche@pec.epap.it</a:t>
                </a:r>
                <a:endParaRPr lang="it-IT" sz="1050" b="0" strike="noStrike" spc="-1">
                  <a:latin typeface="Arial"/>
                </a:endParaRPr>
              </a:p>
            </p:txBody>
          </p:sp>
        </p:grpSp>
        <p:sp>
          <p:nvSpPr>
            <p:cNvPr id="134" name="CustomShape 9"/>
            <p:cNvSpPr/>
            <p:nvPr/>
          </p:nvSpPr>
          <p:spPr>
            <a:xfrm>
              <a:off x="66960" y="249480"/>
              <a:ext cx="2945160" cy="243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FF0000"/>
                  </a:solidFill>
                  <a:latin typeface="Candara"/>
                  <a:ea typeface="Candara"/>
                </a:rPr>
                <a:t>AGGIORNAMENTO</a:t>
              </a:r>
              <a:r>
                <a:rPr lang="it-IT" sz="1800" b="1" strike="noStrike" spc="-1">
                  <a:solidFill>
                    <a:srgbClr val="C00000"/>
                  </a:solidFill>
                  <a:latin typeface="Candara"/>
                  <a:ea typeface="Candara"/>
                </a:rPr>
                <a:t> </a:t>
              </a:r>
              <a:r>
                <a:rPr lang="it-IT" sz="1800" b="1" strike="noStrike" spc="-1">
                  <a:solidFill>
                    <a:srgbClr val="FF0000"/>
                  </a:solidFill>
                  <a:latin typeface="Candara"/>
                  <a:ea typeface="Candara"/>
                </a:rPr>
                <a:t>PROFESSIONALE</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CORSO APPLICATIVO DI </a:t>
              </a: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PROGETTAZIONE GEOTERMICA</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400" b="1" strike="noStrike" spc="-1">
                  <a:solidFill>
                    <a:srgbClr val="FF0000"/>
                  </a:solidFill>
                  <a:latin typeface="Candara"/>
                  <a:ea typeface="Candara"/>
                </a:rPr>
                <a:t>Ancona, 01 Dicembre 2023</a:t>
              </a:r>
              <a:endParaRPr lang="it-IT" sz="1400" b="0" strike="noStrike" spc="-1">
                <a:latin typeface="Arial"/>
              </a:endParaRPr>
            </a:p>
            <a:p>
              <a:pPr>
                <a:lnSpc>
                  <a:spcPct val="100000"/>
                </a:lnSpc>
              </a:pPr>
              <a:endParaRPr lang="it-IT" sz="1400" b="0" strike="noStrike" spc="-1">
                <a:latin typeface="Arial"/>
              </a:endParaRPr>
            </a:p>
          </p:txBody>
        </p:sp>
        <p:sp>
          <p:nvSpPr>
            <p:cNvPr id="135" name="CustomShape 10"/>
            <p:cNvSpPr/>
            <p:nvPr/>
          </p:nvSpPr>
          <p:spPr>
            <a:xfrm>
              <a:off x="178200" y="2910960"/>
              <a:ext cx="2678760" cy="203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600" b="1" strike="noStrike" spc="-1">
                  <a:solidFill>
                    <a:srgbClr val="385623"/>
                  </a:solidFill>
                  <a:latin typeface="Candara"/>
                  <a:ea typeface="Candara"/>
                </a:rPr>
                <a:t>I pozzi dell’impianto geotermico </a:t>
              </a:r>
              <a:r>
                <a:rPr lang="it-IT" sz="1600" b="0" i="1" strike="noStrike" spc="-1">
                  <a:solidFill>
                    <a:srgbClr val="385623"/>
                  </a:solidFill>
                  <a:latin typeface="Candara"/>
                  <a:ea typeface="Candara"/>
                </a:rPr>
                <a:t>open loop</a:t>
              </a:r>
              <a:r>
                <a:rPr lang="it-IT" sz="1600" b="1" strike="noStrike" spc="-1">
                  <a:solidFill>
                    <a:srgbClr val="385623"/>
                  </a:solidFill>
                  <a:latin typeface="Candara"/>
                  <a:ea typeface="Candara"/>
                </a:rPr>
                <a:t> presso lo stabilimento YKK Mediterraneo SPA di Ascoli Piceno:</a:t>
              </a: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aspetti tecnici e autorizzativi</a:t>
              </a:r>
              <a:endParaRPr lang="it-IT" sz="1600" b="0" strike="noStrike" spc="-1">
                <a:latin typeface="Arial"/>
              </a:endParaRPr>
            </a:p>
            <a:p>
              <a:pPr algn="ctr">
                <a:lnSpc>
                  <a:spcPct val="100000"/>
                </a:lnSpc>
              </a:pP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Dott. Geol. Andrea Cavucci</a:t>
              </a:r>
              <a:endParaRPr lang="it-IT" sz="1600" b="0" strike="noStrike" spc="-1">
                <a:latin typeface="Arial"/>
              </a:endParaRPr>
            </a:p>
          </p:txBody>
        </p:sp>
      </p:grpSp>
      <p:sp>
        <p:nvSpPr>
          <p:cNvPr id="136" name="CustomShape 11"/>
          <p:cNvSpPr/>
          <p:nvPr/>
        </p:nvSpPr>
        <p:spPr>
          <a:xfrm>
            <a:off x="3456000" y="504000"/>
            <a:ext cx="8351640" cy="345960"/>
          </a:xfrm>
          <a:prstGeom prst="rect">
            <a:avLst/>
          </a:prstGeom>
          <a:solidFill>
            <a:srgbClr val="FF0000">
              <a:alpha val="62000"/>
            </a:srgbClr>
          </a:solidFill>
          <a:ln>
            <a:solidFill>
              <a:schemeClr val="tx1"/>
            </a:solid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it-IT" spc="600" dirty="0" smtClean="0"/>
              <a:t>FABBISOGNO  E  PREFATTIBILITA</a:t>
            </a:r>
            <a:r>
              <a:rPr lang="it-IT" spc="600" dirty="0"/>
              <a:t>’</a:t>
            </a:r>
          </a:p>
        </p:txBody>
      </p:sp>
      <p:sp>
        <p:nvSpPr>
          <p:cNvPr id="2" name="Freccia in giù 1"/>
          <p:cNvSpPr/>
          <p:nvPr/>
        </p:nvSpPr>
        <p:spPr>
          <a:xfrm>
            <a:off x="7212502" y="1467540"/>
            <a:ext cx="599716" cy="49302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solidFill>
                <a:srgbClr val="FF0000"/>
              </a:solidFill>
            </a:endParaRPr>
          </a:p>
        </p:txBody>
      </p:sp>
      <p:sp>
        <p:nvSpPr>
          <p:cNvPr id="19" name="CustomShape 11"/>
          <p:cNvSpPr/>
          <p:nvPr/>
        </p:nvSpPr>
        <p:spPr>
          <a:xfrm>
            <a:off x="3433096" y="2013837"/>
            <a:ext cx="8351640" cy="345960"/>
          </a:xfrm>
          <a:prstGeom prst="rect">
            <a:avLst/>
          </a:prstGeom>
          <a:solidFill>
            <a:srgbClr val="FF0000"/>
          </a:solidFill>
          <a:ln>
            <a:solidFill>
              <a:srgbClr val="3465A4"/>
            </a:solid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it-IT" dirty="0"/>
              <a:t>CONOSCENZA E VALUTAZIONE DELLA RISORSA DISPONIBILE </a:t>
            </a:r>
          </a:p>
        </p:txBody>
      </p:sp>
      <p:sp>
        <p:nvSpPr>
          <p:cNvPr id="20" name="Freccia in giù 19"/>
          <p:cNvSpPr/>
          <p:nvPr/>
        </p:nvSpPr>
        <p:spPr>
          <a:xfrm>
            <a:off x="7184615" y="2423788"/>
            <a:ext cx="599716" cy="523624"/>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sp>
        <p:nvSpPr>
          <p:cNvPr id="21" name="CustomShape 11"/>
          <p:cNvSpPr/>
          <p:nvPr/>
        </p:nvSpPr>
        <p:spPr>
          <a:xfrm>
            <a:off x="3577539" y="4134818"/>
            <a:ext cx="3936144" cy="942840"/>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lIns="90000" tIns="45000" rIns="90000" bIns="45000">
            <a:noAutofit/>
          </a:bodyPr>
          <a:lstStyle/>
          <a:p>
            <a:pPr algn="ctr">
              <a:lnSpc>
                <a:spcPct val="100000"/>
              </a:lnSpc>
            </a:pPr>
            <a:r>
              <a:rPr lang="it-IT" dirty="0" smtClean="0">
                <a:solidFill>
                  <a:schemeClr val="tx1"/>
                </a:solidFill>
              </a:rPr>
              <a:t>I^ FASE </a:t>
            </a:r>
          </a:p>
          <a:p>
            <a:pPr algn="ctr">
              <a:lnSpc>
                <a:spcPct val="100000"/>
              </a:lnSpc>
            </a:pPr>
            <a:r>
              <a:rPr lang="it-IT" dirty="0" smtClean="0">
                <a:solidFill>
                  <a:schemeClr val="tx1"/>
                </a:solidFill>
              </a:rPr>
              <a:t> </a:t>
            </a:r>
            <a:r>
              <a:rPr lang="it-IT" dirty="0">
                <a:solidFill>
                  <a:schemeClr val="tx1"/>
                </a:solidFill>
              </a:rPr>
              <a:t>APPROFONDIMENTI GEOLOGICI ED IDROGEOLOGICI</a:t>
            </a:r>
          </a:p>
        </p:txBody>
      </p:sp>
      <p:sp>
        <p:nvSpPr>
          <p:cNvPr id="22" name="CustomShape 11"/>
          <p:cNvSpPr/>
          <p:nvPr/>
        </p:nvSpPr>
        <p:spPr>
          <a:xfrm>
            <a:off x="8106178" y="4130189"/>
            <a:ext cx="3602067" cy="727112"/>
          </a:xfrm>
          <a:prstGeom prst="rect">
            <a:avLst/>
          </a:prstGeom>
          <a:ln/>
        </p:spPr>
        <p:style>
          <a:lnRef idx="1">
            <a:schemeClr val="accent6"/>
          </a:lnRef>
          <a:fillRef idx="3">
            <a:schemeClr val="accent6"/>
          </a:fillRef>
          <a:effectRef idx="2">
            <a:schemeClr val="accent6"/>
          </a:effectRef>
          <a:fontRef idx="minor">
            <a:schemeClr val="lt1"/>
          </a:fontRef>
        </p:style>
        <p:txBody>
          <a:bodyPr lIns="90000" tIns="45000" rIns="90000" bIns="45000">
            <a:noAutofit/>
          </a:bodyPr>
          <a:lstStyle/>
          <a:p>
            <a:pPr algn="ctr">
              <a:lnSpc>
                <a:spcPct val="100000"/>
              </a:lnSpc>
            </a:pPr>
            <a:r>
              <a:rPr lang="it-IT" dirty="0" smtClean="0">
                <a:solidFill>
                  <a:schemeClr val="tx1"/>
                </a:solidFill>
              </a:rPr>
              <a:t>II^ FASE</a:t>
            </a:r>
          </a:p>
          <a:p>
            <a:pPr algn="ctr">
              <a:lnSpc>
                <a:spcPct val="100000"/>
              </a:lnSpc>
            </a:pPr>
            <a:r>
              <a:rPr lang="it-IT" dirty="0" smtClean="0">
                <a:solidFill>
                  <a:schemeClr val="tx1"/>
                </a:solidFill>
              </a:rPr>
              <a:t>ATTIVITA</a:t>
            </a:r>
            <a:r>
              <a:rPr lang="it-IT" dirty="0">
                <a:solidFill>
                  <a:schemeClr val="tx1"/>
                </a:solidFill>
              </a:rPr>
              <a:t>’ DI RICERCA</a:t>
            </a:r>
          </a:p>
        </p:txBody>
      </p:sp>
      <p:sp>
        <p:nvSpPr>
          <p:cNvPr id="28" name="CustomShape 11"/>
          <p:cNvSpPr/>
          <p:nvPr/>
        </p:nvSpPr>
        <p:spPr>
          <a:xfrm>
            <a:off x="5683439" y="3028540"/>
            <a:ext cx="3602067" cy="512887"/>
          </a:xfrm>
          <a:prstGeom prst="rect">
            <a:avLst/>
          </a:prstGeom>
          <a:ln/>
        </p:spPr>
        <p:style>
          <a:lnRef idx="0">
            <a:schemeClr val="accent5"/>
          </a:lnRef>
          <a:fillRef idx="3">
            <a:schemeClr val="accent5"/>
          </a:fillRef>
          <a:effectRef idx="3">
            <a:schemeClr val="accent5"/>
          </a:effectRef>
          <a:fontRef idx="minor">
            <a:schemeClr val="lt1"/>
          </a:fontRef>
        </p:style>
        <p:txBody>
          <a:bodyPr lIns="90000" tIns="45000" rIns="90000" bIns="45000">
            <a:noAutofit/>
          </a:bodyPr>
          <a:lstStyle/>
          <a:p>
            <a:pPr algn="ctr">
              <a:lnSpc>
                <a:spcPct val="100000"/>
              </a:lnSpc>
            </a:pPr>
            <a:r>
              <a:rPr lang="it-IT" b="1" dirty="0">
                <a:solidFill>
                  <a:schemeClr val="tx1"/>
                </a:solidFill>
              </a:rPr>
              <a:t>FALDA ACQUIFERA</a:t>
            </a:r>
          </a:p>
        </p:txBody>
      </p:sp>
      <p:sp>
        <p:nvSpPr>
          <p:cNvPr id="7" name="Rettangolo 6"/>
          <p:cNvSpPr/>
          <p:nvPr/>
        </p:nvSpPr>
        <p:spPr>
          <a:xfrm>
            <a:off x="5960472" y="1000914"/>
            <a:ext cx="3048000" cy="36933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lvl="0" algn="ctr"/>
            <a:r>
              <a:rPr lang="it-IT" dirty="0"/>
              <a:t>OPEN LOOP SYSTEM</a:t>
            </a:r>
          </a:p>
        </p:txBody>
      </p:sp>
      <p:sp>
        <p:nvSpPr>
          <p:cNvPr id="9" name="Freccia angolare in su 8"/>
          <p:cNvSpPr/>
          <p:nvPr/>
        </p:nvSpPr>
        <p:spPr>
          <a:xfrm rot="10800000">
            <a:off x="4511824" y="3284983"/>
            <a:ext cx="648072" cy="64459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Freccia angolare in su 29"/>
          <p:cNvSpPr/>
          <p:nvPr/>
        </p:nvSpPr>
        <p:spPr>
          <a:xfrm flipV="1">
            <a:off x="9600748" y="3229706"/>
            <a:ext cx="648072" cy="623441"/>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circolare a destra 9"/>
          <p:cNvSpPr/>
          <p:nvPr/>
        </p:nvSpPr>
        <p:spPr>
          <a:xfrm>
            <a:off x="4511823" y="5360760"/>
            <a:ext cx="792089" cy="737820"/>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1" name="Freccia circolare a sinistra 10"/>
          <p:cNvSpPr/>
          <p:nvPr/>
        </p:nvSpPr>
        <p:spPr>
          <a:xfrm>
            <a:off x="9895972" y="5360760"/>
            <a:ext cx="792088" cy="737820"/>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3" name="CustomShape 11"/>
          <p:cNvSpPr/>
          <p:nvPr/>
        </p:nvSpPr>
        <p:spPr>
          <a:xfrm>
            <a:off x="5807882" y="5608260"/>
            <a:ext cx="3602067" cy="512887"/>
          </a:xfrm>
          <a:prstGeom prst="rect">
            <a:avLst/>
          </a:prstGeom>
          <a:ln/>
        </p:spPr>
        <p:style>
          <a:lnRef idx="0">
            <a:schemeClr val="accent5"/>
          </a:lnRef>
          <a:fillRef idx="3">
            <a:schemeClr val="accent5"/>
          </a:fillRef>
          <a:effectRef idx="3">
            <a:schemeClr val="accent5"/>
          </a:effectRef>
          <a:fontRef idx="minor">
            <a:schemeClr val="lt1"/>
          </a:fontRef>
        </p:style>
        <p:txBody>
          <a:bodyPr lIns="90000" tIns="45000" rIns="90000" bIns="45000">
            <a:noAutofit/>
          </a:bodyPr>
          <a:lstStyle/>
          <a:p>
            <a:pPr algn="ctr">
              <a:lnSpc>
                <a:spcPct val="100000"/>
              </a:lnSpc>
            </a:pPr>
            <a:r>
              <a:rPr lang="it-IT" b="1" dirty="0" smtClean="0">
                <a:solidFill>
                  <a:schemeClr val="tx1"/>
                </a:solidFill>
              </a:rPr>
              <a:t>FATTIBILITA’ DELL’IMPIANTO</a:t>
            </a:r>
            <a:endParaRPr lang="it-IT" b="1" dirty="0">
              <a:solidFill>
                <a:schemeClr val="tx1"/>
              </a:solidFill>
            </a:endParaRPr>
          </a:p>
        </p:txBody>
      </p:sp>
    </p:spTree>
    <p:extLst>
      <p:ext uri="{BB962C8B-B14F-4D97-AF65-F5344CB8AC3E}">
        <p14:creationId xmlns:p14="http://schemas.microsoft.com/office/powerpoint/2010/main" val="2248200511"/>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 name="CustomShape 1"/>
          <p:cNvSpPr/>
          <p:nvPr/>
        </p:nvSpPr>
        <p:spPr>
          <a:xfrm>
            <a:off x="3708360" y="1321560"/>
            <a:ext cx="825732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t/>
            </a:r>
            <a:br/>
            <a:endParaRPr lang="it-IT" sz="1800" b="0" strike="noStrike" spc="-1">
              <a:latin typeface="Arial"/>
            </a:endParaRPr>
          </a:p>
        </p:txBody>
      </p:sp>
      <p:grpSp>
        <p:nvGrpSpPr>
          <p:cNvPr id="124" name="Group 2"/>
          <p:cNvGrpSpPr/>
          <p:nvPr/>
        </p:nvGrpSpPr>
        <p:grpSpPr>
          <a:xfrm>
            <a:off x="0" y="0"/>
            <a:ext cx="3079080" cy="6857280"/>
            <a:chOff x="0" y="0"/>
            <a:chExt cx="3079080" cy="6857280"/>
          </a:xfrm>
        </p:grpSpPr>
        <p:sp>
          <p:nvSpPr>
            <p:cNvPr id="125" name="CustomShape 3"/>
            <p:cNvSpPr/>
            <p:nvPr/>
          </p:nvSpPr>
          <p:spPr>
            <a:xfrm>
              <a:off x="0" y="0"/>
              <a:ext cx="3079080" cy="6857280"/>
            </a:xfrm>
            <a:prstGeom prst="rect">
              <a:avLst/>
            </a:prstGeom>
            <a:gradFill rotWithShape="0">
              <a:gsLst>
                <a:gs pos="0">
                  <a:srgbClr val="BBD6EE"/>
                </a:gs>
                <a:gs pos="100000">
                  <a:srgbClr val="FFFFFF"/>
                </a:gs>
              </a:gsLst>
              <a:lin ang="5400000"/>
            </a:gradFill>
            <a:ln>
              <a:noFill/>
            </a:ln>
            <a:effectLst>
              <a:outerShdw blurRad="57150" dist="19080" dir="5400000" algn="ctr" rotWithShape="0">
                <a:srgbClr val="000000">
                  <a:alpha val="63000"/>
                </a:srgbClr>
              </a:outerShdw>
            </a:effectLst>
          </p:spPr>
          <p:style>
            <a:lnRef idx="0">
              <a:scrgbClr r="0" g="0" b="0"/>
            </a:lnRef>
            <a:fillRef idx="0">
              <a:scrgbClr r="0" g="0" b="0"/>
            </a:fillRef>
            <a:effectRef idx="0">
              <a:scrgbClr r="0" g="0" b="0"/>
            </a:effectRef>
            <a:fontRef idx="minor"/>
          </p:style>
        </p:sp>
        <p:grpSp>
          <p:nvGrpSpPr>
            <p:cNvPr id="126" name="Group 4"/>
            <p:cNvGrpSpPr/>
            <p:nvPr/>
          </p:nvGrpSpPr>
          <p:grpSpPr>
            <a:xfrm>
              <a:off x="178200" y="5178600"/>
              <a:ext cx="2723400" cy="1264680"/>
              <a:chOff x="178200" y="5178600"/>
              <a:chExt cx="2723400" cy="1264680"/>
            </a:xfrm>
          </p:grpSpPr>
          <p:grpSp>
            <p:nvGrpSpPr>
              <p:cNvPr id="127" name="Group 5"/>
              <p:cNvGrpSpPr/>
              <p:nvPr/>
            </p:nvGrpSpPr>
            <p:grpSpPr>
              <a:xfrm>
                <a:off x="375840" y="5178600"/>
                <a:ext cx="2525760" cy="1264680"/>
                <a:chOff x="375840" y="5178600"/>
                <a:chExt cx="2525760" cy="1264680"/>
              </a:xfrm>
            </p:grpSpPr>
            <p:pic>
              <p:nvPicPr>
                <p:cNvPr id="128" name="Google Shape;113;p3"/>
                <p:cNvPicPr/>
                <p:nvPr/>
              </p:nvPicPr>
              <p:blipFill>
                <a:blip r:embed="rId2"/>
                <a:srcRect r="78013"/>
                <a:stretch/>
              </p:blipFill>
              <p:spPr>
                <a:xfrm>
                  <a:off x="429120" y="5360760"/>
                  <a:ext cx="297000" cy="384840"/>
                </a:xfrm>
                <a:prstGeom prst="rect">
                  <a:avLst/>
                </a:prstGeom>
                <a:ln>
                  <a:noFill/>
                </a:ln>
              </p:spPr>
            </p:pic>
            <p:pic>
              <p:nvPicPr>
                <p:cNvPr id="129" name="Google Shape;114;p3"/>
                <p:cNvPicPr/>
                <p:nvPr/>
              </p:nvPicPr>
              <p:blipFill>
                <a:blip r:embed="rId2"/>
                <a:srcRect l="22318"/>
                <a:stretch/>
              </p:blipFill>
              <p:spPr>
                <a:xfrm>
                  <a:off x="750960" y="5415840"/>
                  <a:ext cx="1051920" cy="384840"/>
                </a:xfrm>
                <a:prstGeom prst="rect">
                  <a:avLst/>
                </a:prstGeom>
                <a:ln>
                  <a:noFill/>
                </a:ln>
              </p:spPr>
            </p:pic>
            <p:grpSp>
              <p:nvGrpSpPr>
                <p:cNvPr id="130" name="Group 6"/>
                <p:cNvGrpSpPr/>
                <p:nvPr/>
              </p:nvGrpSpPr>
              <p:grpSpPr>
                <a:xfrm>
                  <a:off x="375840" y="5178600"/>
                  <a:ext cx="2525760" cy="1264680"/>
                  <a:chOff x="375840" y="5178600"/>
                  <a:chExt cx="2525760" cy="1264680"/>
                </a:xfrm>
              </p:grpSpPr>
              <p:pic>
                <p:nvPicPr>
                  <p:cNvPr id="131" name="Google Shape;116;p3"/>
                  <p:cNvPicPr/>
                  <p:nvPr/>
                </p:nvPicPr>
                <p:blipFill>
                  <a:blip r:embed="rId3"/>
                  <a:stretch/>
                </p:blipFill>
                <p:spPr>
                  <a:xfrm>
                    <a:off x="1601640" y="5178600"/>
                    <a:ext cx="1299240" cy="1264680"/>
                  </a:xfrm>
                  <a:prstGeom prst="rect">
                    <a:avLst/>
                  </a:prstGeom>
                  <a:ln>
                    <a:noFill/>
                  </a:ln>
                </p:spPr>
              </p:pic>
              <p:sp>
                <p:nvSpPr>
                  <p:cNvPr id="132" name="CustomShape 7"/>
                  <p:cNvSpPr/>
                  <p:nvPr/>
                </p:nvSpPr>
                <p:spPr>
                  <a:xfrm rot="10800000">
                    <a:off x="375840" y="5798880"/>
                    <a:ext cx="2525760" cy="3960"/>
                  </a:xfrm>
                  <a:custGeom>
                    <a:avLst/>
                    <a:gdLst/>
                    <a:ahLst/>
                    <a:cxnLst/>
                    <a:rect l="l" t="t" r="r" b="b"/>
                    <a:pathLst>
                      <a:path w="21600" h="21600">
                        <a:moveTo>
                          <a:pt x="0" y="0"/>
                        </a:moveTo>
                        <a:lnTo>
                          <a:pt x="21600" y="21600"/>
                        </a:lnTo>
                      </a:path>
                    </a:pathLst>
                  </a:custGeom>
                  <a:noFill/>
                  <a:ln w="54000" cap="rnd">
                    <a:solidFill>
                      <a:schemeClr val="dk1"/>
                    </a:solidFill>
                    <a:miter/>
                  </a:ln>
                </p:spPr>
                <p:style>
                  <a:lnRef idx="0">
                    <a:scrgbClr r="0" g="0" b="0"/>
                  </a:lnRef>
                  <a:fillRef idx="0">
                    <a:scrgbClr r="0" g="0" b="0"/>
                  </a:fillRef>
                  <a:effectRef idx="0">
                    <a:scrgbClr r="0" g="0" b="0"/>
                  </a:effectRef>
                  <a:fontRef idx="minor"/>
                </p:style>
              </p:sp>
            </p:grpSp>
          </p:grpSp>
          <p:sp>
            <p:nvSpPr>
              <p:cNvPr id="133" name="CustomShape 8"/>
              <p:cNvSpPr/>
              <p:nvPr/>
            </p:nvSpPr>
            <p:spPr>
              <a:xfrm>
                <a:off x="178200" y="5893560"/>
                <a:ext cx="1854720" cy="4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it-IT" sz="1050" b="1" strike="noStrike" spc="-1">
                    <a:solidFill>
                      <a:srgbClr val="000000"/>
                    </a:solidFill>
                    <a:latin typeface="Candara"/>
                    <a:ea typeface="Candara"/>
                  </a:rPr>
                  <a:t>ordine@geologimarche.it geologimarche@pec.epap.it</a:t>
                </a:r>
                <a:endParaRPr lang="it-IT" sz="1050" b="0" strike="noStrike" spc="-1">
                  <a:latin typeface="Arial"/>
                </a:endParaRPr>
              </a:p>
            </p:txBody>
          </p:sp>
        </p:grpSp>
        <p:sp>
          <p:nvSpPr>
            <p:cNvPr id="134" name="CustomShape 9"/>
            <p:cNvSpPr/>
            <p:nvPr/>
          </p:nvSpPr>
          <p:spPr>
            <a:xfrm>
              <a:off x="66960" y="249480"/>
              <a:ext cx="2945160" cy="243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FF0000"/>
                  </a:solidFill>
                  <a:latin typeface="Candara"/>
                  <a:ea typeface="Candara"/>
                </a:rPr>
                <a:t>AGGIORNAMENTO</a:t>
              </a:r>
              <a:r>
                <a:rPr lang="it-IT" sz="1800" b="1" strike="noStrike" spc="-1">
                  <a:solidFill>
                    <a:srgbClr val="C00000"/>
                  </a:solidFill>
                  <a:latin typeface="Candara"/>
                  <a:ea typeface="Candara"/>
                </a:rPr>
                <a:t> </a:t>
              </a:r>
              <a:r>
                <a:rPr lang="it-IT" sz="1800" b="1" strike="noStrike" spc="-1">
                  <a:solidFill>
                    <a:srgbClr val="FF0000"/>
                  </a:solidFill>
                  <a:latin typeface="Candara"/>
                  <a:ea typeface="Candara"/>
                </a:rPr>
                <a:t>PROFESSIONALE</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CORSO APPLICATIVO DI </a:t>
              </a:r>
              <a:endParaRPr lang="it-IT" sz="1800" b="0" strike="noStrike" spc="-1">
                <a:latin typeface="Arial"/>
              </a:endParaRPr>
            </a:p>
            <a:p>
              <a:pPr algn="ctr">
                <a:lnSpc>
                  <a:spcPct val="100000"/>
                </a:lnSpc>
              </a:pPr>
              <a:r>
                <a:rPr lang="it-IT" sz="1800" b="1" strike="noStrike" spc="-1">
                  <a:solidFill>
                    <a:srgbClr val="FF0000"/>
                  </a:solidFill>
                  <a:latin typeface="Candara"/>
                  <a:ea typeface="Candara"/>
                </a:rPr>
                <a:t>PROGETTAZIONE GEOTERMICA</a:t>
              </a:r>
              <a:endParaRPr lang="it-IT" sz="1800" b="0" strike="noStrike" spc="-1">
                <a:latin typeface="Arial"/>
              </a:endParaRPr>
            </a:p>
            <a:p>
              <a:pPr algn="ctr">
                <a:lnSpc>
                  <a:spcPct val="100000"/>
                </a:lnSpc>
              </a:pPr>
              <a:endParaRPr lang="it-IT" sz="1800" b="0" strike="noStrike" spc="-1">
                <a:latin typeface="Arial"/>
              </a:endParaRPr>
            </a:p>
            <a:p>
              <a:pPr algn="ctr">
                <a:lnSpc>
                  <a:spcPct val="100000"/>
                </a:lnSpc>
              </a:pPr>
              <a:r>
                <a:rPr lang="it-IT" sz="1400" b="1" strike="noStrike" spc="-1">
                  <a:solidFill>
                    <a:srgbClr val="FF0000"/>
                  </a:solidFill>
                  <a:latin typeface="Candara"/>
                  <a:ea typeface="Candara"/>
                </a:rPr>
                <a:t>Ancona, 01 Dicembre 2023</a:t>
              </a:r>
              <a:endParaRPr lang="it-IT" sz="1400" b="0" strike="noStrike" spc="-1">
                <a:latin typeface="Arial"/>
              </a:endParaRPr>
            </a:p>
            <a:p>
              <a:pPr>
                <a:lnSpc>
                  <a:spcPct val="100000"/>
                </a:lnSpc>
              </a:pPr>
              <a:endParaRPr lang="it-IT" sz="1400" b="0" strike="noStrike" spc="-1">
                <a:latin typeface="Arial"/>
              </a:endParaRPr>
            </a:p>
          </p:txBody>
        </p:sp>
        <p:sp>
          <p:nvSpPr>
            <p:cNvPr id="135" name="CustomShape 10"/>
            <p:cNvSpPr/>
            <p:nvPr/>
          </p:nvSpPr>
          <p:spPr>
            <a:xfrm>
              <a:off x="178200" y="2910960"/>
              <a:ext cx="2678760" cy="203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600" b="1" strike="noStrike" spc="-1">
                  <a:solidFill>
                    <a:srgbClr val="385623"/>
                  </a:solidFill>
                  <a:latin typeface="Candara"/>
                  <a:ea typeface="Candara"/>
                </a:rPr>
                <a:t>I pozzi dell’impianto geotermico </a:t>
              </a:r>
              <a:r>
                <a:rPr lang="it-IT" sz="1600" b="0" i="1" strike="noStrike" spc="-1">
                  <a:solidFill>
                    <a:srgbClr val="385623"/>
                  </a:solidFill>
                  <a:latin typeface="Candara"/>
                  <a:ea typeface="Candara"/>
                </a:rPr>
                <a:t>open loop</a:t>
              </a:r>
              <a:r>
                <a:rPr lang="it-IT" sz="1600" b="1" strike="noStrike" spc="-1">
                  <a:solidFill>
                    <a:srgbClr val="385623"/>
                  </a:solidFill>
                  <a:latin typeface="Candara"/>
                  <a:ea typeface="Candara"/>
                </a:rPr>
                <a:t> presso lo stabilimento YKK Mediterraneo SPA di Ascoli Piceno:</a:t>
              </a: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aspetti tecnici e autorizzativi</a:t>
              </a:r>
              <a:endParaRPr lang="it-IT" sz="1600" b="0" strike="noStrike" spc="-1">
                <a:latin typeface="Arial"/>
              </a:endParaRPr>
            </a:p>
            <a:p>
              <a:pPr algn="ctr">
                <a:lnSpc>
                  <a:spcPct val="100000"/>
                </a:lnSpc>
              </a:pPr>
              <a:endParaRPr lang="it-IT" sz="1600" b="0" strike="noStrike" spc="-1">
                <a:latin typeface="Arial"/>
              </a:endParaRPr>
            </a:p>
            <a:p>
              <a:pPr algn="ctr">
                <a:lnSpc>
                  <a:spcPct val="100000"/>
                </a:lnSpc>
              </a:pPr>
              <a:r>
                <a:rPr lang="it-IT" sz="1600" b="1" strike="noStrike" spc="-1">
                  <a:solidFill>
                    <a:srgbClr val="385623"/>
                  </a:solidFill>
                  <a:latin typeface="Candara"/>
                  <a:ea typeface="Candara"/>
                </a:rPr>
                <a:t>Dott. Geol. Andrea Cavucci</a:t>
              </a:r>
              <a:endParaRPr lang="it-IT" sz="1600" b="0" strike="noStrike" spc="-1">
                <a:latin typeface="Arial"/>
              </a:endParaRPr>
            </a:p>
          </p:txBody>
        </p:sp>
      </p:grpSp>
      <p:sp>
        <p:nvSpPr>
          <p:cNvPr id="136" name="CustomShape 11"/>
          <p:cNvSpPr/>
          <p:nvPr/>
        </p:nvSpPr>
        <p:spPr>
          <a:xfrm>
            <a:off x="3456000" y="504000"/>
            <a:ext cx="8351640" cy="645264"/>
          </a:xfrm>
          <a:prstGeom prst="rect">
            <a:avLst/>
          </a:prstGeom>
          <a:solidFill>
            <a:schemeClr val="accent2">
              <a:lumMod val="40000"/>
              <a:lumOff val="60000"/>
            </a:schemeClr>
          </a:solidFill>
          <a:ln>
            <a:solidFill>
              <a:srgbClr val="3465A4"/>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it-IT" b="1" dirty="0" smtClean="0"/>
              <a:t>I^ FASE </a:t>
            </a:r>
          </a:p>
          <a:p>
            <a:pPr algn="ctr">
              <a:lnSpc>
                <a:spcPct val="100000"/>
              </a:lnSpc>
            </a:pPr>
            <a:r>
              <a:rPr lang="it-IT" sz="1400" b="1" dirty="0" smtClean="0"/>
              <a:t>APPROFONDIMENTI </a:t>
            </a:r>
            <a:r>
              <a:rPr lang="it-IT" sz="1400" b="1" dirty="0"/>
              <a:t>GEOLOGICI E IDROGEOLOGICI GENERALI E DI DETTAGLIO</a:t>
            </a:r>
          </a:p>
          <a:p>
            <a:pPr algn="ctr">
              <a:lnSpc>
                <a:spcPct val="100000"/>
              </a:lnSpc>
            </a:pPr>
            <a:endParaRPr lang="it-IT" b="1" dirty="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a:p>
            <a:pPr algn="ctr">
              <a:lnSpc>
                <a:spcPct val="100000"/>
              </a:lnSpc>
            </a:pPr>
            <a:r>
              <a:rPr lang="it-IT" dirty="0" smtClean="0"/>
              <a:t>Stralcio carta geologica (progetto </a:t>
            </a:r>
            <a:r>
              <a:rPr lang="it-IT" dirty="0" err="1" smtClean="0"/>
              <a:t>Carg</a:t>
            </a:r>
            <a:r>
              <a:rPr lang="it-IT" dirty="0" smtClean="0"/>
              <a:t> Sezione 32709)</a:t>
            </a:r>
            <a:endParaRPr lang="it-IT" dirty="0"/>
          </a:p>
          <a:p>
            <a:pPr algn="ctr">
              <a:lnSpc>
                <a:spcPct val="100000"/>
              </a:lnSpc>
            </a:pPr>
            <a:endParaRPr lang="it-IT" sz="1800" b="1" strike="noStrike" dirty="0">
              <a:ln w="19050">
                <a:solidFill>
                  <a:schemeClr val="tx2">
                    <a:tint val="1000"/>
                  </a:schemeClr>
                </a:solidFill>
                <a:prstDash val="solid"/>
              </a:ln>
              <a:effectLst>
                <a:outerShdw blurRad="50000" dist="50800" dir="7500000" algn="tl">
                  <a:srgbClr val="000000">
                    <a:shade val="5000"/>
                    <a:alpha val="35000"/>
                  </a:srgbClr>
                </a:outerShdw>
              </a:effectLst>
              <a:latin typeface="Arial"/>
            </a:endParaRPr>
          </a:p>
        </p:txBody>
      </p:sp>
      <p:pic>
        <p:nvPicPr>
          <p:cNvPr id="4" name="Immagin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4344" y="1772816"/>
            <a:ext cx="7714951" cy="4831341"/>
          </a:xfrm>
          <a:prstGeom prst="rect">
            <a:avLst/>
          </a:prstGeom>
        </p:spPr>
      </p:pic>
    </p:spTree>
    <p:extLst>
      <p:ext uri="{BB962C8B-B14F-4D97-AF65-F5344CB8AC3E}">
        <p14:creationId xmlns:p14="http://schemas.microsoft.com/office/powerpoint/2010/main" val="3208342785"/>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338</TotalTime>
  <Words>2546</Words>
  <Application>Microsoft Office PowerPoint</Application>
  <PresentationFormat>Personalizzato</PresentationFormat>
  <Paragraphs>464</Paragraphs>
  <Slides>30</Slides>
  <Notes>0</Notes>
  <HiddenSlides>0</HiddenSlides>
  <MMClips>0</MMClips>
  <ScaleCrop>false</ScaleCrop>
  <HeadingPairs>
    <vt:vector size="4" baseType="variant">
      <vt:variant>
        <vt:lpstr>Tema</vt:lpstr>
      </vt:variant>
      <vt:variant>
        <vt:i4>2</vt:i4>
      </vt:variant>
      <vt:variant>
        <vt:lpstr>Titoli diapositive</vt:lpstr>
      </vt:variant>
      <vt:variant>
        <vt:i4>30</vt:i4>
      </vt:variant>
    </vt:vector>
  </HeadingPairs>
  <TitlesOfParts>
    <vt:vector size="32" baseType="lpstr">
      <vt:lpstr>Office Theme</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subject/>
  <dc:creator>Filippo Piscaglia</dc:creator>
  <dc:description/>
  <cp:lastModifiedBy>Luana</cp:lastModifiedBy>
  <cp:revision>36</cp:revision>
  <dcterms:created xsi:type="dcterms:W3CDTF">2023-05-08T14:26:04Z</dcterms:created>
  <dcterms:modified xsi:type="dcterms:W3CDTF">2023-11-29T17:10:33Z</dcterms:modified>
  <dc:language>it-IT</dc:language>
</cp:coreProperties>
</file>