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50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80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92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6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94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68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715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526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08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16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86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FB625-6E29-4C68-8605-0B34586BA01D}" type="datetimeFigureOut">
              <a:rPr lang="it-IT" smtClean="0"/>
              <a:t>06/12/2024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7FDBA-6DFC-45D1-BD5D-4D36911129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43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ione.marche.it/Portals/0/Paesaggio_Territorio_Urbanistica/Contratti_di_Fiume/Documenti/cdf__12marzo15.pdf?t=12" TargetMode="External"/><Relationship Id="rId2" Type="http://schemas.openxmlformats.org/officeDocument/2006/relationships/hyperlink" Target="http://nuke.a21fiumi.eu/Cos%C3%A8unContrattodifiume/tabid/56/Default.asp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COSA SONO I CONTRATTI DI FIUME?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Contratti di Fiume (</a:t>
            </a:r>
            <a:r>
              <a:rPr lang="it-IT" dirty="0" err="1"/>
              <a:t>CdF</a:t>
            </a:r>
            <a:r>
              <a:rPr lang="it-IT" dirty="0"/>
              <a:t>) sono strumenti volontari di programmazione strategica e negoziata che perseguono la tutela, la corretta gestione delle risorse idriche e la valorizzazione dei territori fluviali unitamente alla salvaguardia dal rischio idraulico, contribuendo allo sviluppo locale.</a:t>
            </a:r>
          </a:p>
        </p:txBody>
      </p:sp>
    </p:spTree>
    <p:extLst>
      <p:ext uri="{BB962C8B-B14F-4D97-AF65-F5344CB8AC3E}">
        <p14:creationId xmlns:p14="http://schemas.microsoft.com/office/powerpoint/2010/main" val="1975845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83458"/>
            <a:ext cx="9144000" cy="1268361"/>
          </a:xfrm>
        </p:spPr>
        <p:txBody>
          <a:bodyPr>
            <a:normAutofit/>
          </a:bodyPr>
          <a:lstStyle/>
          <a:p>
            <a:r>
              <a:rPr lang="it-IT" sz="4000" dirty="0"/>
              <a:t>ESEMPIO DI </a:t>
            </a:r>
            <a:r>
              <a:rPr lang="it-IT" sz="4000" dirty="0" err="1"/>
              <a:t>C.d.F</a:t>
            </a:r>
            <a:r>
              <a:rPr lang="it-IT" sz="4000" dirty="0"/>
              <a:t> </a:t>
            </a:r>
            <a:r>
              <a:rPr lang="it-IT" sz="9600" dirty="0"/>
              <a:t/>
            </a:r>
            <a:br>
              <a:rPr lang="it-IT" sz="9600" dirty="0"/>
            </a:br>
            <a:r>
              <a:rPr lang="it-IT" sz="2700" dirty="0" err="1"/>
              <a:t>C.d</a:t>
            </a:r>
            <a:r>
              <a:rPr lang="it-IT" sz="2700" dirty="0"/>
              <a:t> F DEL MISA e NEVOLA</a:t>
            </a:r>
            <a:br>
              <a:rPr lang="it-IT" sz="2700" dirty="0"/>
            </a:br>
            <a:r>
              <a:rPr lang="it-IT" sz="1800" dirty="0" smtClean="0"/>
              <a:t>Sintesi </a:t>
            </a:r>
            <a:r>
              <a:rPr lang="it-IT" sz="1800" dirty="0"/>
              <a:t>attività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651819"/>
            <a:ext cx="9144000" cy="360598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Manifesto intenti (2015 e aggiornamenti) </a:t>
            </a:r>
          </a:p>
          <a:p>
            <a:r>
              <a:rPr lang="it-IT" dirty="0"/>
              <a:t>Atto di indirizzo (2016)</a:t>
            </a:r>
          </a:p>
          <a:p>
            <a:r>
              <a:rPr lang="it-IT" dirty="0"/>
              <a:t>Quadro conoscitivo (2018)</a:t>
            </a:r>
          </a:p>
          <a:p>
            <a:r>
              <a:rPr lang="it-IT" dirty="0"/>
              <a:t>Documento strategico e programma azioni </a:t>
            </a:r>
            <a:r>
              <a:rPr lang="it-IT" dirty="0" smtClean="0"/>
              <a:t>(2019)</a:t>
            </a:r>
            <a:endParaRPr lang="it-IT" dirty="0"/>
          </a:p>
          <a:p>
            <a:r>
              <a:rPr lang="it-IT" dirty="0"/>
              <a:t>Aggiornamento quadro conoscitivo, analisi vulnerabilità e rischi (2023) </a:t>
            </a:r>
          </a:p>
          <a:p>
            <a:r>
              <a:rPr lang="it-IT" dirty="0"/>
              <a:t>Azioni prioritarie (Programma D’ Azione 2023)</a:t>
            </a:r>
          </a:p>
          <a:p>
            <a:r>
              <a:rPr lang="it-IT" dirty="0"/>
              <a:t>Sottoscrizione Accordo di Programmazione Negoziata (Dicembre 2023)</a:t>
            </a:r>
          </a:p>
          <a:p>
            <a:r>
              <a:rPr lang="it-IT" dirty="0"/>
              <a:t>Firma Accordo (Marzo 2024)</a:t>
            </a:r>
          </a:p>
        </p:txBody>
      </p:sp>
    </p:spTree>
    <p:extLst>
      <p:ext uri="{BB962C8B-B14F-4D97-AF65-F5344CB8AC3E}">
        <p14:creationId xmlns:p14="http://schemas.microsoft.com/office/powerpoint/2010/main" val="3595809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44384"/>
            <a:ext cx="9144000" cy="997528"/>
          </a:xfrm>
        </p:spPr>
        <p:txBody>
          <a:bodyPr>
            <a:noAutofit/>
          </a:bodyPr>
          <a:lstStyle/>
          <a:p>
            <a:r>
              <a:rPr lang="it-IT" sz="3600" dirty="0" smtClean="0"/>
              <a:t>Contenuti principali Accordo </a:t>
            </a:r>
            <a:r>
              <a:rPr lang="it-IT" sz="3600" dirty="0" err="1" smtClean="0"/>
              <a:t>C.d.F</a:t>
            </a:r>
            <a:r>
              <a:rPr lang="it-IT" sz="3600" dirty="0" smtClean="0"/>
              <a:t>. Misa</a:t>
            </a:r>
            <a:br>
              <a:rPr lang="it-IT" sz="3600" dirty="0" smtClean="0"/>
            </a:br>
            <a:r>
              <a:rPr lang="it-IT" sz="2400" dirty="0" smtClean="0"/>
              <a:t>Proposta di Azioni - Sintesi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436914"/>
            <a:ext cx="9144000" cy="52845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it-IT" sz="1200" dirty="0" smtClean="0"/>
              <a:t>1) GESTIONE </a:t>
            </a:r>
            <a:r>
              <a:rPr lang="it-IT" sz="1200" dirty="0"/>
              <a:t>E </a:t>
            </a:r>
            <a:r>
              <a:rPr lang="it-IT" sz="1200" dirty="0" smtClean="0"/>
              <a:t>IMPLEMENTAZIONE DELL’AMBITO </a:t>
            </a:r>
            <a:r>
              <a:rPr lang="it-IT" sz="1200" dirty="0"/>
              <a:t>OTTIMALE DI </a:t>
            </a:r>
            <a:r>
              <a:rPr lang="it-IT" sz="1200" dirty="0" smtClean="0"/>
              <a:t>PROTEZIONE CIVILE </a:t>
            </a:r>
            <a:r>
              <a:rPr lang="it-IT" sz="1200" dirty="0"/>
              <a:t>DEL MISA NEVOLA, </a:t>
            </a:r>
            <a:endParaRPr lang="it-IT" sz="1200" dirty="0" smtClean="0"/>
          </a:p>
          <a:p>
            <a:pPr algn="l">
              <a:spcBef>
                <a:spcPts val="0"/>
              </a:spcBef>
            </a:pPr>
            <a:r>
              <a:rPr lang="it-IT" sz="1200" dirty="0" smtClean="0"/>
              <a:t>revisione </a:t>
            </a:r>
            <a:r>
              <a:rPr lang="it-IT" sz="1200" dirty="0"/>
              <a:t>procedure </a:t>
            </a:r>
            <a:r>
              <a:rPr lang="it-IT" sz="1200" dirty="0" smtClean="0"/>
              <a:t>del monitoraggio </a:t>
            </a:r>
            <a:r>
              <a:rPr lang="it-IT" sz="1200" dirty="0"/>
              <a:t>ed allertamento</a:t>
            </a:r>
            <a:r>
              <a:rPr lang="it-IT" sz="1200" dirty="0" smtClean="0"/>
              <a:t>) - </a:t>
            </a:r>
            <a:r>
              <a:rPr lang="it-IT" sz="1200" dirty="0"/>
              <a:t>attività formative </a:t>
            </a:r>
            <a:r>
              <a:rPr lang="it-IT" sz="1200" dirty="0" smtClean="0"/>
              <a:t>– informative popolazione </a:t>
            </a:r>
            <a:r>
              <a:rPr lang="it-IT" sz="1200" dirty="0"/>
              <a:t>su comportamenti </a:t>
            </a:r>
            <a:r>
              <a:rPr lang="it-IT" sz="1200" dirty="0" smtClean="0"/>
              <a:t>da adottare </a:t>
            </a:r>
            <a:r>
              <a:rPr lang="it-IT" sz="1200" dirty="0"/>
              <a:t>(IO NON RISCHIO </a:t>
            </a:r>
            <a:r>
              <a:rPr lang="it-IT" sz="1200" dirty="0" err="1"/>
              <a:t>Prot</a:t>
            </a:r>
            <a:r>
              <a:rPr lang="it-IT" sz="1200" dirty="0"/>
              <a:t>. </a:t>
            </a:r>
            <a:r>
              <a:rPr lang="it-IT" sz="1200" dirty="0" err="1"/>
              <a:t>Civ</a:t>
            </a:r>
            <a:r>
              <a:rPr lang="it-IT" sz="1200" dirty="0"/>
              <a:t>. </a:t>
            </a:r>
            <a:r>
              <a:rPr lang="it-IT" sz="1200" dirty="0" smtClean="0"/>
              <a:t>+ attività </a:t>
            </a:r>
            <a:r>
              <a:rPr lang="it-IT" sz="1200" dirty="0"/>
              <a:t>locale</a:t>
            </a:r>
            <a:r>
              <a:rPr lang="it-IT" sz="1200" dirty="0" smtClean="0"/>
              <a:t>)</a:t>
            </a:r>
          </a:p>
          <a:p>
            <a:pPr algn="l">
              <a:spcBef>
                <a:spcPts val="0"/>
              </a:spcBef>
            </a:pPr>
            <a:r>
              <a:rPr lang="it-IT" sz="1200" dirty="0" smtClean="0"/>
              <a:t>2</a:t>
            </a:r>
            <a:r>
              <a:rPr lang="it-IT" sz="1200" dirty="0"/>
              <a:t>) VASCHE DI ESPANSIONE BACINO: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- </a:t>
            </a:r>
            <a:r>
              <a:rPr lang="it-IT" sz="1200" dirty="0" err="1"/>
              <a:t>loc</a:t>
            </a:r>
            <a:r>
              <a:rPr lang="it-IT" sz="1200" dirty="0"/>
              <a:t>. </a:t>
            </a:r>
            <a:r>
              <a:rPr lang="it-IT" sz="1200" dirty="0" err="1"/>
              <a:t>Pancaldo</a:t>
            </a:r>
            <a:r>
              <a:rPr lang="it-IT" sz="1200" dirty="0"/>
              <a:t> a protezione dell’abitato </a:t>
            </a:r>
            <a:r>
              <a:rPr lang="it-IT" sz="1200" dirty="0" smtClean="0"/>
              <a:t>di Pianello </a:t>
            </a:r>
            <a:r>
              <a:rPr lang="it-IT" sz="1200" dirty="0"/>
              <a:t>di Ostra (AN)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- </a:t>
            </a:r>
            <a:r>
              <a:rPr lang="it-IT" sz="1200" dirty="0" err="1"/>
              <a:t>loc</a:t>
            </a:r>
            <a:r>
              <a:rPr lang="it-IT" sz="1200" dirty="0"/>
              <a:t>. Ponte </a:t>
            </a:r>
            <a:r>
              <a:rPr lang="it-IT" sz="1200" dirty="0" err="1"/>
              <a:t>Lucerta</a:t>
            </a:r>
            <a:r>
              <a:rPr lang="it-IT" sz="1200" dirty="0"/>
              <a:t> a </a:t>
            </a:r>
            <a:r>
              <a:rPr lang="it-IT" sz="1200" dirty="0" smtClean="0"/>
              <a:t>protezione dell’abitato </a:t>
            </a:r>
            <a:r>
              <a:rPr lang="it-IT" sz="1200" dirty="0"/>
              <a:t>di Passo Ripe</a:t>
            </a:r>
          </a:p>
          <a:p>
            <a:pPr algn="l">
              <a:spcBef>
                <a:spcPts val="0"/>
              </a:spcBef>
            </a:pPr>
            <a:r>
              <a:rPr lang="it-IT" sz="1200" dirty="0" smtClean="0"/>
              <a:t> - Valutazione </a:t>
            </a:r>
            <a:r>
              <a:rPr lang="it-IT" sz="1200" dirty="0"/>
              <a:t>sul ruolo dell’invaso </a:t>
            </a:r>
            <a:r>
              <a:rPr lang="it-IT" sz="1200" dirty="0" smtClean="0"/>
              <a:t>di Brugnetto </a:t>
            </a:r>
            <a:r>
              <a:rPr lang="it-IT" sz="1200" dirty="0"/>
              <a:t>/ Bettolelle rispetto ai </a:t>
            </a:r>
            <a:r>
              <a:rPr lang="it-IT" sz="1200" dirty="0" smtClean="0"/>
              <a:t>problemi evidenziati </a:t>
            </a:r>
            <a:r>
              <a:rPr lang="it-IT" sz="1200" dirty="0"/>
              <a:t>nel territorio limitrofo </a:t>
            </a:r>
            <a:r>
              <a:rPr lang="it-IT" sz="1200" dirty="0" smtClean="0"/>
              <a:t>in occasione </a:t>
            </a:r>
            <a:r>
              <a:rPr lang="it-IT" sz="1200" dirty="0"/>
              <a:t>dell’ultimo evento </a:t>
            </a:r>
            <a:r>
              <a:rPr lang="it-IT" sz="1200" dirty="0" smtClean="0"/>
              <a:t>alluvionale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3) INTERVENTI MANUTENZIONE URGENTI: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- Dragaggio tratto terminale MISA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- Fosso Sambuco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- Sistemazione straordinaria ARGINI Misa </a:t>
            </a:r>
            <a:r>
              <a:rPr lang="it-IT" sz="1200" dirty="0" smtClean="0"/>
              <a:t>e Nevola</a:t>
            </a:r>
            <a:endParaRPr lang="it-IT" sz="1200" dirty="0"/>
          </a:p>
          <a:p>
            <a:pPr algn="l">
              <a:spcBef>
                <a:spcPts val="0"/>
              </a:spcBef>
            </a:pPr>
            <a:r>
              <a:rPr lang="it-IT" sz="1200" dirty="0"/>
              <a:t>- Manutenzione e pulizia </a:t>
            </a:r>
            <a:r>
              <a:rPr lang="it-IT" sz="1200" dirty="0" smtClean="0"/>
              <a:t>periodica all’interno </a:t>
            </a:r>
            <a:r>
              <a:rPr lang="it-IT" sz="1200" dirty="0"/>
              <a:t>dell’alveo e degli argini </a:t>
            </a:r>
            <a:r>
              <a:rPr lang="it-IT" sz="1200" dirty="0" smtClean="0"/>
              <a:t>del fiume</a:t>
            </a:r>
            <a:r>
              <a:rPr lang="it-IT" sz="1200" dirty="0"/>
              <a:t>, nonché dei fossi principali (anche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in riferimento nuovi progetti </a:t>
            </a:r>
            <a:r>
              <a:rPr lang="it-IT" sz="1200" dirty="0" smtClean="0"/>
              <a:t>presentati es</a:t>
            </a:r>
            <a:r>
              <a:rPr lang="it-IT" sz="1200" dirty="0"/>
              <a:t>. Guardiania Operativa Misa Nevola</a:t>
            </a:r>
            <a:r>
              <a:rPr lang="it-IT" sz="1200" dirty="0" smtClean="0"/>
              <a:t>)</a:t>
            </a:r>
          </a:p>
          <a:p>
            <a:pPr algn="l">
              <a:spcBef>
                <a:spcPts val="0"/>
              </a:spcBef>
            </a:pPr>
            <a:r>
              <a:rPr lang="it-IT" sz="1200" dirty="0" smtClean="0"/>
              <a:t>4) RIFACIMENTO PONTI SENIGALLIA</a:t>
            </a: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it-IT" sz="1200" dirty="0" smtClean="0"/>
              <a:t>Sostituzione Ponte </a:t>
            </a:r>
            <a:r>
              <a:rPr lang="it-IT" sz="1200" dirty="0" err="1" smtClean="0"/>
              <a:t>Perilli</a:t>
            </a:r>
            <a:endParaRPr lang="it-IT" sz="1200" dirty="0" smtClean="0"/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it-IT" sz="1200" dirty="0" smtClean="0"/>
              <a:t>Sostituzione Ponte Garibaldi</a:t>
            </a: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it-IT" sz="1200" dirty="0" smtClean="0"/>
              <a:t>Sostituzione del Ponte Portone</a:t>
            </a: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it-IT" sz="1200" dirty="0" smtClean="0"/>
              <a:t>Sostituzione del ponte ferroviario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5) </a:t>
            </a:r>
            <a:r>
              <a:rPr lang="it-IT" sz="1200" dirty="0" smtClean="0"/>
              <a:t>REALIZZAZIONE INVASI </a:t>
            </a:r>
            <a:r>
              <a:rPr lang="it-IT" sz="1200" dirty="0"/>
              <a:t>DI STOCCAGGIO </a:t>
            </a:r>
            <a:r>
              <a:rPr lang="it-IT" sz="1200" dirty="0" smtClean="0"/>
              <a:t>IDRICO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Valutazione invaso Sant’Antonio e </a:t>
            </a:r>
            <a:r>
              <a:rPr lang="it-IT" sz="1200" dirty="0" smtClean="0"/>
              <a:t>similari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6) GESTIONE TERRENI AGRICOLI E </a:t>
            </a:r>
            <a:r>
              <a:rPr lang="it-IT" sz="1200" dirty="0" smtClean="0"/>
              <a:t>DI VERSANTE</a:t>
            </a:r>
            <a:endParaRPr lang="it-IT" sz="1200" dirty="0"/>
          </a:p>
          <a:p>
            <a:pPr algn="l">
              <a:spcBef>
                <a:spcPts val="0"/>
              </a:spcBef>
            </a:pPr>
            <a:r>
              <a:rPr lang="it-IT" sz="1200" dirty="0" smtClean="0"/>
              <a:t>-    Dinamiche dei versanti</a:t>
            </a:r>
            <a:r>
              <a:rPr lang="it-IT" sz="1200" dirty="0"/>
              <a:t> e</a:t>
            </a:r>
            <a:r>
              <a:rPr lang="it-IT" sz="1200" dirty="0" smtClean="0"/>
              <a:t> </a:t>
            </a:r>
            <a:r>
              <a:rPr lang="it-IT" sz="1200" dirty="0"/>
              <a:t>Gestione aree di versante (</a:t>
            </a:r>
            <a:r>
              <a:rPr lang="it-IT" sz="1200" dirty="0" smtClean="0"/>
              <a:t>conduzione agricola</a:t>
            </a:r>
            <a:r>
              <a:rPr lang="it-IT" sz="1200" dirty="0"/>
              <a:t>, Accordi Agro Ambientali)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200" dirty="0" smtClean="0"/>
              <a:t>Laghetti </a:t>
            </a:r>
            <a:r>
              <a:rPr lang="it-IT" sz="1200" dirty="0"/>
              <a:t>di stoccaggio </a:t>
            </a:r>
            <a:endParaRPr lang="it-IT" sz="1200" dirty="0" smtClean="0"/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200" dirty="0" smtClean="0"/>
              <a:t> </a:t>
            </a:r>
            <a:r>
              <a:rPr lang="it-IT" sz="1200" dirty="0"/>
              <a:t>Sviluppo del territorio e delle </a:t>
            </a:r>
            <a:r>
              <a:rPr lang="it-IT" sz="1200" dirty="0" smtClean="0"/>
              <a:t>destinazioni turistiche </a:t>
            </a:r>
            <a:r>
              <a:rPr lang="it-IT" sz="1200" dirty="0"/>
              <a:t>del bacino percorsi </a:t>
            </a:r>
            <a:r>
              <a:rPr lang="it-IT" sz="1200" dirty="0" smtClean="0"/>
              <a:t>d’acqua integrati </a:t>
            </a:r>
            <a:r>
              <a:rPr lang="it-IT" sz="1200" dirty="0"/>
              <a:t>e percorsi di </a:t>
            </a:r>
            <a:r>
              <a:rPr lang="it-IT" sz="1200" dirty="0" smtClean="0"/>
              <a:t>borghi</a:t>
            </a:r>
          </a:p>
          <a:p>
            <a:pPr algn="l">
              <a:spcBef>
                <a:spcPts val="0"/>
              </a:spcBef>
            </a:pPr>
            <a:r>
              <a:rPr lang="it-IT" sz="1200" dirty="0" smtClean="0"/>
              <a:t>7</a:t>
            </a:r>
            <a:r>
              <a:rPr lang="it-IT" sz="1200" dirty="0"/>
              <a:t>) REALIZZAZIONE DI AREE DI </a:t>
            </a:r>
            <a:r>
              <a:rPr lang="it-IT" sz="1200" dirty="0" smtClean="0"/>
              <a:t>LAMINAZIONE NATURALE</a:t>
            </a:r>
          </a:p>
          <a:p>
            <a:pPr algn="l">
              <a:spcBef>
                <a:spcPts val="0"/>
              </a:spcBef>
            </a:pPr>
            <a:r>
              <a:rPr lang="it-IT" sz="1200" dirty="0"/>
              <a:t>8) </a:t>
            </a:r>
            <a:r>
              <a:rPr lang="it-IT" sz="1200" dirty="0" smtClean="0"/>
              <a:t>DELOCALIZZAZIONE </a:t>
            </a:r>
            <a:r>
              <a:rPr lang="it-IT" sz="1200" dirty="0"/>
              <a:t>concertata degli </a:t>
            </a:r>
            <a:r>
              <a:rPr lang="it-IT" sz="1200" dirty="0" smtClean="0"/>
              <a:t>edifici delle </a:t>
            </a:r>
            <a:r>
              <a:rPr lang="it-IT" sz="1200" dirty="0"/>
              <a:t>aree a maggior rischio esondazione</a:t>
            </a:r>
          </a:p>
        </p:txBody>
      </p:sp>
    </p:spTree>
    <p:extLst>
      <p:ext uri="{BB962C8B-B14F-4D97-AF65-F5344CB8AC3E}">
        <p14:creationId xmlns:p14="http://schemas.microsoft.com/office/powerpoint/2010/main" val="284296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546265"/>
            <a:ext cx="9144000" cy="748145"/>
          </a:xfrm>
        </p:spPr>
        <p:txBody>
          <a:bodyPr>
            <a:normAutofit/>
          </a:bodyPr>
          <a:lstStyle/>
          <a:p>
            <a:r>
              <a:rPr lang="it-IT" sz="3600" dirty="0" smtClean="0"/>
              <a:t>QUANDO NASCONO I CONTRATTI DI FIUME?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294411"/>
            <a:ext cx="9144000" cy="5094514"/>
          </a:xfrm>
        </p:spPr>
        <p:txBody>
          <a:bodyPr>
            <a:normAutofit fontScale="62500" lnSpcReduction="20000"/>
          </a:bodyPr>
          <a:lstStyle/>
          <a:p>
            <a:r>
              <a:rPr lang="it-IT" sz="2500" dirty="0"/>
              <a:t>Nel 2007 è stato istituito dal Coordinamento Agende 21 Locali </a:t>
            </a:r>
            <a:r>
              <a:rPr lang="it-IT" sz="2500" dirty="0" err="1"/>
              <a:t>Ialiane</a:t>
            </a:r>
            <a:r>
              <a:rPr lang="it-IT" sz="2500" dirty="0"/>
              <a:t> il "Tavolo Nazionale dei </a:t>
            </a:r>
            <a:r>
              <a:rPr lang="it-IT" sz="2500" u="sng" dirty="0">
                <a:hlinkClick r:id="rId2"/>
              </a:rPr>
              <a:t>Contratti di Fiume"</a:t>
            </a:r>
            <a:r>
              <a:rPr lang="it-IT" sz="2500" dirty="0"/>
              <a:t> con la finalità di contribuire al miglioramento delle politiche d'intervento nei territori fluviali.</a:t>
            </a:r>
          </a:p>
          <a:p>
            <a:r>
              <a:rPr lang="it-IT" sz="2500" dirty="0"/>
              <a:t>Nel 2015 il Tavolo Nazionale, con il contributo del Ministero dell'Ambiente e di ISPRA ha prodotto un documento d'indirizzo per i Contratti di Fiume contenente le </a:t>
            </a:r>
            <a:r>
              <a:rPr lang="it-IT" sz="2500" u="sng" dirty="0">
                <a:hlinkClick r:id="rId3"/>
              </a:rPr>
              <a:t>"Definizioni e requisiti qualitativi di base".</a:t>
            </a:r>
            <a:endParaRPr lang="it-IT" sz="2500" dirty="0"/>
          </a:p>
          <a:p>
            <a:r>
              <a:rPr lang="it-IT" sz="2500" dirty="0"/>
              <a:t>Nel dettaglio, i Contratti di Fiume si articolano nei seguenti passi:</a:t>
            </a:r>
          </a:p>
          <a:p>
            <a:pPr algn="l"/>
            <a:r>
              <a:rPr lang="it-IT" sz="2500" dirty="0"/>
              <a:t>- Condivisione di un Documento d’intenti contenente le motivazioni e gli obiettivi generali;</a:t>
            </a:r>
            <a:br>
              <a:rPr lang="it-IT" sz="2500" dirty="0"/>
            </a:br>
            <a:r>
              <a:rPr lang="it-IT" sz="2500" dirty="0"/>
              <a:t>- Messa a punto di una appropriata Analisi conoscitiva preliminare integrata sugli aspetti ambientali, sociali </a:t>
            </a:r>
            <a:r>
              <a:rPr lang="it-IT" sz="2500" dirty="0" smtClean="0"/>
              <a:t>     ed </a:t>
            </a:r>
            <a:r>
              <a:rPr lang="it-IT" sz="2500" dirty="0"/>
              <a:t>economici del territorio oggetto del </a:t>
            </a:r>
            <a:r>
              <a:rPr lang="it-IT" sz="2500" dirty="0" err="1"/>
              <a:t>CdF</a:t>
            </a:r>
            <a:r>
              <a:rPr lang="it-IT" sz="2500" dirty="0"/>
              <a:t>;</a:t>
            </a:r>
            <a:br>
              <a:rPr lang="it-IT" sz="2500" dirty="0"/>
            </a:br>
            <a:r>
              <a:rPr lang="it-IT" sz="2500" dirty="0"/>
              <a:t>- Elaborazione di un Documento strategico;</a:t>
            </a:r>
            <a:br>
              <a:rPr lang="it-IT" sz="2500" dirty="0"/>
            </a:br>
            <a:r>
              <a:rPr lang="it-IT" sz="2500" dirty="0"/>
              <a:t>- Definizione di un Programma d’Azione (PA);</a:t>
            </a:r>
            <a:br>
              <a:rPr lang="it-IT" sz="2500" dirty="0"/>
            </a:br>
            <a:r>
              <a:rPr lang="it-IT" sz="2500" dirty="0"/>
              <a:t>- Messa in atto di processi partecipativi aperti e inclusivi;</a:t>
            </a:r>
            <a:br>
              <a:rPr lang="it-IT" sz="2500" dirty="0"/>
            </a:br>
            <a:r>
              <a:rPr lang="it-IT" sz="2500" dirty="0"/>
              <a:t>- Sottoscrizione di un Atto di impegno formale, il Contratto di Fiume;</a:t>
            </a:r>
            <a:br>
              <a:rPr lang="it-IT" sz="2500" dirty="0"/>
            </a:br>
            <a:r>
              <a:rPr lang="it-IT" sz="2500" dirty="0"/>
              <a:t>- Attivazione di un Sistema di controllo e monitoraggio periodico del contratto per la verifica dello stato di attuazione delle varie fasi e azioni;</a:t>
            </a:r>
            <a:br>
              <a:rPr lang="it-IT" sz="2500" dirty="0"/>
            </a:br>
            <a:r>
              <a:rPr lang="it-IT" sz="2500" dirty="0"/>
              <a:t>- I dati e le informazioni sui Contratti di Fiume devono essere resi accessibili al pubblico;</a:t>
            </a:r>
          </a:p>
          <a:p>
            <a:r>
              <a:rPr lang="it-IT" sz="2500" b="1" dirty="0"/>
              <a:t>La Regione Marche con DGR n. 1470 del 29-12-2014 ha aderito alla Carta Nazionale dei Contratti di Fiume, consapevole che tale strumento costituisce una delle modalità innovative ed adeguate per una gestione del fiume e del territorio.</a:t>
            </a:r>
            <a:br>
              <a:rPr lang="it-IT" sz="2500" b="1" dirty="0"/>
            </a:br>
            <a:endParaRPr lang="it-IT" sz="2500" dirty="0"/>
          </a:p>
          <a:p>
            <a:r>
              <a:rPr lang="it-IT" sz="2500" b="1" dirty="0"/>
              <a:t>Con la delibera di Giunta n. 217 del 18-03-2016, la Regione ha istituito il</a:t>
            </a:r>
            <a:br>
              <a:rPr lang="it-IT" sz="2500" b="1" dirty="0"/>
            </a:br>
            <a:r>
              <a:rPr lang="it-IT" sz="2500" b="1" dirty="0"/>
              <a:t>"Tavolo Tecnico Regionale permanente di Coordinamento dei Contratti di Fiume".</a:t>
            </a:r>
            <a:endParaRPr lang="it-IT" sz="25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290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7689"/>
          </a:xfrm>
        </p:spPr>
        <p:txBody>
          <a:bodyPr>
            <a:normAutofit/>
          </a:bodyPr>
          <a:lstStyle/>
          <a:p>
            <a:r>
              <a:rPr lang="it-IT" sz="3600" dirty="0" smtClean="0"/>
              <a:t>CHI FA PARTE DEL TAVOLO TECNICO REGIONALE?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900051"/>
            <a:ext cx="9144000" cy="4370119"/>
          </a:xfrm>
        </p:spPr>
        <p:txBody>
          <a:bodyPr>
            <a:normAutofit fontScale="85000" lnSpcReduction="20000"/>
          </a:bodyPr>
          <a:lstStyle/>
          <a:p>
            <a:pPr lvl="0" algn="l"/>
            <a:r>
              <a:rPr lang="it-IT" dirty="0"/>
              <a:t>Assessore Regionale alla Difesa del Suolo e della Costa e Tutela del Paesaggio o suo delegato, che lo presiede;</a:t>
            </a:r>
          </a:p>
          <a:p>
            <a:pPr lvl="0" algn="l"/>
            <a:r>
              <a:rPr lang="it-IT" dirty="0"/>
              <a:t>Dirigente Direzione Protezione Civile e Sicurezza del </a:t>
            </a:r>
            <a:r>
              <a:rPr lang="it-IT" dirty="0" err="1"/>
              <a:t>Teritorio</a:t>
            </a:r>
            <a:r>
              <a:rPr lang="it-IT" dirty="0"/>
              <a:t>,</a:t>
            </a:r>
            <a:br>
              <a:rPr lang="it-IT" dirty="0"/>
            </a:br>
            <a:r>
              <a:rPr lang="it-IT" dirty="0"/>
              <a:t>in caso di assenza da un suo delegato membro del tavolo, a cui è assegnato il coordinamento tecnico scientifico;</a:t>
            </a:r>
          </a:p>
          <a:p>
            <a:pPr lvl="0" algn="l"/>
            <a:r>
              <a:rPr lang="it-IT" dirty="0"/>
              <a:t>Dirigente della Direzione Agricoltura e Sviluppo Rurale</a:t>
            </a:r>
            <a:br>
              <a:rPr lang="it-IT" dirty="0"/>
            </a:br>
            <a:r>
              <a:rPr lang="it-IT" dirty="0"/>
              <a:t>o altro dirigente delegato dal medesimo servizio;</a:t>
            </a:r>
          </a:p>
          <a:p>
            <a:pPr lvl="0" algn="l"/>
            <a:r>
              <a:rPr lang="it-IT" dirty="0"/>
              <a:t>Dirigente della Direzione Ambiente e Risorse Idriche;</a:t>
            </a:r>
          </a:p>
          <a:p>
            <a:pPr lvl="0" algn="l"/>
            <a:r>
              <a:rPr lang="it-IT" dirty="0"/>
              <a:t>Dott. </a:t>
            </a:r>
            <a:r>
              <a:rPr lang="it-IT" dirty="0" err="1"/>
              <a:t>Endro</a:t>
            </a:r>
            <a:r>
              <a:rPr lang="it-IT" dirty="0"/>
              <a:t> Martini per il Tavolo Nazionale dei Contratti di Fiume;</a:t>
            </a:r>
          </a:p>
          <a:p>
            <a:pPr lvl="0" algn="l"/>
            <a:r>
              <a:rPr lang="it-IT" dirty="0"/>
              <a:t>David </a:t>
            </a:r>
            <a:r>
              <a:rPr lang="it-IT" dirty="0" err="1"/>
              <a:t>Belfiori</a:t>
            </a:r>
            <a:r>
              <a:rPr lang="it-IT" dirty="0"/>
              <a:t> (WWF), Fabio </a:t>
            </a:r>
            <a:r>
              <a:rPr lang="it-IT" dirty="0" err="1"/>
              <a:t>Taffetani</a:t>
            </a:r>
            <a:r>
              <a:rPr lang="it-IT" dirty="0"/>
              <a:t> (Italia Nostra)</a:t>
            </a:r>
            <a:br>
              <a:rPr lang="it-IT" dirty="0"/>
            </a:br>
            <a:r>
              <a:rPr lang="it-IT" dirty="0"/>
              <a:t>per le associazioni di Protezione Ambientale Regionale; </a:t>
            </a:r>
          </a:p>
          <a:p>
            <a:pPr lvl="0" algn="l"/>
            <a:r>
              <a:rPr lang="it-IT" dirty="0"/>
              <a:t>Dott. Domenico Gentili per i GAL regionali;</a:t>
            </a:r>
          </a:p>
          <a:p>
            <a:pPr lvl="0" algn="l"/>
            <a:r>
              <a:rPr lang="it-IT" dirty="0"/>
              <a:t>Dott.ssa Nadia Sabatini per UNCEM Marche;</a:t>
            </a:r>
          </a:p>
          <a:p>
            <a:pPr lvl="0" algn="l"/>
            <a:r>
              <a:rPr lang="it-IT" dirty="0"/>
              <a:t>Dott. Claudio Netti per il Consorzio di Bonifica delle Marche;</a:t>
            </a:r>
          </a:p>
        </p:txBody>
      </p:sp>
    </p:spTree>
    <p:extLst>
      <p:ext uri="{BB962C8B-B14F-4D97-AF65-F5344CB8AC3E}">
        <p14:creationId xmlns:p14="http://schemas.microsoft.com/office/powerpoint/2010/main" val="232215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11434"/>
          </a:xfrm>
        </p:spPr>
        <p:txBody>
          <a:bodyPr>
            <a:normAutofit/>
          </a:bodyPr>
          <a:lstStyle/>
          <a:p>
            <a:r>
              <a:rPr lang="it-IT" sz="3600" dirty="0" smtClean="0"/>
              <a:t>QUALI SONO GLI OBIETTIVI?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733797"/>
            <a:ext cx="9144000" cy="3524003"/>
          </a:xfrm>
        </p:spPr>
        <p:txBody>
          <a:bodyPr>
            <a:normAutofit fontScale="77500" lnSpcReduction="20000"/>
          </a:bodyPr>
          <a:lstStyle/>
          <a:p>
            <a:pPr lvl="0" algn="l"/>
            <a:r>
              <a:rPr lang="it-IT" dirty="0" smtClean="0"/>
              <a:t>1) predisporre </a:t>
            </a:r>
            <a:r>
              <a:rPr lang="it-IT" dirty="0"/>
              <a:t>una scheda per effettuare, entro 3 mesi dalla costituzione del Tavolo, un censimento sullo stato di previsione e di attuazione di Contratti di Fiume nella Regione Marche;</a:t>
            </a:r>
          </a:p>
          <a:p>
            <a:pPr lvl="0" algn="l"/>
            <a:r>
              <a:rPr lang="it-IT" dirty="0" smtClean="0"/>
              <a:t>2) predisporre </a:t>
            </a:r>
            <a:r>
              <a:rPr lang="it-IT" dirty="0"/>
              <a:t>entro 6 mesi dalla costituzione del Tavolo - e quando necessario  aggiornare - un documento di "orientamento e di indirizzo" per lo sviluppo omogeneo dei percorsi di </a:t>
            </a:r>
            <a:r>
              <a:rPr lang="it-IT" dirty="0" err="1"/>
              <a:t>governance</a:t>
            </a:r>
            <a:r>
              <a:rPr lang="it-IT" dirty="0"/>
              <a:t> e di attuazione dei Contratti di Fiume in Regione Marche;</a:t>
            </a:r>
          </a:p>
          <a:p>
            <a:pPr lvl="0" algn="l"/>
            <a:r>
              <a:rPr lang="it-IT" dirty="0" smtClean="0"/>
              <a:t>3) predisporre </a:t>
            </a:r>
            <a:r>
              <a:rPr lang="it-IT" dirty="0"/>
              <a:t>idee-progetto e strategie per attivare iniziative promozionali (meeting, work-shop, </a:t>
            </a:r>
            <a:r>
              <a:rPr lang="it-IT" dirty="0" err="1"/>
              <a:t>ecc</a:t>
            </a:r>
            <a:r>
              <a:rPr lang="it-IT" dirty="0"/>
              <a:t>) , documenti informativi, educativi e formativi da diffondere nelle PA, nelle scuole e nella società civile in materia di Contratti di Fiume e di gestione dei fiumi e dei territori fluviali;</a:t>
            </a:r>
          </a:p>
          <a:p>
            <a:pPr lvl="0" algn="l"/>
            <a:r>
              <a:rPr lang="it-IT" dirty="0" smtClean="0"/>
              <a:t>4) proporre</a:t>
            </a:r>
            <a:r>
              <a:rPr lang="it-IT" dirty="0"/>
              <a:t>, predisporre e attuare corsi/seminari di sensibilizzazione e di formazione in materia di Contratti di Fiume;</a:t>
            </a:r>
          </a:p>
          <a:p>
            <a:pPr lvl="0" algn="l"/>
            <a:r>
              <a:rPr lang="it-IT" dirty="0" smtClean="0"/>
              <a:t>5) definire </a:t>
            </a:r>
            <a:r>
              <a:rPr lang="it-IT" dirty="0"/>
              <a:t>criteri e indirizzi per l'allestimento e l'aggiornamento di un sito web dedicato;</a:t>
            </a:r>
          </a:p>
        </p:txBody>
      </p:sp>
    </p:spTree>
    <p:extLst>
      <p:ext uri="{BB962C8B-B14F-4D97-AF65-F5344CB8AC3E}">
        <p14:creationId xmlns:p14="http://schemas.microsoft.com/office/powerpoint/2010/main" val="867973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439388"/>
            <a:ext cx="9144000" cy="1128156"/>
          </a:xfrm>
        </p:spPr>
        <p:txBody>
          <a:bodyPr>
            <a:normAutofit/>
          </a:bodyPr>
          <a:lstStyle/>
          <a:p>
            <a:r>
              <a:rPr lang="it-IT" sz="3600" dirty="0" smtClean="0"/>
              <a:t>QUANTI </a:t>
            </a:r>
            <a:r>
              <a:rPr lang="it-IT" sz="3600" dirty="0" err="1" smtClean="0"/>
              <a:t>C.d.F</a:t>
            </a:r>
            <a:r>
              <a:rPr lang="it-IT" sz="3600" dirty="0" smtClean="0"/>
              <a:t>. SONO STATI ISTITUITI NELLE MARCHE ?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5241" y="1567544"/>
            <a:ext cx="9144000" cy="499951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it-IT" dirty="0" smtClean="0"/>
              <a:t>14 (+1):</a:t>
            </a:r>
          </a:p>
          <a:p>
            <a:pPr algn="l"/>
            <a:r>
              <a:rPr lang="it-IT" dirty="0" smtClean="0"/>
              <a:t>CONTRATTO </a:t>
            </a:r>
            <a:r>
              <a:rPr lang="it-IT" dirty="0"/>
              <a:t>DI FIUME FOGLIA</a:t>
            </a:r>
          </a:p>
          <a:p>
            <a:pPr algn="l"/>
            <a:r>
              <a:rPr lang="it-IT" dirty="0"/>
              <a:t>CONT CONTRATTO DI FIUME METAURO E TORRENTE ARZILLA</a:t>
            </a:r>
          </a:p>
          <a:p>
            <a:pPr algn="l"/>
            <a:r>
              <a:rPr lang="it-IT" dirty="0"/>
              <a:t>CONTRATTO DI FIUME BISCUBIO, BOSSO, BURANO E CANDIGLIANO</a:t>
            </a:r>
          </a:p>
          <a:p>
            <a:pPr algn="l"/>
            <a:r>
              <a:rPr lang="it-IT" dirty="0"/>
              <a:t>CONTRATTO DI FIUME CESANO</a:t>
            </a:r>
          </a:p>
          <a:p>
            <a:pPr algn="l"/>
            <a:r>
              <a:rPr lang="it-IT" dirty="0"/>
              <a:t>CONTRATTO DI FIUME MISA E </a:t>
            </a:r>
            <a:r>
              <a:rPr lang="it-IT" dirty="0" smtClean="0"/>
              <a:t>NEVOLA</a:t>
            </a:r>
          </a:p>
          <a:p>
            <a:pPr algn="l"/>
            <a:r>
              <a:rPr lang="it-IT" dirty="0" smtClean="0"/>
              <a:t>CONTRATTO DI FIUME ESINO</a:t>
            </a:r>
            <a:endParaRPr lang="it-IT" dirty="0"/>
          </a:p>
          <a:p>
            <a:pPr algn="l"/>
            <a:r>
              <a:rPr lang="it-IT" dirty="0" smtClean="0"/>
              <a:t>CONTRATTO DI FIUME MUSONE</a:t>
            </a:r>
          </a:p>
          <a:p>
            <a:pPr algn="l"/>
            <a:r>
              <a:rPr lang="it-IT" dirty="0" smtClean="0"/>
              <a:t>CONTRATTO </a:t>
            </a:r>
            <a:r>
              <a:rPr lang="it-IT" dirty="0"/>
              <a:t>DI FIUME ALTO POTENZA</a:t>
            </a:r>
          </a:p>
          <a:p>
            <a:pPr algn="l"/>
            <a:r>
              <a:rPr lang="it-IT" dirty="0"/>
              <a:t>CONTRATTO DI FIUME BASSO POTENZA</a:t>
            </a:r>
          </a:p>
          <a:p>
            <a:pPr algn="l"/>
            <a:r>
              <a:rPr lang="it-IT" dirty="0"/>
              <a:t>CONTRATTO DI FIUME LAGO FIASTRONE-FIASTRA</a:t>
            </a:r>
          </a:p>
          <a:p>
            <a:pPr algn="l"/>
            <a:r>
              <a:rPr lang="it-IT" dirty="0"/>
              <a:t>CONTRATTO DI FIUME FIASTRELLA</a:t>
            </a:r>
          </a:p>
          <a:p>
            <a:pPr algn="l"/>
            <a:r>
              <a:rPr lang="it-IT" dirty="0"/>
              <a:t>CONTRATTO DI FIUME ETE VIVO (</a:t>
            </a:r>
            <a:r>
              <a:rPr lang="it-IT" dirty="0" smtClean="0"/>
              <a:t>ANNUNCIATO)</a:t>
            </a:r>
            <a:endParaRPr lang="it-IT" dirty="0"/>
          </a:p>
          <a:p>
            <a:pPr algn="l"/>
            <a:r>
              <a:rPr lang="it-IT" dirty="0"/>
              <a:t>CONTRATTO DI FIUME MEDIA E BASSA VALLE ASO</a:t>
            </a:r>
          </a:p>
          <a:p>
            <a:pPr algn="l"/>
            <a:r>
              <a:rPr lang="it-IT" dirty="0"/>
              <a:t>CONTRATTO DI FIUME TESINO</a:t>
            </a:r>
          </a:p>
          <a:p>
            <a:pPr algn="l"/>
            <a:r>
              <a:rPr lang="it-IT" dirty="0"/>
              <a:t>CONTRATTO ZONA UMIDA DELLA SENTINA</a:t>
            </a:r>
          </a:p>
        </p:txBody>
      </p:sp>
    </p:spTree>
    <p:extLst>
      <p:ext uri="{BB962C8B-B14F-4D97-AF65-F5344CB8AC3E}">
        <p14:creationId xmlns:p14="http://schemas.microsoft.com/office/powerpoint/2010/main" val="249032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91887"/>
            <a:ext cx="9144000" cy="1567542"/>
          </a:xfrm>
        </p:spPr>
        <p:txBody>
          <a:bodyPr>
            <a:normAutofit/>
          </a:bodyPr>
          <a:lstStyle/>
          <a:p>
            <a:r>
              <a:rPr lang="it-IT" sz="3600" dirty="0" smtClean="0"/>
              <a:t>QUANTI COMUNI SONO COINVOLTI E QUANTA SUPERFICIE TERRITORIALE?</a:t>
            </a:r>
            <a:br>
              <a:rPr lang="it-IT" sz="3600" dirty="0" smtClean="0"/>
            </a:br>
            <a:r>
              <a:rPr lang="it-IT" sz="2200" dirty="0" smtClean="0"/>
              <a:t>Quadro di sintesi:</a:t>
            </a:r>
            <a:endParaRPr lang="it-IT" sz="22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515658"/>
              </p:ext>
            </p:extLst>
          </p:nvPr>
        </p:nvGraphicFramePr>
        <p:xfrm>
          <a:off x="3099054" y="2125682"/>
          <a:ext cx="5993892" cy="3244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8473"/>
                <a:gridCol w="1498473"/>
                <a:gridCol w="1498473"/>
                <a:gridCol w="1498473"/>
              </a:tblGrid>
              <a:tr h="8112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MARCHE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effectLst/>
                        </a:rPr>
                        <a:t>CdF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811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Comuni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225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137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811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Superficie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9.324,95 kmq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6.176,18 kmq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811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Popolazione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1.484.298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1.115.887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75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24000" y="4152920"/>
            <a:ext cx="21993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09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522515"/>
            <a:ext cx="9144000" cy="1104404"/>
          </a:xfrm>
        </p:spPr>
        <p:txBody>
          <a:bodyPr>
            <a:normAutofit/>
          </a:bodyPr>
          <a:lstStyle/>
          <a:p>
            <a:r>
              <a:rPr lang="it-IT" sz="3600" dirty="0" smtClean="0"/>
              <a:t>QUAL’E’ LA STRUTTURA DI UN </a:t>
            </a:r>
            <a:r>
              <a:rPr lang="it-IT" sz="3600" dirty="0" err="1" smtClean="0"/>
              <a:t>C.d.F</a:t>
            </a:r>
            <a:r>
              <a:rPr lang="it-IT" sz="3600" dirty="0" smtClean="0"/>
              <a:t> E QUALI ATTIVITA’ SVOLGE?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626919"/>
            <a:ext cx="9144000" cy="4916385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it-IT" sz="2900" u="sng" dirty="0"/>
              <a:t>Struttura del </a:t>
            </a:r>
            <a:r>
              <a:rPr lang="it-IT" sz="2900" u="sng" dirty="0" err="1" smtClean="0"/>
              <a:t>C.d.F</a:t>
            </a:r>
            <a:r>
              <a:rPr lang="it-IT" sz="2900" u="sng" dirty="0" smtClean="0"/>
              <a:t>:</a:t>
            </a:r>
          </a:p>
          <a:p>
            <a:pPr algn="l"/>
            <a:r>
              <a:rPr lang="it-IT" sz="2900" dirty="0" smtClean="0"/>
              <a:t>Individuazione </a:t>
            </a:r>
            <a:r>
              <a:rPr lang="it-IT" sz="2900" dirty="0"/>
              <a:t>di un Comune Capofila</a:t>
            </a:r>
          </a:p>
          <a:p>
            <a:pPr algn="l"/>
            <a:r>
              <a:rPr lang="it-IT" sz="2900" dirty="0"/>
              <a:t>Elenco sottoscrittori (o </a:t>
            </a:r>
            <a:r>
              <a:rPr lang="it-IT" sz="2900" dirty="0" err="1" smtClean="0"/>
              <a:t>StakeHolders</a:t>
            </a:r>
            <a:r>
              <a:rPr lang="it-IT" sz="2900" dirty="0" smtClean="0"/>
              <a:t>)</a:t>
            </a:r>
          </a:p>
          <a:p>
            <a:pPr algn="l"/>
            <a:r>
              <a:rPr lang="it-IT" sz="2900" dirty="0" smtClean="0"/>
              <a:t>Organi </a:t>
            </a:r>
            <a:r>
              <a:rPr lang="it-IT" sz="2900" dirty="0"/>
              <a:t>del </a:t>
            </a:r>
            <a:r>
              <a:rPr lang="it-IT" sz="2900" dirty="0" err="1"/>
              <a:t>C.d.F</a:t>
            </a:r>
            <a:r>
              <a:rPr lang="it-IT" sz="2900" dirty="0"/>
              <a:t> </a:t>
            </a:r>
          </a:p>
          <a:p>
            <a:pPr lvl="2" algn="l"/>
            <a:r>
              <a:rPr lang="it-IT" sz="2900" dirty="0"/>
              <a:t>Segreteria Organizzativa</a:t>
            </a:r>
          </a:p>
          <a:p>
            <a:pPr lvl="2" algn="l"/>
            <a:r>
              <a:rPr lang="it-IT" sz="2900" dirty="0"/>
              <a:t>Comitato Tecnico Istituzionale</a:t>
            </a:r>
          </a:p>
          <a:p>
            <a:pPr lvl="2" algn="l"/>
            <a:r>
              <a:rPr lang="it-IT" sz="2900" dirty="0"/>
              <a:t>Assemblea Plenaria</a:t>
            </a:r>
          </a:p>
          <a:p>
            <a:pPr lvl="2" algn="l"/>
            <a:r>
              <a:rPr lang="it-IT" sz="2900" dirty="0"/>
              <a:t>Enti fornitori delle risorse economiche</a:t>
            </a:r>
          </a:p>
          <a:p>
            <a:pPr algn="l"/>
            <a:r>
              <a:rPr lang="it-IT" sz="2900" u="sng" dirty="0" err="1"/>
              <a:t>Attivita’</a:t>
            </a:r>
            <a:r>
              <a:rPr lang="it-IT" sz="2900" u="sng" dirty="0"/>
              <a:t>:</a:t>
            </a:r>
          </a:p>
          <a:p>
            <a:pPr lvl="0" algn="l"/>
            <a:r>
              <a:rPr lang="it-IT" sz="2900" dirty="0"/>
              <a:t>Analisi conoscitiva preliminare integrata sugli aspetti ambientali, sociali ed economici del territorio</a:t>
            </a:r>
          </a:p>
          <a:p>
            <a:pPr lvl="0" algn="l"/>
            <a:r>
              <a:rPr lang="it-IT" sz="2900" dirty="0"/>
              <a:t>Individuazione degli scenari strategici</a:t>
            </a:r>
          </a:p>
          <a:p>
            <a:pPr lvl="0" algn="l"/>
            <a:r>
              <a:rPr lang="it-IT" sz="2900" dirty="0"/>
              <a:t>Stesura Report e quadri sinottici</a:t>
            </a:r>
          </a:p>
          <a:p>
            <a:pPr lvl="0" algn="l"/>
            <a:r>
              <a:rPr lang="it-IT" sz="2900" dirty="0"/>
              <a:t>Programma di azione</a:t>
            </a:r>
          </a:p>
          <a:p>
            <a:pPr lvl="0" algn="l"/>
            <a:r>
              <a:rPr lang="it-IT" sz="2900" dirty="0"/>
              <a:t>Accordo di Programmazione Negoziato</a:t>
            </a:r>
          </a:p>
          <a:p>
            <a:pPr lvl="0" algn="l"/>
            <a:r>
              <a:rPr lang="it-IT" sz="2900" dirty="0"/>
              <a:t>Firma dell’Accordo</a:t>
            </a:r>
          </a:p>
          <a:p>
            <a:r>
              <a:rPr lang="it-IT" dirty="0"/>
              <a:t> 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72651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5211"/>
          </a:xfrm>
        </p:spPr>
        <p:txBody>
          <a:bodyPr>
            <a:normAutofit/>
          </a:bodyPr>
          <a:lstStyle/>
          <a:p>
            <a:r>
              <a:rPr lang="it-IT" sz="3600" dirty="0" smtClean="0"/>
              <a:t>QUANTI </a:t>
            </a:r>
            <a:r>
              <a:rPr lang="it-IT" sz="3600" dirty="0" err="1" smtClean="0"/>
              <a:t>C.d.F</a:t>
            </a:r>
            <a:r>
              <a:rPr lang="it-IT" sz="3600" dirty="0" smtClean="0"/>
              <a:t>. SONO ARRIVATI ALLA FASE FINALE DELLA FIRMA DELL’ACCORDO DI PROGRAMMAZIONE NEGOZIATO ?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707574"/>
            <a:ext cx="9144000" cy="3966358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</a:pPr>
            <a:r>
              <a:rPr lang="it-IT" dirty="0" smtClean="0"/>
              <a:t>4 SU 14:</a:t>
            </a:r>
          </a:p>
          <a:p>
            <a:pPr algn="l">
              <a:spcBef>
                <a:spcPts val="600"/>
              </a:spcBef>
            </a:pPr>
            <a:endParaRPr lang="it-IT" sz="1000" dirty="0" smtClean="0"/>
          </a:p>
          <a:p>
            <a:pPr algn="l">
              <a:spcBef>
                <a:spcPts val="600"/>
              </a:spcBef>
            </a:pPr>
            <a:r>
              <a:rPr lang="it-IT" dirty="0" smtClean="0"/>
              <a:t>CONTRATTO DI FIUME MISA E NEVOLA (MARZO 2024)</a:t>
            </a:r>
          </a:p>
          <a:p>
            <a:pPr algn="l">
              <a:spcBef>
                <a:spcPts val="600"/>
              </a:spcBef>
            </a:pPr>
            <a:r>
              <a:rPr lang="it-IT" dirty="0" smtClean="0"/>
              <a:t>CONTRATTO DI FIUME ESINO (GIUGNO 2022)</a:t>
            </a:r>
          </a:p>
          <a:p>
            <a:pPr algn="l">
              <a:spcBef>
                <a:spcPts val="600"/>
              </a:spcBef>
            </a:pPr>
            <a:r>
              <a:rPr lang="it-IT" dirty="0" smtClean="0"/>
              <a:t>CONTRATTO DI FIUME MUSONE (DICEMBRE 2022)</a:t>
            </a:r>
          </a:p>
          <a:p>
            <a:pPr algn="l">
              <a:spcBef>
                <a:spcPts val="600"/>
              </a:spcBef>
            </a:pPr>
            <a:r>
              <a:rPr lang="it-IT" dirty="0" smtClean="0"/>
              <a:t>CONTRATTO DI FIUME ALTO POTENZA (LUGLIO 2022)</a:t>
            </a:r>
          </a:p>
          <a:p>
            <a:pPr algn="l">
              <a:spcBef>
                <a:spcPts val="600"/>
              </a:spcBef>
            </a:pPr>
            <a:endParaRPr lang="it-IT" dirty="0"/>
          </a:p>
          <a:p>
            <a:pPr algn="just">
              <a:spcBef>
                <a:spcPts val="600"/>
              </a:spcBef>
            </a:pPr>
            <a:r>
              <a:rPr lang="it-IT" dirty="0" smtClean="0"/>
              <a:t>* Molti </a:t>
            </a:r>
            <a:r>
              <a:rPr lang="it-IT" dirty="0" err="1" smtClean="0"/>
              <a:t>C.d.F</a:t>
            </a:r>
            <a:r>
              <a:rPr lang="it-IT" dirty="0" smtClean="0"/>
              <a:t>. sono ancora fermi alla fase di individuazione dei sottoscrittori o alle analisi conoscitive preliminari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1864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427704"/>
            <a:ext cx="9144000" cy="1430594"/>
          </a:xfrm>
        </p:spPr>
        <p:txBody>
          <a:bodyPr>
            <a:normAutofit/>
          </a:bodyPr>
          <a:lstStyle/>
          <a:p>
            <a:r>
              <a:rPr lang="it-IT" sz="3600" dirty="0" smtClean="0"/>
              <a:t>ESEMPIO DI </a:t>
            </a:r>
            <a:r>
              <a:rPr lang="it-IT" sz="3600" dirty="0" err="1" smtClean="0"/>
              <a:t>C.d.F</a:t>
            </a:r>
            <a:r>
              <a:rPr lang="it-IT" sz="3600" dirty="0" smtClean="0"/>
              <a:t> </a:t>
            </a:r>
            <a:br>
              <a:rPr lang="it-IT" sz="3600" dirty="0" smtClean="0"/>
            </a:br>
            <a:r>
              <a:rPr lang="it-IT" sz="2400" dirty="0" err="1" smtClean="0"/>
              <a:t>C.d</a:t>
            </a:r>
            <a:r>
              <a:rPr lang="it-IT" sz="2400" dirty="0" smtClean="0"/>
              <a:t> F DEL MISA e NEVOLA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1800" dirty="0" smtClean="0"/>
              <a:t>Struttura organizzativa</a:t>
            </a:r>
            <a:endParaRPr lang="it-IT" sz="1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858298"/>
            <a:ext cx="9144000" cy="4395018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it-IT" dirty="0"/>
              <a:t>Comune Capofila – Senigallia – Organizzazione delle attività del gruppo promotore</a:t>
            </a:r>
          </a:p>
          <a:p>
            <a:pPr>
              <a:spcBef>
                <a:spcPts val="600"/>
              </a:spcBef>
            </a:pPr>
            <a:r>
              <a:rPr lang="it-IT" dirty="0"/>
              <a:t> </a:t>
            </a:r>
          </a:p>
          <a:p>
            <a:pPr>
              <a:spcBef>
                <a:spcPts val="600"/>
              </a:spcBef>
            </a:pPr>
            <a:r>
              <a:rPr lang="it-IT" dirty="0"/>
              <a:t>Manifesto di intenti (2015</a:t>
            </a:r>
            <a:r>
              <a:rPr lang="it-IT" dirty="0" smtClean="0"/>
              <a:t>) </a:t>
            </a:r>
            <a:endParaRPr lang="it-IT" dirty="0"/>
          </a:p>
          <a:p>
            <a:pPr>
              <a:spcBef>
                <a:spcPts val="600"/>
              </a:spcBef>
            </a:pPr>
            <a:r>
              <a:rPr lang="it-IT" dirty="0"/>
              <a:t>Punti principali: attivazione di un processo </a:t>
            </a:r>
            <a:r>
              <a:rPr lang="it-IT" dirty="0" err="1"/>
              <a:t>concertivo</a:t>
            </a:r>
            <a:r>
              <a:rPr lang="it-IT" dirty="0"/>
              <a:t> e di collaborazione per la definizione di azioni e strategie integrate per lo sviluppo delle aree, promozione delle valenze naturali e culturali e degli interventi di manutenzione e messa in sicurezza. Percorso condiviso per la definizione degli interventi per il miglioramento della qualità del corpo idrico e la prevenzione e riduzione del rischio alluvioni. Integrazione il percorso del </a:t>
            </a:r>
            <a:r>
              <a:rPr lang="it-IT" dirty="0" err="1"/>
              <a:t>C.d.F</a:t>
            </a:r>
            <a:r>
              <a:rPr lang="it-IT" dirty="0"/>
              <a:t> con programmazione dei fondi </a:t>
            </a:r>
            <a:r>
              <a:rPr lang="it-IT" dirty="0" err="1"/>
              <a:t>europeri</a:t>
            </a:r>
            <a:r>
              <a:rPr lang="it-IT" dirty="0"/>
              <a:t> diretti ed indiretti</a:t>
            </a:r>
          </a:p>
          <a:p>
            <a:pPr>
              <a:spcBef>
                <a:spcPts val="600"/>
              </a:spcBef>
            </a:pPr>
            <a:r>
              <a:rPr lang="it-IT" dirty="0"/>
              <a:t> </a:t>
            </a:r>
          </a:p>
          <a:p>
            <a:pPr>
              <a:spcBef>
                <a:spcPts val="600"/>
              </a:spcBef>
            </a:pPr>
            <a:r>
              <a:rPr lang="it-IT" dirty="0"/>
              <a:t>Comuni Sottoscrittori: </a:t>
            </a:r>
            <a:endParaRPr lang="it-IT" dirty="0" smtClean="0"/>
          </a:p>
          <a:p>
            <a:pPr>
              <a:spcBef>
                <a:spcPts val="600"/>
              </a:spcBef>
            </a:pPr>
            <a:r>
              <a:rPr lang="it-IT" dirty="0" smtClean="0"/>
              <a:t>Arcevia</a:t>
            </a:r>
            <a:r>
              <a:rPr lang="it-IT" dirty="0"/>
              <a:t>, </a:t>
            </a:r>
            <a:r>
              <a:rPr lang="it-IT" dirty="0" err="1"/>
              <a:t>Barbara,Castelleone</a:t>
            </a:r>
            <a:r>
              <a:rPr lang="it-IT" dirty="0"/>
              <a:t> di Suasa, Corinaldo, </a:t>
            </a:r>
            <a:r>
              <a:rPr lang="it-IT" dirty="0" err="1"/>
              <a:t>Trecastelli</a:t>
            </a:r>
            <a:r>
              <a:rPr lang="it-IT" dirty="0"/>
              <a:t>, Ostra, Ostra Vetere, </a:t>
            </a:r>
            <a:endParaRPr lang="it-IT" dirty="0" smtClean="0"/>
          </a:p>
          <a:p>
            <a:pPr>
              <a:spcBef>
                <a:spcPts val="600"/>
              </a:spcBef>
            </a:pPr>
            <a:r>
              <a:rPr lang="it-IT" dirty="0" smtClean="0"/>
              <a:t>Montecarotto</a:t>
            </a:r>
            <a:r>
              <a:rPr lang="it-IT" dirty="0"/>
              <a:t>, </a:t>
            </a:r>
            <a:r>
              <a:rPr lang="it-IT" dirty="0" smtClean="0"/>
              <a:t>Serra </a:t>
            </a:r>
            <a:r>
              <a:rPr lang="it-IT" dirty="0" err="1"/>
              <a:t>Dé</a:t>
            </a:r>
            <a:r>
              <a:rPr lang="it-IT" dirty="0"/>
              <a:t> Conti</a:t>
            </a:r>
          </a:p>
          <a:p>
            <a:pPr>
              <a:spcBef>
                <a:spcPts val="600"/>
              </a:spcBef>
            </a:pPr>
            <a:r>
              <a:rPr lang="it-IT" dirty="0"/>
              <a:t> </a:t>
            </a:r>
          </a:p>
          <a:p>
            <a:pPr>
              <a:spcBef>
                <a:spcPts val="600"/>
              </a:spcBef>
            </a:pPr>
            <a:r>
              <a:rPr lang="it-IT" dirty="0" err="1" smtClean="0"/>
              <a:t>StakeHolders</a:t>
            </a:r>
            <a:r>
              <a:rPr lang="it-IT" dirty="0"/>
              <a:t>:</a:t>
            </a:r>
          </a:p>
          <a:p>
            <a:pPr>
              <a:spcBef>
                <a:spcPts val="600"/>
              </a:spcBef>
            </a:pPr>
            <a:r>
              <a:rPr lang="it-IT" dirty="0"/>
              <a:t>Regione Marche, Provincia di Ancona, Agrotecnici, APS </a:t>
            </a:r>
            <a:r>
              <a:rPr lang="it-IT" dirty="0" err="1"/>
              <a:t>Novum</a:t>
            </a:r>
            <a:r>
              <a:rPr lang="it-IT" dirty="0"/>
              <a:t>, ARCA Benefit, CIA, Circolo Verde Acqua, CISL Senigallia, COLDIRETTI, Comitati Vasche </a:t>
            </a:r>
            <a:r>
              <a:rPr lang="it-IT" dirty="0" err="1"/>
              <a:t>Loc</a:t>
            </a:r>
            <a:r>
              <a:rPr lang="it-IT" dirty="0"/>
              <a:t>. Brugnetto e Casine, </a:t>
            </a:r>
            <a:r>
              <a:rPr lang="it-IT" dirty="0" err="1"/>
              <a:t>Confapi</a:t>
            </a:r>
            <a:r>
              <a:rPr lang="it-IT" dirty="0"/>
              <a:t>-Assindustria, Confartigianato, Confindustria, Confluenze ed Italia Nostra, Consorzio Bonifica Marche, Coordinamento Alluvionati, FIDAPA, GIO, Lega Ambiente Senigallia, Ordine Geologi Marche, Ordine Ingegneri, Senigallia Bene Comune, UIL Marche, WWF MARCHE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6340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808</Words>
  <Application>Microsoft Office PowerPoint</Application>
  <PresentationFormat>Widescreen</PresentationFormat>
  <Paragraphs>133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Tema di Office</vt:lpstr>
      <vt:lpstr>COSA SONO I CONTRATTI DI FIUME?</vt:lpstr>
      <vt:lpstr>QUANDO NASCONO I CONTRATTI DI FIUME?</vt:lpstr>
      <vt:lpstr>CHI FA PARTE DEL TAVOLO TECNICO REGIONALE?</vt:lpstr>
      <vt:lpstr>QUALI SONO GLI OBIETTIVI?</vt:lpstr>
      <vt:lpstr>QUANTI C.d.F. SONO STATI ISTITUITI NELLE MARCHE ?</vt:lpstr>
      <vt:lpstr>QUANTI COMUNI SONO COINVOLTI E QUANTA SUPERFICIE TERRITORIALE? Quadro di sintesi:</vt:lpstr>
      <vt:lpstr>QUAL’E’ LA STRUTTURA DI UN C.d.F E QUALI ATTIVITA’ SVOLGE?</vt:lpstr>
      <vt:lpstr>QUANTI C.d.F. SONO ARRIVATI ALLA FASE FINALE DELLA FIRMA DELL’ACCORDO DI PROGRAMMAZIONE NEGOZIATO ?</vt:lpstr>
      <vt:lpstr>ESEMPIO DI C.d.F  C.d F DEL MISA e NEVOLA Struttura organizzativa</vt:lpstr>
      <vt:lpstr>ESEMPIO DI C.d.F  C.d F DEL MISA e NEVOLA Sintesi attività</vt:lpstr>
      <vt:lpstr>Contenuti principali Accordo C.d.F. Misa Proposta di Azioni - Sintesi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COSA SONO I CONTRATTI DI FIUME?</dc:title>
  <dc:creator>user</dc:creator>
  <cp:lastModifiedBy>user</cp:lastModifiedBy>
  <cp:revision>14</cp:revision>
  <dcterms:created xsi:type="dcterms:W3CDTF">2024-12-05T18:01:16Z</dcterms:created>
  <dcterms:modified xsi:type="dcterms:W3CDTF">2024-12-05T23:30:47Z</dcterms:modified>
</cp:coreProperties>
</file>