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0" autoAdjust="0"/>
    <p:restoredTop sz="94660"/>
  </p:normalViewPr>
  <p:slideViewPr>
    <p:cSldViewPr snapToGrid="0">
      <p:cViewPr varScale="1">
        <p:scale>
          <a:sx n="80" d="100"/>
          <a:sy n="80" d="100"/>
        </p:scale>
        <p:origin x="66" y="5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09412AB-C3CC-4281-B644-C84631A8A3C8}" type="datetimeFigureOut">
              <a:rPr lang="it-IT" smtClean="0"/>
              <a:t>06/12/2024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C426D8B-DC5C-474A-A018-83C36219CCDB}" type="slidenum">
              <a:rPr lang="it-IT" smtClean="0"/>
              <a:t>‹N›</a:t>
            </a:fld>
            <a:endParaRPr lang="it-IT"/>
          </a:p>
        </p:txBody>
      </p:sp>
    </p:spTree>
    <p:extLst>
      <p:ext uri="{BB962C8B-B14F-4D97-AF65-F5344CB8AC3E}">
        <p14:creationId xmlns:p14="http://schemas.microsoft.com/office/powerpoint/2010/main" val="2514765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09412AB-C3CC-4281-B644-C84631A8A3C8}" type="datetimeFigureOut">
              <a:rPr lang="it-IT" smtClean="0"/>
              <a:t>06/12/2024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C426D8B-DC5C-474A-A018-83C36219CCDB}" type="slidenum">
              <a:rPr lang="it-IT" smtClean="0"/>
              <a:t>‹N›</a:t>
            </a:fld>
            <a:endParaRPr lang="it-IT"/>
          </a:p>
        </p:txBody>
      </p:sp>
    </p:spTree>
    <p:extLst>
      <p:ext uri="{BB962C8B-B14F-4D97-AF65-F5344CB8AC3E}">
        <p14:creationId xmlns:p14="http://schemas.microsoft.com/office/powerpoint/2010/main" val="2003343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09412AB-C3CC-4281-B644-C84631A8A3C8}" type="datetimeFigureOut">
              <a:rPr lang="it-IT" smtClean="0"/>
              <a:t>06/12/2024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C426D8B-DC5C-474A-A018-83C36219CCDB}" type="slidenum">
              <a:rPr lang="it-IT" smtClean="0"/>
              <a:t>‹N›</a:t>
            </a:fld>
            <a:endParaRPr lang="it-IT"/>
          </a:p>
        </p:txBody>
      </p:sp>
    </p:spTree>
    <p:extLst>
      <p:ext uri="{BB962C8B-B14F-4D97-AF65-F5344CB8AC3E}">
        <p14:creationId xmlns:p14="http://schemas.microsoft.com/office/powerpoint/2010/main" val="862247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09412AB-C3CC-4281-B644-C84631A8A3C8}" type="datetimeFigureOut">
              <a:rPr lang="it-IT" smtClean="0"/>
              <a:t>06/12/2024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C426D8B-DC5C-474A-A018-83C36219CCDB}" type="slidenum">
              <a:rPr lang="it-IT" smtClean="0"/>
              <a:t>‹N›</a:t>
            </a:fld>
            <a:endParaRPr lang="it-IT"/>
          </a:p>
        </p:txBody>
      </p:sp>
    </p:spTree>
    <p:extLst>
      <p:ext uri="{BB962C8B-B14F-4D97-AF65-F5344CB8AC3E}">
        <p14:creationId xmlns:p14="http://schemas.microsoft.com/office/powerpoint/2010/main" val="283407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B09412AB-C3CC-4281-B644-C84631A8A3C8}" type="datetimeFigureOut">
              <a:rPr lang="it-IT" smtClean="0"/>
              <a:t>06/12/2024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C426D8B-DC5C-474A-A018-83C36219CCDB}" type="slidenum">
              <a:rPr lang="it-IT" smtClean="0"/>
              <a:t>‹N›</a:t>
            </a:fld>
            <a:endParaRPr lang="it-IT"/>
          </a:p>
        </p:txBody>
      </p:sp>
    </p:spTree>
    <p:extLst>
      <p:ext uri="{BB962C8B-B14F-4D97-AF65-F5344CB8AC3E}">
        <p14:creationId xmlns:p14="http://schemas.microsoft.com/office/powerpoint/2010/main" val="2466650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09412AB-C3CC-4281-B644-C84631A8A3C8}" type="datetimeFigureOut">
              <a:rPr lang="it-IT" smtClean="0"/>
              <a:t>06/12/2024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C426D8B-DC5C-474A-A018-83C36219CCDB}" type="slidenum">
              <a:rPr lang="it-IT" smtClean="0"/>
              <a:t>‹N›</a:t>
            </a:fld>
            <a:endParaRPr lang="it-IT"/>
          </a:p>
        </p:txBody>
      </p:sp>
    </p:spTree>
    <p:extLst>
      <p:ext uri="{BB962C8B-B14F-4D97-AF65-F5344CB8AC3E}">
        <p14:creationId xmlns:p14="http://schemas.microsoft.com/office/powerpoint/2010/main" val="895642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09412AB-C3CC-4281-B644-C84631A8A3C8}" type="datetimeFigureOut">
              <a:rPr lang="it-IT" smtClean="0"/>
              <a:t>06/12/2024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C426D8B-DC5C-474A-A018-83C36219CCDB}" type="slidenum">
              <a:rPr lang="it-IT" smtClean="0"/>
              <a:t>‹N›</a:t>
            </a:fld>
            <a:endParaRPr lang="it-IT"/>
          </a:p>
        </p:txBody>
      </p:sp>
    </p:spTree>
    <p:extLst>
      <p:ext uri="{BB962C8B-B14F-4D97-AF65-F5344CB8AC3E}">
        <p14:creationId xmlns:p14="http://schemas.microsoft.com/office/powerpoint/2010/main" val="3060568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09412AB-C3CC-4281-B644-C84631A8A3C8}" type="datetimeFigureOut">
              <a:rPr lang="it-IT" smtClean="0"/>
              <a:t>06/12/2024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C426D8B-DC5C-474A-A018-83C36219CCDB}" type="slidenum">
              <a:rPr lang="it-IT" smtClean="0"/>
              <a:t>‹N›</a:t>
            </a:fld>
            <a:endParaRPr lang="it-IT"/>
          </a:p>
        </p:txBody>
      </p:sp>
    </p:spTree>
    <p:extLst>
      <p:ext uri="{BB962C8B-B14F-4D97-AF65-F5344CB8AC3E}">
        <p14:creationId xmlns:p14="http://schemas.microsoft.com/office/powerpoint/2010/main" val="368876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09412AB-C3CC-4281-B644-C84631A8A3C8}" type="datetimeFigureOut">
              <a:rPr lang="it-IT" smtClean="0"/>
              <a:t>06/12/2024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C426D8B-DC5C-474A-A018-83C36219CCDB}" type="slidenum">
              <a:rPr lang="it-IT" smtClean="0"/>
              <a:t>‹N›</a:t>
            </a:fld>
            <a:endParaRPr lang="it-IT"/>
          </a:p>
        </p:txBody>
      </p:sp>
    </p:spTree>
    <p:extLst>
      <p:ext uri="{BB962C8B-B14F-4D97-AF65-F5344CB8AC3E}">
        <p14:creationId xmlns:p14="http://schemas.microsoft.com/office/powerpoint/2010/main" val="411009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09412AB-C3CC-4281-B644-C84631A8A3C8}" type="datetimeFigureOut">
              <a:rPr lang="it-IT" smtClean="0"/>
              <a:t>06/12/2024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C426D8B-DC5C-474A-A018-83C36219CCDB}" type="slidenum">
              <a:rPr lang="it-IT" smtClean="0"/>
              <a:t>‹N›</a:t>
            </a:fld>
            <a:endParaRPr lang="it-IT"/>
          </a:p>
        </p:txBody>
      </p:sp>
    </p:spTree>
    <p:extLst>
      <p:ext uri="{BB962C8B-B14F-4D97-AF65-F5344CB8AC3E}">
        <p14:creationId xmlns:p14="http://schemas.microsoft.com/office/powerpoint/2010/main" val="3081610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09412AB-C3CC-4281-B644-C84631A8A3C8}" type="datetimeFigureOut">
              <a:rPr lang="it-IT" smtClean="0"/>
              <a:t>06/12/2024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C426D8B-DC5C-474A-A018-83C36219CCDB}" type="slidenum">
              <a:rPr lang="it-IT" smtClean="0"/>
              <a:t>‹N›</a:t>
            </a:fld>
            <a:endParaRPr lang="it-IT"/>
          </a:p>
        </p:txBody>
      </p:sp>
    </p:spTree>
    <p:extLst>
      <p:ext uri="{BB962C8B-B14F-4D97-AF65-F5344CB8AC3E}">
        <p14:creationId xmlns:p14="http://schemas.microsoft.com/office/powerpoint/2010/main" val="381644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9412AB-C3CC-4281-B644-C84631A8A3C8}" type="datetimeFigureOut">
              <a:rPr lang="it-IT" smtClean="0"/>
              <a:t>06/12/2024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426D8B-DC5C-474A-A018-83C36219CCDB}" type="slidenum">
              <a:rPr lang="it-IT" smtClean="0"/>
              <a:t>‹N›</a:t>
            </a:fld>
            <a:endParaRPr lang="it-IT"/>
          </a:p>
        </p:txBody>
      </p:sp>
    </p:spTree>
    <p:extLst>
      <p:ext uri="{BB962C8B-B14F-4D97-AF65-F5344CB8AC3E}">
        <p14:creationId xmlns:p14="http://schemas.microsoft.com/office/powerpoint/2010/main" val="3267613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05247" y="427513"/>
            <a:ext cx="9144000" cy="866898"/>
          </a:xfrm>
        </p:spPr>
        <p:txBody>
          <a:bodyPr>
            <a:normAutofit fontScale="90000"/>
          </a:bodyPr>
          <a:lstStyle/>
          <a:p>
            <a:r>
              <a:rPr lang="it-IT" sz="3600" dirty="0" smtClean="0"/>
              <a:t>R.P.T.</a:t>
            </a:r>
            <a:br>
              <a:rPr lang="it-IT" sz="3600" dirty="0" smtClean="0"/>
            </a:br>
            <a:r>
              <a:rPr lang="it-IT" sz="2400" dirty="0" smtClean="0"/>
              <a:t>RETI DELLE PROFESSIONI TECNICHE DELLA PROVINCIA DI ANCONA</a:t>
            </a:r>
            <a:endParaRPr lang="it-IT" sz="2400" dirty="0"/>
          </a:p>
        </p:txBody>
      </p:sp>
      <p:sp>
        <p:nvSpPr>
          <p:cNvPr id="3" name="Sottotitolo 2"/>
          <p:cNvSpPr>
            <a:spLocks noGrp="1"/>
          </p:cNvSpPr>
          <p:nvPr>
            <p:ph type="subTitle" idx="1"/>
          </p:nvPr>
        </p:nvSpPr>
        <p:spPr>
          <a:xfrm>
            <a:off x="1524000" y="1294412"/>
            <a:ext cx="9144000" cy="5058887"/>
          </a:xfrm>
        </p:spPr>
        <p:txBody>
          <a:bodyPr>
            <a:normAutofit/>
          </a:bodyPr>
          <a:lstStyle/>
          <a:p>
            <a:pPr>
              <a:spcBef>
                <a:spcPts val="0"/>
              </a:spcBef>
            </a:pPr>
            <a:r>
              <a:rPr lang="it-IT" sz="2000" u="sng" dirty="0" smtClean="0"/>
              <a:t>Cos’è?</a:t>
            </a:r>
          </a:p>
          <a:p>
            <a:pPr>
              <a:spcBef>
                <a:spcPts val="0"/>
              </a:spcBef>
            </a:pPr>
            <a:r>
              <a:rPr lang="it-IT" sz="1600" dirty="0" smtClean="0"/>
              <a:t>Rappresenta </a:t>
            </a:r>
            <a:r>
              <a:rPr lang="it-IT" sz="1600" dirty="0"/>
              <a:t>circa cinquemila professionisti tecnici del territorio iscritti nei rispettivi Ordini e Collegi Professionali, Architetti, Geometri, </a:t>
            </a:r>
            <a:r>
              <a:rPr lang="it-IT" sz="1600" dirty="0" smtClean="0"/>
              <a:t>Geologi, </a:t>
            </a:r>
            <a:r>
              <a:rPr lang="it-IT" sz="1600" dirty="0"/>
              <a:t>Ingegneri e Periti </a:t>
            </a:r>
            <a:r>
              <a:rPr lang="it-IT" sz="1600" dirty="0" smtClean="0"/>
              <a:t>Industriali</a:t>
            </a:r>
          </a:p>
          <a:p>
            <a:pPr>
              <a:spcBef>
                <a:spcPts val="0"/>
              </a:spcBef>
            </a:pPr>
            <a:r>
              <a:rPr lang="it-IT" sz="2000" u="sng" dirty="0" smtClean="0"/>
              <a:t>Di cosa si occupa?</a:t>
            </a:r>
          </a:p>
          <a:p>
            <a:pPr>
              <a:spcBef>
                <a:spcPts val="0"/>
              </a:spcBef>
            </a:pPr>
            <a:r>
              <a:rPr lang="it-IT" sz="1600" dirty="0" smtClean="0"/>
              <a:t>Costituita </a:t>
            </a:r>
            <a:r>
              <a:rPr lang="it-IT" sz="1600" dirty="0"/>
              <a:t>nell’ottobre </a:t>
            </a:r>
            <a:r>
              <a:rPr lang="it-IT" sz="1600" dirty="0" smtClean="0"/>
              <a:t>2016, si </a:t>
            </a:r>
            <a:r>
              <a:rPr lang="it-IT" sz="1600" dirty="0"/>
              <a:t>propone quale interlocutore con le Pubbliche Amministrazioni nelle questioni di comune interesse delle categorie professionali rappresentate</a:t>
            </a:r>
            <a:r>
              <a:rPr lang="it-IT" sz="1600" dirty="0" smtClean="0"/>
              <a:t>.</a:t>
            </a:r>
          </a:p>
          <a:p>
            <a:pPr>
              <a:spcBef>
                <a:spcPts val="0"/>
              </a:spcBef>
            </a:pPr>
            <a:r>
              <a:rPr lang="it-IT" sz="2000" u="sng" dirty="0" smtClean="0"/>
              <a:t>Con quali Enti interloquisce?</a:t>
            </a:r>
          </a:p>
          <a:p>
            <a:pPr>
              <a:spcBef>
                <a:spcPts val="0"/>
              </a:spcBef>
            </a:pPr>
            <a:r>
              <a:rPr lang="it-IT" sz="1600" dirty="0" smtClean="0"/>
              <a:t>Regione Marche, Provincia di Ancona, Ente Parco del </a:t>
            </a:r>
            <a:r>
              <a:rPr lang="it-IT" sz="1600" dirty="0" err="1" smtClean="0"/>
              <a:t>Conero</a:t>
            </a:r>
            <a:r>
              <a:rPr lang="it-IT" sz="1600" dirty="0" smtClean="0"/>
              <a:t>, Struttura Tecnica Nazionale </a:t>
            </a:r>
          </a:p>
          <a:p>
            <a:pPr>
              <a:spcBef>
                <a:spcPts val="0"/>
              </a:spcBef>
            </a:pPr>
            <a:r>
              <a:rPr lang="it-IT" sz="1600" dirty="0" smtClean="0"/>
              <a:t>Comuni di Ancona, Osimo, Senigallia e Fabriano</a:t>
            </a:r>
          </a:p>
          <a:p>
            <a:pPr>
              <a:spcBef>
                <a:spcPts val="0"/>
              </a:spcBef>
            </a:pPr>
            <a:r>
              <a:rPr lang="it-IT" sz="2000" u="sng" dirty="0" smtClean="0"/>
              <a:t>Attraverso quali strumenti?</a:t>
            </a:r>
          </a:p>
          <a:p>
            <a:pPr>
              <a:spcBef>
                <a:spcPts val="0"/>
              </a:spcBef>
            </a:pPr>
            <a:r>
              <a:rPr lang="it-IT" sz="1600" dirty="0" smtClean="0"/>
              <a:t>Attraverso l’istituzione di una </a:t>
            </a:r>
            <a:r>
              <a:rPr lang="it-IT" sz="1600" dirty="0"/>
              <a:t>consulta di confronto permanente sulle tematiche della pianificazione urbanistica e territoriale, sinteticamente denominato “Tavolo Tecnico</a:t>
            </a:r>
            <a:r>
              <a:rPr lang="it-IT" sz="1600" dirty="0" smtClean="0"/>
              <a:t>”</a:t>
            </a:r>
          </a:p>
          <a:p>
            <a:pPr>
              <a:spcBef>
                <a:spcPts val="0"/>
              </a:spcBef>
            </a:pPr>
            <a:r>
              <a:rPr lang="it-IT" sz="2000" u="sng" dirty="0" smtClean="0"/>
              <a:t>Finalità?</a:t>
            </a:r>
          </a:p>
          <a:p>
            <a:pPr>
              <a:spcBef>
                <a:spcPts val="0"/>
              </a:spcBef>
            </a:pPr>
            <a:r>
              <a:rPr lang="it-IT" sz="1600" dirty="0" smtClean="0"/>
              <a:t>Proporre </a:t>
            </a:r>
            <a:r>
              <a:rPr lang="it-IT" sz="1600" dirty="0"/>
              <a:t>e coinvolgere i diversi soggetti interessati nelle tematiche inerenti la pianificazione urbanistica, segnalare problematiche, suggerire interventi, proporre soluzioni, confrontarsi al fine di raggiungere, in modo partecipato, l’obiettivo di addivenire ad una decisione condivisa sulle questioni </a:t>
            </a:r>
            <a:r>
              <a:rPr lang="it-IT" sz="1600" dirty="0" smtClean="0"/>
              <a:t>trattate. Il </a:t>
            </a:r>
            <a:r>
              <a:rPr lang="it-IT" sz="1600" dirty="0"/>
              <a:t>Tavolo Tecnico </a:t>
            </a:r>
            <a:r>
              <a:rPr lang="it-IT" sz="1600" dirty="0" smtClean="0"/>
              <a:t>è </a:t>
            </a:r>
            <a:r>
              <a:rPr lang="it-IT" sz="1600" dirty="0"/>
              <a:t>luogo di scambio di informazioni e di proposte che possono essere attivate; un luogo permanente di confronto e collaborazione con la Amministrazione per la definizione di programmi, indirizzi, proposte e iniziative tese a promuovere e valorizzare il settore urbanistico e volte alla informazione e formazione degli operatori del settore in materia di pianificazione, tutela del paesaggio, programmazione </a:t>
            </a:r>
            <a:r>
              <a:rPr lang="it-IT" sz="1600" dirty="0" smtClean="0"/>
              <a:t>edilizia, ritenendo </a:t>
            </a:r>
            <a:r>
              <a:rPr lang="it-IT" sz="1600" dirty="0"/>
              <a:t>imprescindibile “fare rete” con tutti i soggetti coinvolti </a:t>
            </a:r>
          </a:p>
          <a:p>
            <a:pPr>
              <a:spcBef>
                <a:spcPts val="0"/>
              </a:spcBef>
            </a:pPr>
            <a:endParaRPr lang="it-IT" sz="1600" dirty="0"/>
          </a:p>
          <a:p>
            <a:pPr>
              <a:spcBef>
                <a:spcPts val="0"/>
              </a:spcBef>
            </a:pPr>
            <a:endParaRPr lang="it-IT" sz="2000" dirty="0"/>
          </a:p>
        </p:txBody>
      </p:sp>
    </p:spTree>
    <p:extLst>
      <p:ext uri="{BB962C8B-B14F-4D97-AF65-F5344CB8AC3E}">
        <p14:creationId xmlns:p14="http://schemas.microsoft.com/office/powerpoint/2010/main" val="117217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96882" y="159465"/>
            <a:ext cx="11792197" cy="5816977"/>
          </a:xfrm>
          <a:prstGeom prst="rect">
            <a:avLst/>
          </a:prstGeom>
        </p:spPr>
        <p:txBody>
          <a:bodyPr wrap="square">
            <a:spAutoFit/>
          </a:bodyPr>
          <a:lstStyle/>
          <a:p>
            <a:pPr algn="ctr"/>
            <a:r>
              <a:rPr lang="it-IT" sz="2400" b="1" dirty="0"/>
              <a:t>Statuto della Rete delle Professioni Tecniche della Provincia di </a:t>
            </a:r>
            <a:r>
              <a:rPr lang="it-IT" sz="2400" b="1" dirty="0" smtClean="0"/>
              <a:t>Ancona</a:t>
            </a:r>
          </a:p>
          <a:p>
            <a:r>
              <a:rPr lang="it-IT" sz="1200" b="1" dirty="0"/>
              <a:t>Art. 1</a:t>
            </a:r>
            <a:endParaRPr lang="it-IT" sz="1200" dirty="0"/>
          </a:p>
          <a:p>
            <a:r>
              <a:rPr lang="it-IT" sz="1200" dirty="0"/>
              <a:t>E’ costituita la Rete delle Professioni dell’Area Tecnica della Provincia di Ancona.</a:t>
            </a:r>
          </a:p>
          <a:p>
            <a:r>
              <a:rPr lang="it-IT" sz="1200" dirty="0"/>
              <a:t>Ad essa aderiscono:</a:t>
            </a:r>
          </a:p>
          <a:p>
            <a:r>
              <a:rPr lang="it-IT" sz="1200" dirty="0"/>
              <a:t>- l’Ordine degli Architetti </a:t>
            </a:r>
          </a:p>
          <a:p>
            <a:r>
              <a:rPr lang="it-IT" sz="1200" dirty="0"/>
              <a:t>- l’Ordine degli Ingegneri </a:t>
            </a:r>
          </a:p>
          <a:p>
            <a:r>
              <a:rPr lang="it-IT" sz="1200" dirty="0"/>
              <a:t>- il Collegio dei Geometri</a:t>
            </a:r>
          </a:p>
          <a:p>
            <a:r>
              <a:rPr lang="it-IT" sz="1200" dirty="0"/>
              <a:t>- il Collegio dei Periti Industriali modificato con </a:t>
            </a:r>
            <a:r>
              <a:rPr lang="it-IT" sz="1200" i="1" dirty="0"/>
              <a:t>l’Ordine dei Periti Industriali</a:t>
            </a:r>
            <a:endParaRPr lang="it-IT" sz="1200" dirty="0"/>
          </a:p>
          <a:p>
            <a:pPr marL="171450" indent="-171450">
              <a:buFontTx/>
              <a:buChar char="-"/>
            </a:pPr>
            <a:r>
              <a:rPr lang="it-IT" sz="1200" dirty="0" smtClean="0"/>
              <a:t>l’Ordine </a:t>
            </a:r>
            <a:r>
              <a:rPr lang="it-IT" sz="1200" dirty="0"/>
              <a:t>dei Geologi Regionale </a:t>
            </a:r>
            <a:r>
              <a:rPr lang="it-IT" sz="1200" dirty="0" smtClean="0"/>
              <a:t>Marche</a:t>
            </a:r>
          </a:p>
          <a:p>
            <a:pPr marL="171450" indent="-171450">
              <a:buFontTx/>
              <a:buChar char="-"/>
            </a:pPr>
            <a:endParaRPr lang="it-IT" sz="1200" dirty="0"/>
          </a:p>
          <a:p>
            <a:r>
              <a:rPr lang="it-IT" sz="1200" b="1" dirty="0"/>
              <a:t>Art. 2</a:t>
            </a:r>
            <a:endParaRPr lang="it-IT" sz="1200" dirty="0"/>
          </a:p>
          <a:p>
            <a:r>
              <a:rPr lang="it-IT" sz="1200" dirty="0"/>
              <a:t>La Rete cura l’informazione e la consultazione reciproca tra le categorie in esso rappresentate al fine di promuovere:</a:t>
            </a:r>
          </a:p>
          <a:p>
            <a:r>
              <a:rPr lang="it-IT" sz="1200" dirty="0"/>
              <a:t>- l’esame unitario delle questioni di comune interesse per le professioni tecniche nella Provincia;</a:t>
            </a:r>
          </a:p>
          <a:p>
            <a:r>
              <a:rPr lang="it-IT" sz="1200" dirty="0"/>
              <a:t>- la definizione da assumere, in forma unitaria sui medesimi argomenti nei confronti di Organi pubblici. Dei Committenti pubblici e privati e degli iscritti ai rispettivi Albi;</a:t>
            </a:r>
          </a:p>
          <a:p>
            <a:r>
              <a:rPr lang="it-IT" sz="1200" dirty="0"/>
              <a:t>- la definizione e lo sviluppo di azioni concrete nei confronti dei medesimi interlocutori e dell’opinione pubblica per precisare, in forma unitaria, il ruolo che le professioni tecniche possono svolgere nel contesto economico – sociale </a:t>
            </a:r>
          </a:p>
          <a:p>
            <a:r>
              <a:rPr lang="it-IT" sz="1200" dirty="0"/>
              <a:t>- il confronto delle varie categorie sul problema delle competenze professionali;</a:t>
            </a:r>
          </a:p>
          <a:p>
            <a:r>
              <a:rPr lang="it-IT" sz="1200" dirty="0"/>
              <a:t>- lo sviluppo di iniziative culturali attinenti la professionalità e l’etica degli iscritti.</a:t>
            </a:r>
          </a:p>
          <a:p>
            <a:r>
              <a:rPr lang="it-IT" sz="1200" b="1" i="1" dirty="0"/>
              <a:t> </a:t>
            </a:r>
            <a:endParaRPr lang="it-IT" sz="1200" dirty="0"/>
          </a:p>
          <a:p>
            <a:r>
              <a:rPr lang="it-IT" sz="1200" b="1" dirty="0"/>
              <a:t>Art. 3</a:t>
            </a:r>
            <a:endParaRPr lang="it-IT" sz="1200" dirty="0"/>
          </a:p>
          <a:p>
            <a:r>
              <a:rPr lang="it-IT" sz="1200" dirty="0"/>
              <a:t>Alle riunioni della Rete partecipa il Presidente o suo delegato per ciascun Ordine e Collegio rappresentato.</a:t>
            </a:r>
          </a:p>
          <a:p>
            <a:r>
              <a:rPr lang="it-IT" sz="1200" b="1" dirty="0"/>
              <a:t> </a:t>
            </a:r>
            <a:endParaRPr lang="it-IT" sz="1200" dirty="0"/>
          </a:p>
          <a:p>
            <a:r>
              <a:rPr lang="it-IT" sz="1200" b="1" dirty="0"/>
              <a:t>Art. 4</a:t>
            </a:r>
            <a:endParaRPr lang="it-IT" sz="1200" dirty="0"/>
          </a:p>
          <a:p>
            <a:r>
              <a:rPr lang="it-IT" sz="1200" dirty="0"/>
              <a:t>La Rete si riunisce su iniziativa del coordinatore o su richiesta formale di almeno 2 (due) membri appartenenti a diverse categorie rappresentate. La convocazione è inviata tramite mail agli indirizzi delle segreterie di Ordini e Collegi, almeno cinque giorni prima.</a:t>
            </a:r>
          </a:p>
          <a:p>
            <a:r>
              <a:rPr lang="it-IT" sz="1200" dirty="0"/>
              <a:t>Ciascun Ordine e Collegio esprime un voto per mezzo del Presidente o in sua assenza, del consigliere delegato.</a:t>
            </a:r>
          </a:p>
          <a:p>
            <a:r>
              <a:rPr lang="it-IT" sz="1200" dirty="0"/>
              <a:t>Le riunioni della Rete sono valide con la presenza della maggioranza delle categorie e per la validità delle deliberazioni occorre conseguire il voto favorevole di almeno due terzi dei votanti.</a:t>
            </a:r>
          </a:p>
          <a:p>
            <a:r>
              <a:rPr lang="it-IT" sz="1200" b="1" i="1" dirty="0"/>
              <a:t> </a:t>
            </a:r>
            <a:endParaRPr lang="it-IT" sz="1200" dirty="0"/>
          </a:p>
          <a:p>
            <a:endParaRPr lang="it-IT" sz="2400" dirty="0"/>
          </a:p>
        </p:txBody>
      </p:sp>
    </p:spTree>
    <p:extLst>
      <p:ext uri="{BB962C8B-B14F-4D97-AF65-F5344CB8AC3E}">
        <p14:creationId xmlns:p14="http://schemas.microsoft.com/office/powerpoint/2010/main" val="3577196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76053" y="313843"/>
            <a:ext cx="11815947" cy="4524315"/>
          </a:xfrm>
          <a:prstGeom prst="rect">
            <a:avLst/>
          </a:prstGeom>
        </p:spPr>
        <p:txBody>
          <a:bodyPr wrap="square">
            <a:spAutoFit/>
          </a:bodyPr>
          <a:lstStyle/>
          <a:p>
            <a:r>
              <a:rPr lang="it-IT" sz="1200" b="1" dirty="0"/>
              <a:t>Art. 5</a:t>
            </a:r>
            <a:endParaRPr lang="it-IT" sz="1200" dirty="0"/>
          </a:p>
          <a:p>
            <a:pPr algn="just"/>
            <a:r>
              <a:rPr lang="it-IT" sz="1200" dirty="0"/>
              <a:t>La Rete nomina tra i suoi membri un Coordinatore e un Vice Coordinatore, con il criterio della rotazione, i quali rimangono in carica 2 anni dalla data della loro nomina.</a:t>
            </a:r>
          </a:p>
          <a:p>
            <a:pPr algn="just"/>
            <a:r>
              <a:rPr lang="it-IT" sz="1200" dirty="0"/>
              <a:t>Nel caso in cui il Coordinatore o il vice Coordinatore o qualsiasi altro componente della rete decadessero dalla carica di Consigliere del proprio Ordine o Collegio rimarranno comunque in carica fino alla data di scadenza dei due anni. I nuovi Consigli degli Ordini o Collegi potranno nominare un nuovo componente da affiancare a quello già in carico.</a:t>
            </a:r>
          </a:p>
          <a:p>
            <a:pPr algn="just"/>
            <a:r>
              <a:rPr lang="it-IT" sz="1200" dirty="0"/>
              <a:t>Il Coordinatore cura l’esecuzione delle deliberazioni e provvede a diramare la convocazione delle riunioni della Rete corredata dall’ordine del giorno.</a:t>
            </a:r>
          </a:p>
          <a:p>
            <a:pPr algn="just"/>
            <a:r>
              <a:rPr lang="it-IT" sz="1200" dirty="0"/>
              <a:t>In caso di impedimento del Coordinatore la riunione è presieduta dal Vice Coordinatore e, in assenza anche di quest’ultimo, dal Presidente più anziano.</a:t>
            </a:r>
          </a:p>
          <a:p>
            <a:pPr algn="just"/>
            <a:r>
              <a:rPr lang="it-IT" sz="1200" dirty="0"/>
              <a:t>Al Coordinatore compete la firma degli atti da inviare e che impegnano la Rete. </a:t>
            </a:r>
          </a:p>
          <a:p>
            <a:pPr algn="just"/>
            <a:r>
              <a:rPr lang="it-IT" sz="1200" dirty="0"/>
              <a:t>Ad ogni riunione della Rete verrà redatto il verbale della seduta</a:t>
            </a:r>
          </a:p>
          <a:p>
            <a:r>
              <a:rPr lang="it-IT" sz="1200" dirty="0"/>
              <a:t> </a:t>
            </a:r>
          </a:p>
          <a:p>
            <a:r>
              <a:rPr lang="it-IT" sz="1200" b="1" dirty="0"/>
              <a:t>Art. 6</a:t>
            </a:r>
            <a:endParaRPr lang="it-IT" sz="1200" dirty="0"/>
          </a:p>
          <a:p>
            <a:r>
              <a:rPr lang="it-IT" sz="1200" dirty="0"/>
              <a:t>La sede della Rete è temporaneamente stabilita presso l’Ordine/Collegio di rappresentanza del coordinatore pro tempore.</a:t>
            </a:r>
          </a:p>
          <a:p>
            <a:r>
              <a:rPr lang="it-IT" sz="1200" dirty="0"/>
              <a:t>Le spese per l’espletamento del ruolo di Coordinatore saranno a carico del proprio Ordine/Collegio di appartenenza.</a:t>
            </a:r>
          </a:p>
          <a:p>
            <a:r>
              <a:rPr lang="it-IT" sz="1200" b="1" i="1" dirty="0"/>
              <a:t> </a:t>
            </a:r>
            <a:endParaRPr lang="it-IT" sz="1200" dirty="0"/>
          </a:p>
          <a:p>
            <a:r>
              <a:rPr lang="it-IT" sz="1200" b="1" dirty="0"/>
              <a:t>Art. 7</a:t>
            </a:r>
            <a:endParaRPr lang="it-IT" sz="1200" dirty="0"/>
          </a:p>
          <a:p>
            <a:r>
              <a:rPr lang="it-IT" sz="1200" dirty="0"/>
              <a:t>Le modificazioni del presente statuto dovranno essere approvate con la maggioranza qualificata di almeno tre quarti degli aventi diritto al voto.</a:t>
            </a:r>
          </a:p>
          <a:p>
            <a:r>
              <a:rPr lang="it-IT" sz="1200" b="1" i="1" dirty="0"/>
              <a:t> </a:t>
            </a:r>
            <a:endParaRPr lang="it-IT" sz="1200" dirty="0"/>
          </a:p>
          <a:p>
            <a:r>
              <a:rPr lang="it-IT" sz="1200" b="1" dirty="0"/>
              <a:t>Art. 8</a:t>
            </a:r>
            <a:endParaRPr lang="it-IT" sz="1200" dirty="0"/>
          </a:p>
          <a:p>
            <a:r>
              <a:rPr lang="it-IT" sz="1200" dirty="0"/>
              <a:t>Il presente Statuto viene siglato per la ratifica ed accettazione dei  legali rappresentanti di tutte le Categorie aderenti, con conforme deliberazione dei rispettivi Consiglio Direttivi.</a:t>
            </a:r>
          </a:p>
          <a:p>
            <a:r>
              <a:rPr lang="it-IT" sz="1200" b="1" i="1" dirty="0"/>
              <a:t> </a:t>
            </a:r>
            <a:endParaRPr lang="it-IT" sz="1200" dirty="0"/>
          </a:p>
          <a:p>
            <a:r>
              <a:rPr lang="it-IT" sz="1200" b="1" dirty="0"/>
              <a:t>Art. 9</a:t>
            </a:r>
            <a:endParaRPr lang="it-IT" sz="1200" dirty="0"/>
          </a:p>
          <a:p>
            <a:r>
              <a:rPr lang="it-IT" sz="1200" dirty="0"/>
              <a:t>Gli Ordini e Collegi che hanno aderito alla Rete  interprofessionale possono dimettersi inviandone comunicazione costituita da un formale atto deliberativo del Consiglio di appartenenza</a:t>
            </a:r>
            <a:r>
              <a:rPr lang="it-IT" sz="1200" b="1" dirty="0"/>
              <a:t>.</a:t>
            </a:r>
            <a:endParaRPr lang="it-IT" sz="1200" dirty="0"/>
          </a:p>
          <a:p>
            <a:r>
              <a:rPr lang="it-IT" sz="1200" dirty="0"/>
              <a:t>Una copia di tutti gli atti  richiamati verrà conservata a cura del coordinatore pro tempore</a:t>
            </a:r>
          </a:p>
          <a:p>
            <a:r>
              <a:rPr lang="it-IT" sz="2400" b="1" i="1" dirty="0"/>
              <a:t> </a:t>
            </a:r>
            <a:endParaRPr lang="it-IT" sz="2400" dirty="0"/>
          </a:p>
        </p:txBody>
      </p:sp>
    </p:spTree>
    <p:extLst>
      <p:ext uri="{BB962C8B-B14F-4D97-AF65-F5344CB8AC3E}">
        <p14:creationId xmlns:p14="http://schemas.microsoft.com/office/powerpoint/2010/main" val="497359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5631" y="183216"/>
            <a:ext cx="11851573" cy="4893647"/>
          </a:xfrm>
          <a:prstGeom prst="rect">
            <a:avLst/>
          </a:prstGeom>
        </p:spPr>
        <p:txBody>
          <a:bodyPr wrap="square">
            <a:spAutoFit/>
          </a:bodyPr>
          <a:lstStyle/>
          <a:p>
            <a:pPr algn="ctr">
              <a:spcAft>
                <a:spcPts val="0"/>
              </a:spcAft>
            </a:pPr>
            <a:r>
              <a:rPr lang="it-IT" sz="2400" u="sng" dirty="0" smtClean="0">
                <a:effectLst/>
                <a:ea typeface="Times New Roman" panose="02020603050405020304" pitchFamily="18" charset="0"/>
              </a:rPr>
              <a:t>ESEMPI DI ATTIVITA’ SVOLTE </a:t>
            </a:r>
          </a:p>
          <a:p>
            <a:pPr algn="just">
              <a:spcAft>
                <a:spcPts val="0"/>
              </a:spcAft>
            </a:pPr>
            <a:r>
              <a:rPr lang="it-IT" sz="1400" dirty="0" smtClean="0">
                <a:effectLst/>
                <a:ea typeface="Times New Roman" panose="02020603050405020304" pitchFamily="18" charset="0"/>
              </a:rPr>
              <a:t>- COMUNE DI SENIGALLIA - CONVENZIONE CON ORDINI PROFESSIONALI</a:t>
            </a:r>
            <a:endParaRPr lang="it-IT" sz="1400" dirty="0" smtClean="0">
              <a:effectLst/>
            </a:endParaRPr>
          </a:p>
          <a:p>
            <a:pPr algn="just">
              <a:spcAft>
                <a:spcPts val="0"/>
              </a:spcAft>
            </a:pPr>
            <a:r>
              <a:rPr lang="it-IT" sz="1400" dirty="0" smtClean="0">
                <a:effectLst/>
                <a:ea typeface="Times New Roman" panose="02020603050405020304" pitchFamily="18" charset="0"/>
              </a:rPr>
              <a:t>Convenzione firmata  tra il Comune di Senigallia e gli stessi Ordini / Collegi, che si sono attivati per la formazione di elenchi di professionisti tecnici con il compito di redigere l’”attestazione relativa al ripristino di idoneità abitativa” al fine della fruibilità dei locali danneggiati da alluvione.</a:t>
            </a:r>
            <a:endParaRPr lang="it-IT" sz="1400" dirty="0" smtClean="0">
              <a:effectLst/>
            </a:endParaRPr>
          </a:p>
          <a:p>
            <a:r>
              <a:rPr lang="it-IT" sz="1400" dirty="0" smtClean="0"/>
              <a:t>- STRUTTURA TECNICA NAZIONALE –SEZIONI OPERATIVE TERRITORIALI</a:t>
            </a:r>
            <a:endParaRPr lang="it-IT" sz="1400" dirty="0" smtClean="0">
              <a:effectLst/>
            </a:endParaRPr>
          </a:p>
          <a:p>
            <a:r>
              <a:rPr lang="it-IT" sz="1400" dirty="0" smtClean="0"/>
              <a:t>Attuazione al regolamento della Struttura Tecnica Nazionale in merito all’organizzazione delle Sezioni Operative Territoriali e conseguente Coordinamento Regionale. Attuazione del regolamento della STN con la costituzione delle Sezioni Operative Territoriali (SOT) finalizzate alla successiva costituzione del Coordinamento Regionale (COR).</a:t>
            </a:r>
          </a:p>
          <a:p>
            <a:pPr lvl="0"/>
            <a:r>
              <a:rPr lang="it-IT" sz="1400" dirty="0" smtClean="0"/>
              <a:t>- LETTERA AI COMUNI DELLA PROVINCIA DI ANCONA</a:t>
            </a:r>
          </a:p>
          <a:p>
            <a:r>
              <a:rPr lang="it-IT" sz="1400" dirty="0" smtClean="0"/>
              <a:t>Circa </a:t>
            </a:r>
            <a:r>
              <a:rPr lang="it-IT" sz="1400" dirty="0" smtClean="0"/>
              <a:t>l’incertezza dei tempi di rilascio degli atti urbanistici (P.D.C. – Accesso Atti ecc.) da parte degli uffici Comunali e la proposta di fare una lettera a tutti i Comuni in cui si chiede la tempistica di rilascio su alcuni atti amministrativi.</a:t>
            </a:r>
          </a:p>
          <a:p>
            <a:r>
              <a:rPr lang="it-IT" sz="1400" dirty="0" smtClean="0"/>
              <a:t>Si chiede che vengano rispettati i principi cardine della collaborazione tra Ordini e P.A. per cui sarà da segnalare anche quelle che sono le mancanze da parte dei professionisti che inficiano nella regolare tempistica di rilascio, inoltre evidenziare il fatto che le risultanze verranno comunicate agli iscritti pertanto che ciò sia stimolo per le A.C. rispondere alle richieste della lettera e oltremodo evitare che la lettera diventi strumento “politico”.</a:t>
            </a:r>
          </a:p>
          <a:p>
            <a:pPr lvl="0"/>
            <a:r>
              <a:rPr lang="it-IT" sz="1400" dirty="0" smtClean="0"/>
              <a:t>- REGIONE MARCHE - NUOVA </a:t>
            </a:r>
            <a:r>
              <a:rPr lang="it-IT" sz="1400" dirty="0"/>
              <a:t>LEGGE URBANISTICA REGIONALE   </a:t>
            </a:r>
          </a:p>
          <a:p>
            <a:r>
              <a:rPr lang="it-IT" sz="1400" dirty="0" smtClean="0"/>
              <a:t>Tavoli di confronto</a:t>
            </a:r>
          </a:p>
          <a:p>
            <a:r>
              <a:rPr lang="it-IT" sz="1400" dirty="0" smtClean="0"/>
              <a:t>- COMUNE DI FABRIANO</a:t>
            </a:r>
          </a:p>
          <a:p>
            <a:r>
              <a:rPr lang="it-IT" sz="1400" dirty="0" smtClean="0"/>
              <a:t>Convocazione di numerosi tavoli tecnici in merito alle problematiche legate alle molte pratiche non evase nei tempi di legge e all’accumulo di arretrati con inevitabili danni economici </a:t>
            </a:r>
            <a:r>
              <a:rPr lang="it-IT" sz="1400" dirty="0"/>
              <a:t>e morale </a:t>
            </a:r>
            <a:r>
              <a:rPr lang="it-IT" sz="1400" smtClean="0"/>
              <a:t>oltre ad eventuali </a:t>
            </a:r>
            <a:r>
              <a:rPr lang="it-IT" sz="1400" dirty="0"/>
              <a:t>perdite di contributi legati alla ricostruzione ed al </a:t>
            </a:r>
            <a:r>
              <a:rPr lang="it-IT" sz="1400" dirty="0" err="1"/>
              <a:t>superbonus</a:t>
            </a:r>
            <a:r>
              <a:rPr lang="it-IT" sz="1400" dirty="0"/>
              <a:t>, con inevitabili ricorsi e conseguenti richieste di risarcimento danni</a:t>
            </a:r>
          </a:p>
          <a:p>
            <a:endParaRPr lang="it-IT" sz="1400" dirty="0"/>
          </a:p>
        </p:txBody>
      </p:sp>
    </p:spTree>
    <p:extLst>
      <p:ext uri="{BB962C8B-B14F-4D97-AF65-F5344CB8AC3E}">
        <p14:creationId xmlns:p14="http://schemas.microsoft.com/office/powerpoint/2010/main" val="25226776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906</Words>
  <Application>Microsoft Office PowerPoint</Application>
  <PresentationFormat>Widescreen</PresentationFormat>
  <Paragraphs>72</Paragraphs>
  <Slides>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vt:i4>
      </vt:variant>
    </vt:vector>
  </HeadingPairs>
  <TitlesOfParts>
    <vt:vector size="9" baseType="lpstr">
      <vt:lpstr>Arial</vt:lpstr>
      <vt:lpstr>Calibri</vt:lpstr>
      <vt:lpstr>Calibri Light</vt:lpstr>
      <vt:lpstr>Times New Roman</vt:lpstr>
      <vt:lpstr>Tema di Office</vt:lpstr>
      <vt:lpstr>R.P.T. RETI DELLE PROFESSIONI TECNICHE DELLA PROVINCIA DI ANCONA</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R.P.T. RETI DELLE PROFESSIONI TECNICHE DELLA PROVINCIA DI ANCONA</dc:title>
  <dc:creator>user</dc:creator>
  <cp:lastModifiedBy>user</cp:lastModifiedBy>
  <cp:revision>6</cp:revision>
  <dcterms:created xsi:type="dcterms:W3CDTF">2024-12-05T23:45:56Z</dcterms:created>
  <dcterms:modified xsi:type="dcterms:W3CDTF">2024-12-06T00:29:29Z</dcterms:modified>
</cp:coreProperties>
</file>