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21" r:id="rId3"/>
    <p:sldId id="323" r:id="rId4"/>
    <p:sldId id="325" r:id="rId5"/>
    <p:sldId id="326" r:id="rId6"/>
    <p:sldId id="328" r:id="rId7"/>
    <p:sldId id="327" r:id="rId8"/>
    <p:sldId id="331" r:id="rId9"/>
    <p:sldId id="333" r:id="rId10"/>
    <p:sldId id="332" r:id="rId11"/>
    <p:sldId id="329" r:id="rId12"/>
    <p:sldId id="334" r:id="rId13"/>
    <p:sldId id="259" r:id="rId14"/>
    <p:sldId id="315" r:id="rId15"/>
    <p:sldId id="316" r:id="rId16"/>
    <p:sldId id="335" r:id="rId17"/>
    <p:sldId id="337" r:id="rId18"/>
    <p:sldId id="318" r:id="rId19"/>
    <p:sldId id="338" r:id="rId20"/>
    <p:sldId id="32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D2D8"/>
    <a:srgbClr val="E7EAED"/>
    <a:srgbClr val="156082"/>
    <a:srgbClr val="E30713"/>
    <a:srgbClr val="B2CCE6"/>
    <a:srgbClr val="0076C1"/>
    <a:srgbClr val="E5A352"/>
    <a:srgbClr val="E50513"/>
    <a:srgbClr val="EC6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6" autoAdjust="0"/>
    <p:restoredTop sz="94668"/>
  </p:normalViewPr>
  <p:slideViewPr>
    <p:cSldViewPr snapToGrid="0">
      <p:cViewPr varScale="1">
        <p:scale>
          <a:sx n="62" d="100"/>
          <a:sy n="62" d="100"/>
        </p:scale>
        <p:origin x="107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2BB5-C963-4D0E-A076-A5F1B25CB899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EE76-2C14-450E-930C-3B9BF3C88D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5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7AF8-82F0-87D4-F254-B8029F61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CA72F0-C2EC-2575-656E-1CF62B9CC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B83C53-BC1D-14C2-B7C7-8824430AE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22E4D-E806-79E8-2B0A-C6F60468E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FEE76-2C14-450E-930C-3B9BF3C88D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85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7CE8-9264-F6C2-32DB-41156283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62DBA1D-B080-B856-8D6B-69E6BF5EB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643FB6-5F66-1FB0-A2A5-09455874B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C187ED-BDCD-26B5-F7F8-8BF1E3E90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FEE76-2C14-450E-930C-3B9BF3C88D2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62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DD194-D396-4C26-E5AD-B0766CFE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B4D59C-AD67-F97B-D6CE-B7E4D914A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D03614-97B3-0849-EA09-AA93348BC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136932-AB78-7116-D2F0-359EBBF0E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FEE76-2C14-450E-930C-3B9BF3C88D2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82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9B707-59FD-B3FE-422A-D69033951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B395F30-239C-1F95-27F6-916A0A95E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15C39F-A859-347A-7750-FF4FE28B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69426F-7D28-93F1-735D-E92684A75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FEE76-2C14-450E-930C-3B9BF3C88D2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DB524-7246-A14F-0BA7-873B083E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47FF6-8BC4-1F8B-B7EA-F544B3C9F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6B4CC3-8350-09B0-7793-E6DA6B01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7ADF3-D657-7A77-FBAF-96F69163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CC3F8-3EA1-E333-C567-E6D8FFE6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A0177-C9FC-A0EB-7881-F2CFF580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28848F-79DC-AB2E-9E28-54AED2166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8C4859-68A1-F759-AC31-B51D5757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ED757D-9281-C483-12C1-02CA7F06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AEC4EA-ABAB-7D47-C6EB-A12C8869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48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A531AD-CD88-405F-15EB-45015558A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550C2A-FD0B-F3F2-053E-5D92313DC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69C1EC-AE42-EF5A-0D65-B7C4CC38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93EFE-DEFE-55D6-13E4-5126A49C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6C4E8C-1338-2F3A-96CE-7426D6F2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3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9963B-F337-4442-4A1C-9501CFF5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F31B0-D381-0225-2070-E1EF497E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E1C01-C7E8-84EC-36C5-CA366DD5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1C28E5-10BE-E162-A6BC-64C3809D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389081-B611-B0EA-5808-46205A3B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3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22451-40FB-AA05-1F8E-B879D7BB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006F56-3373-64CF-EC40-C2381349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B9310-9510-478A-0A5E-3526A813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E01B71-5AFC-2D36-181A-C0D4B10E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7A52B-A3DC-4F18-2D0D-1501274A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5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CA0CF-458D-9035-CA08-9F7B5A2B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F3F138-9A52-A8AE-5C99-AFCBD340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03AD75-86C0-FF08-D50E-C388C82E3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850407-E41C-7971-C13B-E39FD61A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2D7ACC-BF22-3D0C-FDD6-81077EBE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29BC86-4B03-083C-85FF-727240CC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5264E-F66F-71AE-1FEB-BD7963B7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4736B-B830-0C0A-978B-BD18E5A2C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FD30F5-2C3B-3B9F-DC54-7BF338770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4B1E67-2AD0-F567-4B9A-FB560DCAC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526B4D-F95D-1403-0F48-8EE1F3588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42937C-B41D-197D-89D5-6976755F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106034-E890-6893-B466-46A3D095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485E6B-4A7A-C9FB-A384-06E328ED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8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794DB-6198-A008-78E7-EFD866F3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B9D2F1-75C7-5C83-D885-6776358B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3F3C91-E188-BE3B-12F2-C108163E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5A4442-9629-DA34-6031-9C4569B9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6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8B8CE8-A3D1-C703-864B-8FE4748F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997852-30E4-6732-57B0-A8A9831E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25B8E5-5523-3A0E-9314-CAD4A3B3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CF895-269A-0B58-08A5-29F6A38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6AC68D-4951-5258-AB65-E58A8FA3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EF91FF-6E1A-11F6-9B92-74644652B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7A50F6-A9DE-57A8-17D7-D546C142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BFC2A5-59EA-455D-06B0-C96F01B8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3AEBFB-0508-B24C-9F1F-1602CDFC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3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238C3-9436-20F0-98F6-3DB087DF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F3E82A-83C4-1F86-88AE-BF7707D94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8D96CB-6841-54D0-4446-AF8DDE838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3B206A-CBF8-CDE3-2D1C-828D2922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F5CE9E-EF21-FDB0-7DC5-E7663144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F898C5-2D17-A79B-BFA7-640FEB79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1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2F2EB2-A2AB-28C3-00C4-C12A9FC4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17966C-7494-B050-6AF0-25D0A099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82F1FB-BDC3-C584-3C52-F4B72D83B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7E585-D30A-44C8-970F-CAB257CA2D20}" type="datetimeFigureOut">
              <a:rPr lang="it-IT" smtClean="0"/>
              <a:t>08/12/2024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944780-31EA-439D-8FFB-2C10ECC1E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46A670-8CA9-979F-94FD-8B325A44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5E6FD-27B7-4DE6-B567-A9CE91250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5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brizio.bendi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geologi.it/aree-tematiche-permanenti/attivita-aree-tematiche-permanenti/area-tematica-a2-grandi-rischi-e-protezione-civile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cngeologi.it/aree-tematiche-permanenti/attivita-aree-tematiche-permanenti/a1-materie-prime-ed-energi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ngeologi.it/?page_id=77853&amp;preview=true" TargetMode="External"/><Relationship Id="rId5" Type="http://schemas.openxmlformats.org/officeDocument/2006/relationships/hyperlink" Target="https://www.cngeologi.it/commissione-c4-paesaggio-geositi-geoturismo-parchi-e-zone-protette/" TargetMode="External"/><Relationship Id="rId10" Type="http://schemas.openxmlformats.org/officeDocument/2006/relationships/hyperlink" Target="https://www.cngeologi.it/aree-tematiche-permanenti/attivita-aree-tematiche-permanenti/area-tematica-a6-risorse-idriche/" TargetMode="External"/><Relationship Id="rId4" Type="http://schemas.openxmlformats.org/officeDocument/2006/relationships/hyperlink" Target="https://www.cngeologi.it/commissione-c1-pari-opportunita/" TargetMode="External"/><Relationship Id="rId9" Type="http://schemas.openxmlformats.org/officeDocument/2006/relationships/hyperlink" Target="https://www.cngeologi.it/aree-tematiche-permanenti/attivita-aree-tematiche-permanenti/area-tematica-a4-universita-istruzione-e-profession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geologimarche.it/wp-content/uploads/2024/01/Regolamento-APC-integrato-con-circolari-CNG_Rev.21.09.2023-allegato-1_rev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logimarche.it/wp-content/uploads/2023/10/CIRCOLARE-APC-1-23.pdf" TargetMode="External"/><Relationship Id="rId5" Type="http://schemas.openxmlformats.org/officeDocument/2006/relationships/hyperlink" Target="https://www.cngeologi.it/wp-content/uploads/2011/06/NUOVO-REGOLAMENTO-APC-15.1.2018.pdf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hyperlink" Target="https://corsifadcentrostudicng.it/corsi/" TargetMode="External"/><Relationship Id="rId4" Type="http://schemas.openxmlformats.org/officeDocument/2006/relationships/hyperlink" Target="https://www.webgeo.it/Eventi/List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eologimarche.it/trasparenza/organizzazione/commissioni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abrizio.bendia@gmail.com" TargetMode="Externa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53DFDE58-1E20-8279-ACA4-66BB0644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043"/>
            <a:ext cx="12192000" cy="547595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78F3F26-BD29-0608-DD95-5C337E36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35392"/>
            <a:ext cx="12191999" cy="161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  <a:br>
              <a:rPr lang="it-IT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GEOLOGI E IL TERRITORIO</a:t>
            </a:r>
            <a:b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924753-7ED6-19EE-FB45-46E0C35EE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476" y="3432875"/>
            <a:ext cx="7173046" cy="232830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it-IT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Fabrizio Bendia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Segretario Ordine Geologi Regione Marche</a:t>
            </a:r>
          </a:p>
          <a:p>
            <a:pPr>
              <a:lnSpc>
                <a:spcPct val="100000"/>
              </a:lnSpc>
            </a:pP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Resoconto delle attività del mandato consiliare, Aggiornamento Professionale Continuo e deontologia </a:t>
            </a: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E187B19-E037-965C-7AED-445FEA43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47" y="448589"/>
            <a:ext cx="2982104" cy="87146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CB797B8-8A0C-E7AB-7377-F4425FF4E1E2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A11096-CE86-C564-60BF-4C4E685CA0CE}"/>
              </a:ext>
            </a:extLst>
          </p:cNvPr>
          <p:cNvSpPr txBox="1"/>
          <p:nvPr/>
        </p:nvSpPr>
        <p:spPr>
          <a:xfrm>
            <a:off x="9079832" y="6411615"/>
            <a:ext cx="3112167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1800" dirty="0">
                <a:solidFill>
                  <a:srgbClr val="0076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geol.bendia@gmail.com</a:t>
            </a:r>
            <a:endParaRPr lang="it-IT" sz="1800" dirty="0">
              <a:solidFill>
                <a:srgbClr val="0076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1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364B7-0441-3833-4461-318A5BD7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49FE8534-1F89-7959-A1DD-90439C8F780E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C88F9B8-A730-17BF-98EF-F801E96A0962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B496F75-13D0-BD1D-8B27-8AEC501F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E7F7BA64-A24B-478F-0B9E-A45FF89FCD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78ECF1-3DE7-FF8A-4DD5-EC9E1F05E053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80B22C-0462-AC93-639D-903495745970}"/>
              </a:ext>
            </a:extLst>
          </p:cNvPr>
          <p:cNvSpPr txBox="1"/>
          <p:nvPr/>
        </p:nvSpPr>
        <p:spPr>
          <a:xfrm>
            <a:off x="1" y="1512335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 Professioni Tecniche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ABECD2-0FFE-EEB8-073D-C261AC268888}"/>
              </a:ext>
            </a:extLst>
          </p:cNvPr>
          <p:cNvSpPr txBox="1"/>
          <p:nvPr/>
        </p:nvSpPr>
        <p:spPr>
          <a:xfrm>
            <a:off x="1" y="1997549"/>
            <a:ext cx="12177486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Prov. Ancona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3D5453-21D1-9BE3-5524-DBFA2B4886D3}"/>
              </a:ext>
            </a:extLst>
          </p:cNvPr>
          <p:cNvSpPr txBox="1"/>
          <p:nvPr/>
        </p:nvSpPr>
        <p:spPr>
          <a:xfrm>
            <a:off x="1" y="2686839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Geotermia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7AEBD0-D14A-79CD-43DF-1C02461453B5}"/>
              </a:ext>
            </a:extLst>
          </p:cNvPr>
          <p:cNvSpPr txBox="1"/>
          <p:nvPr/>
        </p:nvSpPr>
        <p:spPr>
          <a:xfrm>
            <a:off x="14515" y="3125451"/>
            <a:ext cx="12177486" cy="28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Supporto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prezzario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geotermia; </a:t>
            </a:r>
          </a:p>
          <a:p>
            <a:pPr indent="-285750" algn="ct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Corso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progettazione geotermica (2023); </a:t>
            </a:r>
          </a:p>
          <a:p>
            <a:pPr indent="-285750" algn="ct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Contributo per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Proposta di Legge Regionale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(Disposizioni concernenti le piccole utilizzazioni locali di calore geotermico); </a:t>
            </a:r>
          </a:p>
          <a:p>
            <a:pPr indent="-285750" algn="ct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Convegno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Urbino (30 gennaio 2025).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8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737CE-D1A9-2B3B-E733-99997747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8E2C9A5B-BEA5-BD3D-FE9C-6A6D09A0A893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A015CBF-A385-79BD-BE60-42521E86ACF8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FAE790D5-07E1-62DD-1D47-EE488044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C74CA408-0E73-38A9-FE94-FE44F5D9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7E79F8-25D0-05F4-CD43-458925003718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53B77F-0344-D78A-46C3-D074865C708D}"/>
              </a:ext>
            </a:extLst>
          </p:cNvPr>
          <p:cNvSpPr txBox="1"/>
          <p:nvPr/>
        </p:nvSpPr>
        <p:spPr>
          <a:xfrm>
            <a:off x="1" y="1310861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Geologi marchigiani presenti in commissioni e aree tematiche </a:t>
            </a: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permanenti</a:t>
            </a: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del CNG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BF6EA46-BA53-2A33-AC72-6F8800EF3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80501"/>
              </p:ext>
            </p:extLst>
          </p:nvPr>
        </p:nvGraphicFramePr>
        <p:xfrm>
          <a:off x="201479" y="1761280"/>
          <a:ext cx="11778711" cy="460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0517">
                  <a:extLst>
                    <a:ext uri="{9D8B030D-6E8A-4147-A177-3AD203B41FA5}">
                      <a16:colId xmlns:a16="http://schemas.microsoft.com/office/drawing/2014/main" val="1081639652"/>
                    </a:ext>
                  </a:extLst>
                </a:gridCol>
                <a:gridCol w="5368194">
                  <a:extLst>
                    <a:ext uri="{9D8B030D-6E8A-4147-A177-3AD203B41FA5}">
                      <a16:colId xmlns:a16="http://schemas.microsoft.com/office/drawing/2014/main" val="3084335881"/>
                    </a:ext>
                  </a:extLst>
                </a:gridCol>
              </a:tblGrid>
              <a:tr h="28406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Nominativo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49714"/>
                  </a:ext>
                </a:extLst>
              </a:tr>
              <a:tr h="552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 – PARI OPPORTUNITA’</a:t>
                      </a:r>
                      <a:endParaRPr lang="it-IT" sz="1600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</a:rPr>
                        <a:t>Paola Pino D’Astore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26514"/>
                  </a:ext>
                </a:extLst>
              </a:tr>
              <a:tr h="46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C4 – PAESAGGIO, GEOSITI, GEOTURISMO, PARCHI E ZONE PROTETTE</a:t>
                      </a:r>
                      <a:endParaRPr lang="it-IT" sz="1600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</a:rPr>
                        <a:t>Fabrizio Bendia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48004"/>
                  </a:ext>
                </a:extLst>
              </a:tr>
              <a:tr h="466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C5 – RICOSTRUZIONE POST SISMA E DECRETO PARAMETRI</a:t>
                      </a:r>
                      <a:endParaRPr lang="it-IT" sz="1600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</a:rPr>
                        <a:t>Sara Prati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10805"/>
                  </a:ext>
                </a:extLst>
              </a:tr>
              <a:tr h="284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 dirty="0">
                          <a:effectLst/>
                        </a:rPr>
                        <a:t>Area tematica permanente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r>
                        <a:rPr lang="it-IT" sz="2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Nominativo</a:t>
                      </a:r>
                    </a:p>
                  </a:txBody>
                  <a:tcPr marL="68580" marR="68580" marT="0" marB="0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77835"/>
                  </a:ext>
                </a:extLst>
              </a:tr>
              <a:tr h="552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A1 – MATERIE PRIME ED ENERGIA</a:t>
                      </a: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Filippo Piscaglia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6079"/>
                  </a:ext>
                </a:extLst>
              </a:tr>
              <a:tr h="1204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A2 – GRANDI RISCHI E PROTEZIONE CIVILE</a:t>
                      </a: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A4 – UNIVERSITÀ, ISTRUZIONE E PROFESSIONE</a:t>
                      </a: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La Corte, Michele </a:t>
                      </a:r>
                      <a:r>
                        <a:rPr lang="it-IT" sz="18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Gliaschera</a:t>
                      </a:r>
                      <a:endParaRPr lang="it-IT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Piero Farabollini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4506"/>
                  </a:ext>
                </a:extLst>
              </a:tr>
              <a:tr h="255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u="sng" kern="1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A6 – RISORSE IDRICHE</a:t>
                      </a:r>
                      <a:endParaRPr lang="it-IT" sz="1600" b="1" u="sng" kern="1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Endro</a:t>
                      </a:r>
                      <a:r>
                        <a:rPr lang="it-I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Martini, Marco Materazzi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7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73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F0A6B-A363-E299-4D34-E225090F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B5FB06D-DD9B-5506-6FAC-F94CA0E2391B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4B335B0-6887-27D8-3A52-BF0A4B55154A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AB78F58-4FA8-09AC-312C-301FA36E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B0BDCAA0-F654-9113-10EA-E597E83482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277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9C3BCA-F94E-E705-94D2-B6218DA73F6E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F01524-A3C1-C88A-EF2D-F6A2CA4A26F1}"/>
              </a:ext>
            </a:extLst>
          </p:cNvPr>
          <p:cNvSpPr txBox="1"/>
          <p:nvPr/>
        </p:nvSpPr>
        <p:spPr>
          <a:xfrm>
            <a:off x="1" y="1620819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quote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7507D7-C7C6-6577-B85C-2BE94AD23827}"/>
              </a:ext>
            </a:extLst>
          </p:cNvPr>
          <p:cNvSpPr txBox="1"/>
          <p:nvPr/>
        </p:nvSpPr>
        <p:spPr>
          <a:xfrm>
            <a:off x="-1" y="2219796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Rivista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1F1C07-1CCE-FC99-73E5-BDBC155D7149}"/>
              </a:ext>
            </a:extLst>
          </p:cNvPr>
          <p:cNvSpPr txBox="1"/>
          <p:nvPr/>
        </p:nvSpPr>
        <p:spPr>
          <a:xfrm>
            <a:off x="-14513" y="365090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C9E330-8233-3BE5-00FC-5108C6624C36}"/>
              </a:ext>
            </a:extLst>
          </p:cNvPr>
          <p:cNvSpPr txBox="1"/>
          <p:nvPr/>
        </p:nvSpPr>
        <p:spPr>
          <a:xfrm>
            <a:off x="14514" y="440521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Ricostruzione post-sisma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E699D0-EA6C-FAFB-B170-A59C57700CCC}"/>
              </a:ext>
            </a:extLst>
          </p:cNvPr>
          <p:cNvSpPr txBox="1"/>
          <p:nvPr/>
        </p:nvSpPr>
        <p:spPr>
          <a:xfrm>
            <a:off x="-14513" y="5267366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Corsi di Aggiornamento Professionale Continuo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60CA554-D180-16F7-18A4-08C475E1D29F}"/>
              </a:ext>
            </a:extLst>
          </p:cNvPr>
          <p:cNvGrpSpPr/>
          <p:nvPr/>
        </p:nvGrpSpPr>
        <p:grpSpPr>
          <a:xfrm>
            <a:off x="7869883" y="1928468"/>
            <a:ext cx="3669290" cy="3038435"/>
            <a:chOff x="7869883" y="1665000"/>
            <a:chExt cx="3669290" cy="303843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52CCFB6-F4F5-24F8-7A01-AAAC95895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123" t="16058" r="37311" b="5891"/>
            <a:stretch/>
          </p:blipFill>
          <p:spPr>
            <a:xfrm rot="2662979">
              <a:off x="9673191" y="2117083"/>
              <a:ext cx="1865982" cy="2586352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F5C7892-6C25-4E0E-54E1-6E15D75ED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264" t="16058" r="37028" b="5135"/>
            <a:stretch/>
          </p:blipFill>
          <p:spPr>
            <a:xfrm rot="622487">
              <a:off x="9091289" y="1665000"/>
              <a:ext cx="1807372" cy="251769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EC6DAEC-A152-C765-226B-67A6F9B46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620" t="16058" r="36745" b="4976"/>
            <a:stretch/>
          </p:blipFill>
          <p:spPr>
            <a:xfrm rot="21394113">
              <a:off x="7869883" y="1680308"/>
              <a:ext cx="1742882" cy="2438554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72C793-874C-7AA0-681A-8E6BE3334044}"/>
              </a:ext>
            </a:extLst>
          </p:cNvPr>
          <p:cNvSpPr txBox="1"/>
          <p:nvPr/>
        </p:nvSpPr>
        <p:spPr>
          <a:xfrm>
            <a:off x="1" y="2953673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Contratti di Fiume</a:t>
            </a:r>
          </a:p>
        </p:txBody>
      </p:sp>
    </p:spTree>
    <p:extLst>
      <p:ext uri="{BB962C8B-B14F-4D97-AF65-F5344CB8AC3E}">
        <p14:creationId xmlns:p14="http://schemas.microsoft.com/office/powerpoint/2010/main" val="133376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C983-A75A-49EA-33CB-A3552D25F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CC9DD67-133C-FC41-F160-0AECCE5F4EA8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E5B88B-F138-A0D8-4027-01C91EDCC413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C124EA24-7633-2A97-F734-7900B5E72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7DC91DDC-53EB-87B2-26B3-DE2AE04342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E36950-A128-383B-2F27-B00B5BFE9DCF}"/>
              </a:ext>
            </a:extLst>
          </p:cNvPr>
          <p:cNvSpPr txBox="1"/>
          <p:nvPr/>
        </p:nvSpPr>
        <p:spPr>
          <a:xfrm>
            <a:off x="116237" y="1498682"/>
            <a:ext cx="11959525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Normativa: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 1° gennaio </a:t>
            </a:r>
            <a:r>
              <a:rPr lang="it-I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è entrato in vigore l’Aggiornamento Professionale Continuo (APC), in ottemperanza alla </a:t>
            </a:r>
            <a:r>
              <a:rPr lang="it-IT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risoluzione del Consiglio Europeo (2002/C 163/01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e alle </a:t>
            </a:r>
            <a:r>
              <a:rPr lang="it-IT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“Norme deontologiche riguardanti l’esercizio della professione del geologo in Italia”, di cui alla delibera n°143/06 del CNG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ss.mm.ii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Obiettivo principale dell’APC è di garantire e migliorare nel tempo la </a:t>
            </a:r>
            <a:r>
              <a:rPr lang="it-I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QUALITA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delle prestazioni professionali del geologo, in modo tale da: 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conferire sicurezza alle pubbliche aspettative (funzione sociale della professione di geologo);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valorizzare i comportamenti deontologicamente corretti; 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valorizzare il contenuto del prodotto professionale verso terzi.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FDA11-399D-F33A-E520-D2F65B507A23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6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FFBAF-960F-B4EC-F49E-3B480EB0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B5F247B-1681-09E2-F41E-CEA9FDA0F9BE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4FF9EEC-5BB7-CC30-2226-0B825C403697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3FD4CBF0-9F45-B42A-627D-6DC537B8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912B47F9-87C5-6D37-7042-00E452353A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9672F7-CCF2-C877-A132-5C80E64E00B3}"/>
              </a:ext>
            </a:extLst>
          </p:cNvPr>
          <p:cNvSpPr txBox="1"/>
          <p:nvPr/>
        </p:nvSpPr>
        <p:spPr>
          <a:xfrm>
            <a:off x="635431" y="1744687"/>
            <a:ext cx="10910806" cy="25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Regolamento APC 2018 (art. 6)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durata triennale;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crediti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 il 1° gennaio del primo anno ed il 31 dicembre del terzo anno (scadenza 31.12.2025);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 non cumulabili per il triennio successivo;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CFP in materia di deontologia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obblighi previdenziali, competenze e responsabilità professionali nel primo triennio formativo di riferimento.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6E5229-4094-C776-3847-A113D9CD5D23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D3EB4-5635-6E41-0E0D-9E050E6A5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FE3F66B5-DCBA-4018-0CD9-2272604A8D5A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ADC4122-16F3-4D58-F688-1D4951C47D52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9EA5ADCA-7053-2539-17B1-4CB86D2C9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A0BF466B-AD99-6053-F769-F7670F76BD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048FFC-BD9C-EE2B-511B-9B349693AEDB}"/>
              </a:ext>
            </a:extLst>
          </p:cNvPr>
          <p:cNvSpPr txBox="1"/>
          <p:nvPr/>
        </p:nvSpPr>
        <p:spPr>
          <a:xfrm>
            <a:off x="150689" y="1285380"/>
            <a:ext cx="11890622" cy="207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Provvedimenti disciplinari: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violazione dell’obbligo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costituisce illecito disciplinare e, nel caso in cui un iscritto non abbia assolto all’obbligo di APC, il Consiglio dell’Ordine di appartenenza è tenuto a deferirlo al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Consiglio di Disciplina Territoriale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le conseguenti azioni disciplinari (L. 616/1966).</a:t>
            </a: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DF1989-B2D6-BC6C-39D8-4A63BF8C7C83}"/>
              </a:ext>
            </a:extLst>
          </p:cNvPr>
          <p:cNvSpPr txBox="1"/>
          <p:nvPr/>
        </p:nvSpPr>
        <p:spPr>
          <a:xfrm>
            <a:off x="1737950" y="3904716"/>
            <a:ext cx="2068292" cy="713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033CC6-6BFC-4091-2BB3-A72ABE68E17E}"/>
              </a:ext>
            </a:extLst>
          </p:cNvPr>
          <p:cNvSpPr txBox="1"/>
          <p:nvPr/>
        </p:nvSpPr>
        <p:spPr>
          <a:xfrm>
            <a:off x="4601918" y="3904716"/>
            <a:ext cx="2784433" cy="713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SOSPENSIONE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B1920C-1B8F-05CE-11BA-E4DE42CCC7E2}"/>
              </a:ext>
            </a:extLst>
          </p:cNvPr>
          <p:cNvSpPr txBox="1"/>
          <p:nvPr/>
        </p:nvSpPr>
        <p:spPr>
          <a:xfrm>
            <a:off x="7971971" y="3904716"/>
            <a:ext cx="2438401" cy="713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359B6B-F5EA-7E56-D443-FF83D41F70FA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B87815D-9081-CAC0-39F4-F3C95DD4A713}"/>
              </a:ext>
            </a:extLst>
          </p:cNvPr>
          <p:cNvGrpSpPr/>
          <p:nvPr/>
        </p:nvGrpSpPr>
        <p:grpSpPr>
          <a:xfrm>
            <a:off x="-14514" y="4936837"/>
            <a:ext cx="12206515" cy="1077113"/>
            <a:chOff x="-14514" y="4936837"/>
            <a:chExt cx="12206515" cy="1077113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AE29ADA-1B31-C53A-7D37-71B1DB499122}"/>
                </a:ext>
              </a:extLst>
            </p:cNvPr>
            <p:cNvSpPr txBox="1"/>
            <p:nvPr/>
          </p:nvSpPr>
          <p:spPr>
            <a:xfrm>
              <a:off x="1" y="4936837"/>
              <a:ext cx="1219200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2000" b="1" u="sng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Triennio 2020-’22</a:t>
              </a:r>
            </a:p>
            <a:p>
              <a:pPr algn="ctr"/>
              <a:endPara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DAA00D3-3C4B-86AD-0A36-A95194707910}"/>
                </a:ext>
              </a:extLst>
            </p:cNvPr>
            <p:cNvSpPr txBox="1"/>
            <p:nvPr/>
          </p:nvSpPr>
          <p:spPr>
            <a:xfrm>
              <a:off x="-14514" y="5644618"/>
              <a:ext cx="121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0" i="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Procedimenti aperti ultimo mandato: </a:t>
              </a:r>
              <a:r>
                <a:rPr lang="it-IT" b="1" i="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53</a:t>
              </a:r>
              <a:r>
                <a:rPr lang="it-IT" b="0" i="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. Di cui: 15 archiviati, 26 provvedimenti di sospensione, 2 censure, 10 in essere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3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5ACC9-4DC0-28F0-5CAD-C001AC99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E6A8B20-5E63-012C-3019-7468C3BE160E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792559E-047F-F570-B870-2D45344273F5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DB87301A-8109-9C10-917C-41DC77B70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C70049D6-9C02-0BE7-3D8D-DCDDF35426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ECC76E-F09F-1A69-7C5C-A367C95ED9BC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0577E7-07A7-EFCF-485B-59512A60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67" t="25298" r="15466" b="46439"/>
          <a:stretch/>
        </p:blipFill>
        <p:spPr>
          <a:xfrm>
            <a:off x="3351508" y="1280763"/>
            <a:ext cx="5488983" cy="17282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024615-A024-E217-B621-274075FE777B}"/>
              </a:ext>
            </a:extLst>
          </p:cNvPr>
          <p:cNvSpPr txBox="1"/>
          <p:nvPr/>
        </p:nvSpPr>
        <p:spPr>
          <a:xfrm>
            <a:off x="14515" y="3198174"/>
            <a:ext cx="12177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non saranno accettate pratiche di richiesta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esonero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APC ricevute successivamente ai termini previsti nel </a:t>
            </a:r>
            <a:r>
              <a:rPr lang="it-I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Regolamento APC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La documentazione per la concessione degli esoneri va presentata (tramite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pec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dall’iscritto preferibilmente alla fine del periodo di impedimento e, comunque, non oltre il 31 dicembre dell’ultimo anno del triennio formativo,</a:t>
            </a:r>
          </a:p>
          <a:p>
            <a:pPr algn="just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 attività collegate alla cultura professionale (art. 7, comma 8), tramite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pec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preferibilmente alla fine del periodo di formazione e, comunque, non oltre il 31 dicembre dell’ultimo anno del triennio formativo.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B047EF-BDF8-7D30-B67E-5FEB1F9E13C0}"/>
              </a:ext>
            </a:extLst>
          </p:cNvPr>
          <p:cNvSpPr txBox="1"/>
          <p:nvPr/>
        </p:nvSpPr>
        <p:spPr>
          <a:xfrm>
            <a:off x="14515" y="2736945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Circolare apertura triennio</a:t>
            </a:r>
            <a:endParaRPr lang="it-IT" sz="2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F6F058-16E9-BA08-DA9A-C9B2FA04B19A}"/>
              </a:ext>
            </a:extLst>
          </p:cNvPr>
          <p:cNvSpPr txBox="1"/>
          <p:nvPr/>
        </p:nvSpPr>
        <p:spPr>
          <a:xfrm>
            <a:off x="0" y="557723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Regolamento APC integrato con circolari CNG</a:t>
            </a:r>
            <a:endParaRPr lang="it-IT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9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CCFD9-821B-8A4C-353F-F12F63E8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8C9FB3A2-3663-321B-46E0-57045DEA2871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65AF3E5-FCFF-24BA-070B-FA7840C61DBB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62DD68B4-2B83-DE73-A04F-81694AAB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4F08BFEE-448B-2147-42E3-BBC4050F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0E88D5-B74A-25DF-2C0D-B26DE1C53899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FEB40A-F3F2-E43D-648D-8E7829C00F23}"/>
              </a:ext>
            </a:extLst>
          </p:cNvPr>
          <p:cNvSpPr txBox="1"/>
          <p:nvPr/>
        </p:nvSpPr>
        <p:spPr>
          <a:xfrm>
            <a:off x="-1" y="1209163"/>
            <a:ext cx="12177486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L’APC in numeri: il 2024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30D59D6-6071-94E4-28BA-F9729126F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71532"/>
              </p:ext>
            </p:extLst>
          </p:nvPr>
        </p:nvGraphicFramePr>
        <p:xfrm>
          <a:off x="295305" y="1576128"/>
          <a:ext cx="11762376" cy="454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8731">
                  <a:extLst>
                    <a:ext uri="{9D8B030D-6E8A-4147-A177-3AD203B41FA5}">
                      <a16:colId xmlns:a16="http://schemas.microsoft.com/office/drawing/2014/main" val="1287524880"/>
                    </a:ext>
                  </a:extLst>
                </a:gridCol>
                <a:gridCol w="1193645">
                  <a:extLst>
                    <a:ext uri="{9D8B030D-6E8A-4147-A177-3AD203B41FA5}">
                      <a16:colId xmlns:a16="http://schemas.microsoft.com/office/drawing/2014/main" val="2761515395"/>
                    </a:ext>
                  </a:extLst>
                </a:gridCol>
              </a:tblGrid>
              <a:tr h="24414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Titolo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CFP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38207"/>
                  </a:ext>
                </a:extLst>
              </a:tr>
              <a:tr h="3710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AIGA- La Geologia Applicata in Italia, Ieri, Oggi e Domani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8308"/>
                  </a:ext>
                </a:extLst>
              </a:tr>
              <a:tr h="30387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Assemblea iscritti e convegno deontologico- I geologi e il territorio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92590"/>
                  </a:ext>
                </a:extLst>
              </a:tr>
              <a:tr h="6152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Maccaferri- Protezione del territorio Tecniche di prevenzione del dissesto idrogeologico e problema della sicurezza passiva del margine laterale delle strade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52534"/>
                  </a:ext>
                </a:extLst>
              </a:tr>
              <a:tr h="2050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Frasassi con gli Esperti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376902"/>
                  </a:ext>
                </a:extLst>
              </a:tr>
              <a:tr h="4101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Acque Sotterranee- La progettazione e la costruzione dei pozzi per acqua: l’acquisizione dei dati geologici, geofisici, idraulici e la modellazione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44279"/>
                  </a:ext>
                </a:extLst>
              </a:tr>
              <a:tr h="410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ANCI- BE S2ECURE (make) Built Environment Safer in Slow and Emergency Conditions through </a:t>
                      </a:r>
                      <a:r>
                        <a:rPr lang="en-US" sz="12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behavioUral</a:t>
                      </a:r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assessed/designed Resilient solutions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409347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 geologo del futuro: al servizio “segreto” delle comunità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05856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Acqua- la natura vivente della 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7474658"/>
                  </a:ext>
                </a:extLst>
              </a:tr>
              <a:tr h="3506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L’effetto cosismico della liquefazione: normativa, identificazione, interventi</a:t>
                      </a: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53075"/>
                  </a:ext>
                </a:extLst>
              </a:tr>
              <a:tr h="4101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Codice dei Contratti Pubblici e Legge sull’Equo Compenso – Procedure di affidamento e contenuti della progettazione: tutte le novità per i servizi geologi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5133747"/>
                  </a:ext>
                </a:extLst>
              </a:tr>
              <a:tr h="195312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058741"/>
                  </a:ext>
                </a:extLst>
              </a:tr>
              <a:tr h="24414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35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38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89663-DA8A-7403-E50A-0D33CE6D7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B94E9B68-0C52-CE22-9CCA-15FA60D3F64D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BCDAECE-3A31-17DC-FBBF-81F1CE2C3D62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291E557-8DFF-2152-99AA-B9BE660BC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3D3AF5E7-FAD3-2FA7-D591-DEF80CD7E8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67C983-2E21-3DA7-5D16-5CFF6411785A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04DAA46-226C-8B7E-645A-DCDBB77FE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14789"/>
              </p:ext>
            </p:extLst>
          </p:nvPr>
        </p:nvGraphicFramePr>
        <p:xfrm>
          <a:off x="2032000" y="163076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473594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175125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RESOCONTO MANDATO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7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ANNO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CFP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ELARGITI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5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81019"/>
                  </a:ext>
                </a:extLst>
              </a:tr>
            </a:tbl>
          </a:graphicData>
        </a:graphic>
      </p:graphicFrame>
      <p:grpSp>
        <p:nvGrpSpPr>
          <p:cNvPr id="24" name="Gruppo 23">
            <a:extLst>
              <a:ext uri="{FF2B5EF4-FFF2-40B4-BE49-F238E27FC236}">
                <a16:creationId xmlns:a16="http://schemas.microsoft.com/office/drawing/2014/main" id="{729F17B6-858A-29EE-875A-B63E958336B8}"/>
              </a:ext>
            </a:extLst>
          </p:cNvPr>
          <p:cNvGrpSpPr/>
          <p:nvPr/>
        </p:nvGrpSpPr>
        <p:grpSpPr>
          <a:xfrm>
            <a:off x="2978032" y="2735080"/>
            <a:ext cx="6235938" cy="1296633"/>
            <a:chOff x="2978032" y="2952052"/>
            <a:chExt cx="6235938" cy="1296633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D30791DB-ED22-29F9-CFFA-ED00F940E27E}"/>
                </a:ext>
              </a:extLst>
            </p:cNvPr>
            <p:cNvSpPr/>
            <p:nvPr/>
          </p:nvSpPr>
          <p:spPr>
            <a:xfrm>
              <a:off x="3340111" y="2952052"/>
              <a:ext cx="5518485" cy="74988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FF233B7-C1FF-C879-6025-AD53F848466E}"/>
                </a:ext>
              </a:extLst>
            </p:cNvPr>
            <p:cNvSpPr txBox="1"/>
            <p:nvPr/>
          </p:nvSpPr>
          <p:spPr>
            <a:xfrm>
              <a:off x="2978032" y="3787020"/>
              <a:ext cx="6235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FF0000"/>
                  </a:solidFill>
                </a:rPr>
                <a:t>Totale </a:t>
              </a:r>
              <a:r>
                <a:rPr lang="it-IT" sz="2000" b="1" u="sng" dirty="0">
                  <a:solidFill>
                    <a:srgbClr val="FF0000"/>
                  </a:solidFill>
                </a:rPr>
                <a:t>primi due anni del triennio</a:t>
              </a:r>
              <a:r>
                <a:rPr lang="it-IT" sz="2000" b="1" dirty="0">
                  <a:solidFill>
                    <a:srgbClr val="FF0000"/>
                  </a:solidFill>
                </a:rPr>
                <a:t> 2023-’25: </a:t>
              </a:r>
              <a:r>
                <a:rPr lang="it-IT" sz="24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112 CFP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8206C97-EC09-940C-041C-AEEF1FA62148}"/>
              </a:ext>
            </a:extLst>
          </p:cNvPr>
          <p:cNvSpPr txBox="1"/>
          <p:nvPr/>
        </p:nvSpPr>
        <p:spPr>
          <a:xfrm>
            <a:off x="-1" y="1209163"/>
            <a:ext cx="12177486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L’APC in numeri: il 2024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6A909DD-4F93-88F7-5AC4-F126793CB307}"/>
              </a:ext>
            </a:extLst>
          </p:cNvPr>
          <p:cNvSpPr txBox="1"/>
          <p:nvPr/>
        </p:nvSpPr>
        <p:spPr>
          <a:xfrm>
            <a:off x="2465100" y="5769893"/>
            <a:ext cx="376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https://www.webgeo.it/Eventi/Lista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756374D-91F9-A03E-2601-4B511FA5A922}"/>
              </a:ext>
            </a:extLst>
          </p:cNvPr>
          <p:cNvSpPr txBox="1"/>
          <p:nvPr/>
        </p:nvSpPr>
        <p:spPr>
          <a:xfrm>
            <a:off x="6628225" y="5756997"/>
            <a:ext cx="4069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https://corsifadcentrostudicng.it/corsi/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magine 2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D2D0ECD6-9C91-AAA1-AD9E-90EC68CB5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63" y="4516745"/>
            <a:ext cx="4236283" cy="113303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FF79F99-B65C-A64F-B2CE-6955DF9C82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582" t="27334" r="20308" b="34752"/>
          <a:stretch/>
        </p:blipFill>
        <p:spPr>
          <a:xfrm>
            <a:off x="2787979" y="4516745"/>
            <a:ext cx="2942951" cy="12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27B4C-1A58-3AB6-95F9-8C62C314B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495AF58C-971E-F56A-C041-4E2BCF32171E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A95D51D-FB4B-A31F-9BC2-DEEF78E6A82F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0B14AB26-A449-60D4-45CE-4416466E5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5CF4FE3B-3EA5-AD76-5E72-08D4DF7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C5009C-671A-D428-C275-801BE20162DD}"/>
              </a:ext>
            </a:extLst>
          </p:cNvPr>
          <p:cNvSpPr txBox="1"/>
          <p:nvPr/>
        </p:nvSpPr>
        <p:spPr>
          <a:xfrm>
            <a:off x="1" y="76842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APC e deontologia</a:t>
            </a:r>
            <a:endParaRPr lang="it-IT" sz="20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1D1BC6-1CDF-47C1-8F18-9F74CD457347}"/>
              </a:ext>
            </a:extLst>
          </p:cNvPr>
          <p:cNvSpPr txBox="1"/>
          <p:nvPr/>
        </p:nvSpPr>
        <p:spPr>
          <a:xfrm>
            <a:off x="-1" y="1379641"/>
            <a:ext cx="12177486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Partecipazione alle Assemblee degli iscritti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FB7F515-22D2-4A1C-326A-B211F35A3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03186"/>
              </p:ext>
            </p:extLst>
          </p:nvPr>
        </p:nvGraphicFramePr>
        <p:xfrm>
          <a:off x="2032000" y="2183071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693804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25313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Numero partecipanti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5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54 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5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68 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non organizzata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64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37 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6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00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52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9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1D93E-E093-FE58-7A7B-C13CEE6B9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1C67F9CB-0A36-3DF9-582B-0029107D7C19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CDDC0A-6163-BD21-1FA3-C6045C5EAADC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93CBBBCE-08C3-7920-C04C-1D260B075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0301BCF1-0869-5183-7777-C2622DCC09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4D8097-2BAE-56B2-024C-CF4423C8747D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42857-014B-A8CE-7485-3A0A9A6BCC1F}"/>
              </a:ext>
            </a:extLst>
          </p:cNvPr>
          <p:cNvSpPr txBox="1"/>
          <p:nvPr/>
        </p:nvSpPr>
        <p:spPr>
          <a:xfrm>
            <a:off x="17589" y="2001665"/>
            <a:ext cx="1217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https://www.geologimarche.it/trasparenza/organizzazione/commissioni/</a:t>
            </a:r>
            <a:endParaRPr lang="it-IT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481F2C-DD15-EE52-BB5C-2C1816728DD1}"/>
              </a:ext>
            </a:extLst>
          </p:cNvPr>
          <p:cNvSpPr txBox="1"/>
          <p:nvPr/>
        </p:nvSpPr>
        <p:spPr>
          <a:xfrm>
            <a:off x="17590" y="1492608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Commissioni e Tavoli di Lavoro (Delibera n. 215-18 giugno 2021)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4CF283-7BC4-0A11-0749-43D4873ED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8"/>
          <a:stretch/>
        </p:blipFill>
        <p:spPr>
          <a:xfrm>
            <a:off x="2146514" y="2570120"/>
            <a:ext cx="7898969" cy="34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33D8D-81FA-0CCD-EE3E-E92D5E304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4220B825-38D5-5868-0620-F20FBDF18C75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0E1D8CB-8ACF-FBEC-8094-A86278A03FAA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2830E42C-7F1E-A15A-000E-934007C9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73456E5A-C138-3751-4CBF-1031FDE876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8A4F108-D470-C701-D377-C28C481018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"/>
          <a:stretch/>
        </p:blipFill>
        <p:spPr>
          <a:xfrm>
            <a:off x="2305946" y="888591"/>
            <a:ext cx="7580107" cy="46917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F0A28C-9A26-6C5D-6170-CA665B371F2B}"/>
              </a:ext>
            </a:extLst>
          </p:cNvPr>
          <p:cNvSpPr txBox="1"/>
          <p:nvPr/>
        </p:nvSpPr>
        <p:spPr>
          <a:xfrm>
            <a:off x="9514578" y="5796644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76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geol.bendia@gmail.com</a:t>
            </a:r>
            <a:endParaRPr lang="it-IT" sz="1800" dirty="0">
              <a:solidFill>
                <a:srgbClr val="0076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296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A913-8F8E-04F8-28E8-B2DC16657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86599436-F508-0B32-0E75-C5CB6D0DEA68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26A6F0D-B366-ADB6-A0E9-05363D81123F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075B5A81-DA30-8186-5B49-D872330D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BC7BE668-DEF6-626B-9017-C3958015E7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A8A66B-D3C9-ACDF-750C-CD878398BDB7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59DE4D-5289-9363-A9A2-02CDA9AFEE8E}"/>
              </a:ext>
            </a:extLst>
          </p:cNvPr>
          <p:cNvSpPr txBox="1"/>
          <p:nvPr/>
        </p:nvSpPr>
        <p:spPr>
          <a:xfrm>
            <a:off x="-14513" y="147711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Rapporti istituzionali (Regione Marche; CNG; Ordini Professionali; ANCI; Università)</a:t>
            </a:r>
          </a:p>
        </p:txBody>
      </p:sp>
      <p:pic>
        <p:nvPicPr>
          <p:cNvPr id="15" name="Immagine 14" descr="Immagine che contiene testo, interno, arredo, Uffici&#10;&#10;Descrizione generata automaticamente">
            <a:extLst>
              <a:ext uri="{FF2B5EF4-FFF2-40B4-BE49-F238E27FC236}">
                <a16:creationId xmlns:a16="http://schemas.microsoft.com/office/drawing/2014/main" id="{8C080CE3-ADFC-2001-B3EA-C12B801BD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20101" r="18933" b="28650"/>
          <a:stretch/>
        </p:blipFill>
        <p:spPr>
          <a:xfrm>
            <a:off x="9157451" y="1953110"/>
            <a:ext cx="2882149" cy="4060632"/>
          </a:xfrm>
          <a:prstGeom prst="rect">
            <a:avLst/>
          </a:prstGeom>
        </p:spPr>
      </p:pic>
      <p:pic>
        <p:nvPicPr>
          <p:cNvPr id="17" name="Immagine 16" descr="Immagine che contiene vestiti, aria aperta, persona, uomo&#10;&#10;Descrizione generata automaticamente">
            <a:extLst>
              <a:ext uri="{FF2B5EF4-FFF2-40B4-BE49-F238E27FC236}">
                <a16:creationId xmlns:a16="http://schemas.microsoft.com/office/drawing/2014/main" id="{2CAF505C-0581-7977-7BE6-D34CF5C0A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22110" r="34883" b="23202"/>
          <a:stretch/>
        </p:blipFill>
        <p:spPr>
          <a:xfrm>
            <a:off x="6635047" y="4891465"/>
            <a:ext cx="2370004" cy="1122276"/>
          </a:xfrm>
          <a:prstGeom prst="rect">
            <a:avLst/>
          </a:prstGeom>
        </p:spPr>
      </p:pic>
      <p:pic>
        <p:nvPicPr>
          <p:cNvPr id="4" name="Immagine 3" descr="Immagine che contiene vestiti, Viso umano, uomo, persona&#10;&#10;Descrizione generata automaticamente">
            <a:extLst>
              <a:ext uri="{FF2B5EF4-FFF2-40B4-BE49-F238E27FC236}">
                <a16:creationId xmlns:a16="http://schemas.microsoft.com/office/drawing/2014/main" id="{EB9BD8C4-87CF-A6A6-06F1-09533870E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1" r="41172"/>
          <a:stretch/>
        </p:blipFill>
        <p:spPr>
          <a:xfrm>
            <a:off x="186514" y="3874576"/>
            <a:ext cx="2882149" cy="2128711"/>
          </a:xfrm>
          <a:prstGeom prst="rect">
            <a:avLst/>
          </a:prstGeom>
        </p:spPr>
      </p:pic>
      <p:pic>
        <p:nvPicPr>
          <p:cNvPr id="13" name="Immagine 12" descr="Immagine che contiene vestiti, persona, abito, uomo&#10;&#10;Descrizione generata automaticamente">
            <a:extLst>
              <a:ext uri="{FF2B5EF4-FFF2-40B4-BE49-F238E27FC236}">
                <a16:creationId xmlns:a16="http://schemas.microsoft.com/office/drawing/2014/main" id="{DFEC213E-C745-0113-E79C-D8A93D587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5080" b="6345"/>
          <a:stretch/>
        </p:blipFill>
        <p:spPr>
          <a:xfrm>
            <a:off x="3255177" y="1973401"/>
            <a:ext cx="5749874" cy="2853475"/>
          </a:xfrm>
          <a:prstGeom prst="rect">
            <a:avLst/>
          </a:prstGeom>
        </p:spPr>
      </p:pic>
      <p:pic>
        <p:nvPicPr>
          <p:cNvPr id="5" name="Immagine 4" descr="Immagine che contiene vestiti, uomo, persona, interno&#10;&#10;Descrizione generata automaticamente">
            <a:extLst>
              <a:ext uri="{FF2B5EF4-FFF2-40B4-BE49-F238E27FC236}">
                <a16:creationId xmlns:a16="http://schemas.microsoft.com/office/drawing/2014/main" id="{EB55D4DE-5DAF-3511-1299-D208A3E8A4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3" t="23353" b="32655"/>
          <a:stretch/>
        </p:blipFill>
        <p:spPr>
          <a:xfrm>
            <a:off x="186514" y="1973401"/>
            <a:ext cx="2882150" cy="1740775"/>
          </a:xfrm>
          <a:prstGeom prst="rect">
            <a:avLst/>
          </a:prstGeom>
        </p:spPr>
      </p:pic>
      <p:pic>
        <p:nvPicPr>
          <p:cNvPr id="7" name="Immagine 6" descr="Immagine che contiene vestiti, persona, arredo, uomo&#10;&#10;Descrizione generata automaticamente">
            <a:extLst>
              <a:ext uri="{FF2B5EF4-FFF2-40B4-BE49-F238E27FC236}">
                <a16:creationId xmlns:a16="http://schemas.microsoft.com/office/drawing/2014/main" id="{CFC61E82-EEE0-1A14-B4B7-81449A505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9700" r="17234" b="30962"/>
          <a:stretch/>
        </p:blipFill>
        <p:spPr>
          <a:xfrm>
            <a:off x="3271913" y="4887646"/>
            <a:ext cx="3159884" cy="11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8CA3-C49B-1669-C23A-25E1F244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9D0ADA16-4BD0-FC5A-36ED-AE7724B60F4C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221AF1-18FE-4A96-FC60-8E2BF308B31A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01AC11AD-66D2-B07B-3122-8E65729D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9FB567DD-3074-06E6-6EE0-CB7E19142C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1340F8-D335-966C-1CBB-E9466B7378C8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6DCEF6-2962-D3D5-08CD-523D93208F20}"/>
              </a:ext>
            </a:extLst>
          </p:cNvPr>
          <p:cNvSpPr txBox="1"/>
          <p:nvPr/>
        </p:nvSpPr>
        <p:spPr>
          <a:xfrm>
            <a:off x="1" y="1502242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Rapporti istituzionali (Regione Marche)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E8FC12-0BA2-1643-6161-E56AA273B33B}"/>
              </a:ext>
            </a:extLst>
          </p:cNvPr>
          <p:cNvSpPr txBox="1"/>
          <p:nvPr/>
        </p:nvSpPr>
        <p:spPr>
          <a:xfrm>
            <a:off x="0" y="1989820"/>
            <a:ext cx="1217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L.R. N.19/’23 “NORME DELLA PIANIFICAZIONE PER IL GOVERNO DEL TERRITORIO”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ACD4B8-9D66-0575-8A92-7DE5532E0B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27" t="17837" r="12543" b="27963"/>
          <a:stretch/>
        </p:blipFill>
        <p:spPr>
          <a:xfrm>
            <a:off x="370937" y="3872233"/>
            <a:ext cx="5725062" cy="218533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DC804FC-D88C-586E-D454-50D7D0AFAF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10" t="12292" r="47882" b="50000"/>
          <a:stretch/>
        </p:blipFill>
        <p:spPr>
          <a:xfrm>
            <a:off x="807472" y="2385781"/>
            <a:ext cx="4851992" cy="1262239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611F8FAF-049A-0E0F-555C-C7F3E28AEB03}"/>
              </a:ext>
            </a:extLst>
          </p:cNvPr>
          <p:cNvGrpSpPr/>
          <p:nvPr/>
        </p:nvGrpSpPr>
        <p:grpSpPr>
          <a:xfrm>
            <a:off x="6307811" y="2343654"/>
            <a:ext cx="5061086" cy="3716010"/>
            <a:chOff x="6307811" y="2343654"/>
            <a:chExt cx="5061086" cy="3716010"/>
          </a:xfrm>
        </p:grpSpPr>
        <p:pic>
          <p:nvPicPr>
            <p:cNvPr id="12" name="Immagine 11" descr="Immagine che contiene testo, schermata, Carattere, documento&#10;&#10;Descrizione generata automaticamente">
              <a:extLst>
                <a:ext uri="{FF2B5EF4-FFF2-40B4-BE49-F238E27FC236}">
                  <a16:creationId xmlns:a16="http://schemas.microsoft.com/office/drawing/2014/main" id="{5963F429-AD3A-1967-E04A-BAE7AB1DC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811" y="2343654"/>
              <a:ext cx="5061086" cy="3716010"/>
            </a:xfrm>
            <a:prstGeom prst="rect">
              <a:avLst/>
            </a:prstGeom>
          </p:spPr>
        </p:pic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C01211D6-D775-9EB2-3BF5-9460AB004C00}"/>
                </a:ext>
              </a:extLst>
            </p:cNvPr>
            <p:cNvSpPr/>
            <p:nvPr/>
          </p:nvSpPr>
          <p:spPr>
            <a:xfrm>
              <a:off x="6624681" y="5103330"/>
              <a:ext cx="3154319" cy="141769"/>
            </a:xfrm>
            <a:prstGeom prst="roundRect">
              <a:avLst/>
            </a:prstGeom>
            <a:noFill/>
            <a:ln w="28575">
              <a:solidFill>
                <a:srgbClr val="E307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798C13-5A0A-558D-CE6F-9F447A710E62}"/>
              </a:ext>
            </a:extLst>
          </p:cNvPr>
          <p:cNvSpPr txBox="1"/>
          <p:nvPr/>
        </p:nvSpPr>
        <p:spPr>
          <a:xfrm rot="860408">
            <a:off x="9719375" y="2658073"/>
            <a:ext cx="247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Fase di concertazione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66C567-AA61-FD8A-54B0-C0129D1CF78D}"/>
              </a:ext>
            </a:extLst>
          </p:cNvPr>
          <p:cNvSpPr txBox="1"/>
          <p:nvPr/>
        </p:nvSpPr>
        <p:spPr>
          <a:xfrm>
            <a:off x="1" y="6077574"/>
            <a:ext cx="1217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ighlight>
                  <a:srgbClr val="FFFF00"/>
                </a:highlight>
              </a:rPr>
              <a:t>Sono evidenziate in giallo le nostre proposte recepite</a:t>
            </a:r>
          </a:p>
        </p:txBody>
      </p:sp>
    </p:spTree>
    <p:extLst>
      <p:ext uri="{BB962C8B-B14F-4D97-AF65-F5344CB8AC3E}">
        <p14:creationId xmlns:p14="http://schemas.microsoft.com/office/powerpoint/2010/main" val="363350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D392-AA45-D9F8-C9AD-249D60F9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E5216E3-8E96-5E55-793D-7F439E24103D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7D3B37E-6B02-B95F-F69E-71DAA68C7DF7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639E1151-D473-4EB3-5DB0-5196D3DD7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A620BAA6-B437-1A30-0918-9ADA591BB0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397CA8-F3C2-59D6-73E8-6D41A24B758F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FECE85-D1EC-6B1A-7AB8-4A1F137ACF86}"/>
              </a:ext>
            </a:extLst>
          </p:cNvPr>
          <p:cNvSpPr txBox="1"/>
          <p:nvPr/>
        </p:nvSpPr>
        <p:spPr>
          <a:xfrm>
            <a:off x="0" y="1989820"/>
            <a:ext cx="1217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L.R. N.19/’23 “NORME DELLA PIANIFICAZIONE PER IL GOVERNO DEL TERRITORIO”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7C49FE8-7080-93C8-4E94-F149E583E5C1}"/>
              </a:ext>
            </a:extLst>
          </p:cNvPr>
          <p:cNvGrpSpPr/>
          <p:nvPr/>
        </p:nvGrpSpPr>
        <p:grpSpPr>
          <a:xfrm>
            <a:off x="1231852" y="2390017"/>
            <a:ext cx="9728293" cy="3665364"/>
            <a:chOff x="1231852" y="2390017"/>
            <a:chExt cx="9728293" cy="3665364"/>
          </a:xfrm>
        </p:grpSpPr>
        <p:pic>
          <p:nvPicPr>
            <p:cNvPr id="15" name="Immagine 14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EDE0C7A2-8BE9-5005-E302-790A90B86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70"/>
            <a:stretch/>
          </p:blipFill>
          <p:spPr>
            <a:xfrm>
              <a:off x="1231852" y="2390017"/>
              <a:ext cx="9728293" cy="3665364"/>
            </a:xfrm>
            <a:prstGeom prst="rect">
              <a:avLst/>
            </a:prstGeom>
          </p:spPr>
        </p:pic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F298731E-0A0F-B59D-499A-E466E1CA1A06}"/>
                </a:ext>
              </a:extLst>
            </p:cNvPr>
            <p:cNvSpPr/>
            <p:nvPr/>
          </p:nvSpPr>
          <p:spPr>
            <a:xfrm>
              <a:off x="3363132" y="4788976"/>
              <a:ext cx="1301858" cy="309966"/>
            </a:xfrm>
            <a:prstGeom prst="roundRect">
              <a:avLst/>
            </a:prstGeom>
            <a:noFill/>
            <a:ln w="28575">
              <a:solidFill>
                <a:srgbClr val="E307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BFCF98-558B-01D3-6465-BFDF8B4A1002}"/>
              </a:ext>
            </a:extLst>
          </p:cNvPr>
          <p:cNvSpPr txBox="1"/>
          <p:nvPr/>
        </p:nvSpPr>
        <p:spPr>
          <a:xfrm>
            <a:off x="1" y="1502242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Rapporti istituzionali (Regione Marche)</a:t>
            </a:r>
          </a:p>
        </p:txBody>
      </p:sp>
    </p:spTree>
    <p:extLst>
      <p:ext uri="{BB962C8B-B14F-4D97-AF65-F5344CB8AC3E}">
        <p14:creationId xmlns:p14="http://schemas.microsoft.com/office/powerpoint/2010/main" val="5638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EC479-912A-3A7E-8CDE-C9B41161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824F9A3-78EA-2639-A272-8D9553B36636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471ACD0-D3B7-C777-3149-948D6D2D82B6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029B7A48-56A4-6886-DDA4-165118B60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F24341F7-6016-027D-CBFB-FEC40B1357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525D2E-2B90-2ACE-E3D7-80A65BFCB8C1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09D589-F373-810B-6F95-1295F46CB771}"/>
              </a:ext>
            </a:extLst>
          </p:cNvPr>
          <p:cNvSpPr txBox="1"/>
          <p:nvPr/>
        </p:nvSpPr>
        <p:spPr>
          <a:xfrm>
            <a:off x="0" y="1989820"/>
            <a:ext cx="1217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L.R. N.19/’23 “NORME DELLA PIANIFICAZIONE PER IL GOVERNO DEL TERRITORIO”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CDACE7F-6DCA-B3F6-34DE-F56B737337FA}"/>
              </a:ext>
            </a:extLst>
          </p:cNvPr>
          <p:cNvGrpSpPr/>
          <p:nvPr/>
        </p:nvGrpSpPr>
        <p:grpSpPr>
          <a:xfrm>
            <a:off x="66070" y="2344955"/>
            <a:ext cx="6029929" cy="3803283"/>
            <a:chOff x="66070" y="2344955"/>
            <a:chExt cx="6029929" cy="3803283"/>
          </a:xfrm>
        </p:grpSpPr>
        <p:pic>
          <p:nvPicPr>
            <p:cNvPr id="13" name="Immagine 12" descr="Immagine che contiene testo, schermata, Carattere, documento&#10;&#10;Descrizione generata automaticamente">
              <a:extLst>
                <a:ext uri="{FF2B5EF4-FFF2-40B4-BE49-F238E27FC236}">
                  <a16:creationId xmlns:a16="http://schemas.microsoft.com/office/drawing/2014/main" id="{A865CF9B-1D17-0EF0-F480-8488142F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6"/>
            <a:stretch/>
          </p:blipFill>
          <p:spPr>
            <a:xfrm>
              <a:off x="66070" y="2344955"/>
              <a:ext cx="6029929" cy="3756789"/>
            </a:xfrm>
            <a:prstGeom prst="rect">
              <a:avLst/>
            </a:prstGeom>
          </p:spPr>
        </p:pic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2EF818E0-64A5-6AA2-E8F1-F92A8322AEAF}"/>
                </a:ext>
              </a:extLst>
            </p:cNvPr>
            <p:cNvSpPr/>
            <p:nvPr/>
          </p:nvSpPr>
          <p:spPr>
            <a:xfrm>
              <a:off x="712921" y="5200775"/>
              <a:ext cx="3487119" cy="255326"/>
            </a:xfrm>
            <a:prstGeom prst="roundRect">
              <a:avLst/>
            </a:prstGeom>
            <a:noFill/>
            <a:ln w="28575">
              <a:solidFill>
                <a:srgbClr val="E307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2610080B-B9BE-ABC9-4EA8-A5583CEFEF80}"/>
                </a:ext>
              </a:extLst>
            </p:cNvPr>
            <p:cNvSpPr/>
            <p:nvPr/>
          </p:nvSpPr>
          <p:spPr>
            <a:xfrm>
              <a:off x="400372" y="5892912"/>
              <a:ext cx="947981" cy="255326"/>
            </a:xfrm>
            <a:prstGeom prst="roundRect">
              <a:avLst/>
            </a:prstGeom>
            <a:noFill/>
            <a:ln w="28575">
              <a:solidFill>
                <a:srgbClr val="E307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A4D4A13-FDE9-6D1C-766C-9F96B6D1DD44}"/>
              </a:ext>
            </a:extLst>
          </p:cNvPr>
          <p:cNvGrpSpPr/>
          <p:nvPr/>
        </p:nvGrpSpPr>
        <p:grpSpPr>
          <a:xfrm>
            <a:off x="6131072" y="3475494"/>
            <a:ext cx="6015417" cy="944385"/>
            <a:chOff x="6131072" y="3475494"/>
            <a:chExt cx="6015417" cy="94438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7F132D2-EEAC-5A82-5836-2FBE14A4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158" t="27963" r="12924" b="50000"/>
            <a:stretch/>
          </p:blipFill>
          <p:spPr>
            <a:xfrm>
              <a:off x="6131072" y="3475494"/>
              <a:ext cx="6015417" cy="944385"/>
            </a:xfrm>
            <a:prstGeom prst="rect">
              <a:avLst/>
            </a:prstGeom>
          </p:spPr>
        </p:pic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50AC0D64-EF4C-80C0-FA2B-08882500759E}"/>
                </a:ext>
              </a:extLst>
            </p:cNvPr>
            <p:cNvSpPr/>
            <p:nvPr/>
          </p:nvSpPr>
          <p:spPr>
            <a:xfrm>
              <a:off x="8305799" y="3475494"/>
              <a:ext cx="3820131" cy="186872"/>
            </a:xfrm>
            <a:prstGeom prst="roundRect">
              <a:avLst/>
            </a:prstGeom>
            <a:noFill/>
            <a:ln w="28575">
              <a:solidFill>
                <a:srgbClr val="E307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2C2015B6-5AFF-5EAA-53D4-8AB4BDC095E0}"/>
                </a:ext>
              </a:extLst>
            </p:cNvPr>
            <p:cNvSpPr/>
            <p:nvPr/>
          </p:nvSpPr>
          <p:spPr>
            <a:xfrm>
              <a:off x="6162069" y="3662366"/>
              <a:ext cx="5430663" cy="134934"/>
            </a:xfrm>
            <a:prstGeom prst="roundRect">
              <a:avLst/>
            </a:prstGeom>
            <a:noFill/>
            <a:ln w="28575">
              <a:solidFill>
                <a:srgbClr val="E307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BD7A23-5591-DB79-D5A0-12012196A7EF}"/>
              </a:ext>
            </a:extLst>
          </p:cNvPr>
          <p:cNvSpPr txBox="1"/>
          <p:nvPr/>
        </p:nvSpPr>
        <p:spPr>
          <a:xfrm>
            <a:off x="1" y="1502242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Rapporti istituzionali (Regione Marche)</a:t>
            </a:r>
          </a:p>
        </p:txBody>
      </p:sp>
    </p:spTree>
    <p:extLst>
      <p:ext uri="{BB962C8B-B14F-4D97-AF65-F5344CB8AC3E}">
        <p14:creationId xmlns:p14="http://schemas.microsoft.com/office/powerpoint/2010/main" val="74388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EEAC6-B383-21D6-799C-9E7C1373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16A65C60-C36C-BD27-3AF9-A2648BA5D4CE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F758170-DEB3-1218-3CDB-858CDE11A0C7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F0E73AA8-F3DE-9680-4A38-04A716C3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6655E09C-0754-8418-D906-12EF230120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296BB5-3E69-CA20-10BB-4B868ABD88AB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18BFA4-A71E-DB1D-5AAF-6360F7DA2C23}"/>
              </a:ext>
            </a:extLst>
          </p:cNvPr>
          <p:cNvSpPr txBox="1"/>
          <p:nvPr/>
        </p:nvSpPr>
        <p:spPr>
          <a:xfrm>
            <a:off x="0" y="1989820"/>
            <a:ext cx="1217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L.R. N.19/’23 “NORME DELLA PIANIFICAZIONE PER IL GOVERNO DEL TERRITORIO”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06121CA-A7F0-C89E-7BAE-9FFA23AB41B6}"/>
              </a:ext>
            </a:extLst>
          </p:cNvPr>
          <p:cNvGrpSpPr/>
          <p:nvPr/>
        </p:nvGrpSpPr>
        <p:grpSpPr>
          <a:xfrm>
            <a:off x="1840131" y="2841298"/>
            <a:ext cx="8205569" cy="3208943"/>
            <a:chOff x="2056943" y="2750244"/>
            <a:chExt cx="8078111" cy="308511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27BE474-4BF7-11CF-AE45-F8292397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396" t="35433" r="5833" b="20114"/>
            <a:stretch/>
          </p:blipFill>
          <p:spPr>
            <a:xfrm>
              <a:off x="2056943" y="3366347"/>
              <a:ext cx="8078111" cy="2469015"/>
            </a:xfrm>
            <a:prstGeom prst="rect">
              <a:avLst/>
            </a:prstGeom>
          </p:spPr>
        </p:pic>
        <p:pic>
          <p:nvPicPr>
            <p:cNvPr id="30" name="Immagine 29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29FAC84B-E777-2BE5-C68B-7C78995B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8" b="78488"/>
            <a:stretch/>
          </p:blipFill>
          <p:spPr>
            <a:xfrm>
              <a:off x="2056943" y="2750244"/>
              <a:ext cx="8078111" cy="620550"/>
            </a:xfrm>
            <a:prstGeom prst="rect">
              <a:avLst/>
            </a:prstGeom>
          </p:spPr>
        </p:pic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661964A9-1F81-491F-392E-CCE6CEF067E3}"/>
              </a:ext>
            </a:extLst>
          </p:cNvPr>
          <p:cNvGrpSpPr/>
          <p:nvPr/>
        </p:nvGrpSpPr>
        <p:grpSpPr>
          <a:xfrm>
            <a:off x="1948538" y="5170923"/>
            <a:ext cx="7988754" cy="673100"/>
            <a:chOff x="1948538" y="5170923"/>
            <a:chExt cx="7988754" cy="673100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66E91DE5-9DF6-9C4F-C6D3-46E2754A8270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86" y="5170923"/>
              <a:ext cx="79697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F9755BAC-340C-C8EA-8BF6-2FBBAF3CBF2B}"/>
                </a:ext>
              </a:extLst>
            </p:cNvPr>
            <p:cNvCxnSpPr/>
            <p:nvPr/>
          </p:nvCxnSpPr>
          <p:spPr>
            <a:xfrm>
              <a:off x="1948538" y="5399523"/>
              <a:ext cx="79887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55A3613-CEDE-F706-0AF1-A2348FDBB0AE}"/>
                </a:ext>
              </a:extLst>
            </p:cNvPr>
            <p:cNvCxnSpPr/>
            <p:nvPr/>
          </p:nvCxnSpPr>
          <p:spPr>
            <a:xfrm>
              <a:off x="1948538" y="5615423"/>
              <a:ext cx="79887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98DFB3C5-3215-4C49-F50C-56358E289637}"/>
                </a:ext>
              </a:extLst>
            </p:cNvPr>
            <p:cNvCxnSpPr/>
            <p:nvPr/>
          </p:nvCxnSpPr>
          <p:spPr>
            <a:xfrm>
              <a:off x="1948538" y="5844023"/>
              <a:ext cx="3848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84D4A25-8103-9613-989D-1823D7179007}"/>
              </a:ext>
            </a:extLst>
          </p:cNvPr>
          <p:cNvSpPr txBox="1"/>
          <p:nvPr/>
        </p:nvSpPr>
        <p:spPr>
          <a:xfrm rot="19418419">
            <a:off x="623942" y="3035616"/>
            <a:ext cx="24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Parzialmente accolte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53C0B1A-001A-4C96-118E-EFEE89593289}"/>
              </a:ext>
            </a:extLst>
          </p:cNvPr>
          <p:cNvGrpSpPr/>
          <p:nvPr/>
        </p:nvGrpSpPr>
        <p:grpSpPr>
          <a:xfrm>
            <a:off x="1967586" y="4308529"/>
            <a:ext cx="7950657" cy="457656"/>
            <a:chOff x="1967586" y="4308529"/>
            <a:chExt cx="7950657" cy="457656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C42F749D-6E87-0A5B-4D09-CA8BD35A4598}"/>
                </a:ext>
              </a:extLst>
            </p:cNvPr>
            <p:cNvGrpSpPr/>
            <p:nvPr/>
          </p:nvGrpSpPr>
          <p:grpSpPr>
            <a:xfrm>
              <a:off x="1967586" y="4546830"/>
              <a:ext cx="7950657" cy="219355"/>
              <a:chOff x="2056943" y="3771900"/>
              <a:chExt cx="7950657" cy="219355"/>
            </a:xfrm>
          </p:grpSpPr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id="{A1227E97-A704-A81F-3FE8-68F89DA46EA9}"/>
                  </a:ext>
                </a:extLst>
              </p:cNvPr>
              <p:cNvCxnSpPr/>
              <p:nvPr/>
            </p:nvCxnSpPr>
            <p:spPr>
              <a:xfrm>
                <a:off x="3810000" y="3771900"/>
                <a:ext cx="6197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D8D3EC95-83DC-ED69-DD16-FFF2DFA19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6943" y="3991255"/>
                <a:ext cx="215945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518A94CC-E745-D960-E72F-7233A8766FE1}"/>
                </a:ext>
              </a:extLst>
            </p:cNvPr>
            <p:cNvCxnSpPr/>
            <p:nvPr/>
          </p:nvCxnSpPr>
          <p:spPr>
            <a:xfrm>
              <a:off x="3254644" y="4308529"/>
              <a:ext cx="58893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527D11-B22B-8324-6E45-3B8BABB16E30}"/>
              </a:ext>
            </a:extLst>
          </p:cNvPr>
          <p:cNvSpPr txBox="1"/>
          <p:nvPr/>
        </p:nvSpPr>
        <p:spPr>
          <a:xfrm>
            <a:off x="1" y="1502242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Rapporti istituzionali (Regione Marche)</a:t>
            </a:r>
          </a:p>
        </p:txBody>
      </p:sp>
    </p:spTree>
    <p:extLst>
      <p:ext uri="{BB962C8B-B14F-4D97-AF65-F5344CB8AC3E}">
        <p14:creationId xmlns:p14="http://schemas.microsoft.com/office/powerpoint/2010/main" val="36106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C23B7-FCA2-2934-455A-DFB40456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855538D4-5121-35CE-1B0C-207CA9A36EC5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1D767B-472B-BA38-045A-A896E7F713EA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659527F4-EFE1-1F41-9CC8-C0085CEFA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C6D39B3B-92E1-9B93-D6CB-01F364B8B4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328F04-F495-727F-A27E-0042A95C0E0B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1B7259-0707-C160-FA1D-B17923E6B26D}"/>
              </a:ext>
            </a:extLst>
          </p:cNvPr>
          <p:cNvSpPr txBox="1"/>
          <p:nvPr/>
        </p:nvSpPr>
        <p:spPr>
          <a:xfrm>
            <a:off x="-14514" y="1534430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Prezzario e Sisma Bonus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9397F8-6336-12C1-2663-4AA6EB02E7C9}"/>
              </a:ext>
            </a:extLst>
          </p:cNvPr>
          <p:cNvSpPr txBox="1"/>
          <p:nvPr/>
        </p:nvSpPr>
        <p:spPr>
          <a:xfrm>
            <a:off x="0" y="1949571"/>
            <a:ext cx="12177486" cy="147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Intervenuti capitoli n. 1 (indagini geognostiche), 2, 3, 4, 13 (geotermia), 17, 18,19, 21, 22. Tra le altre cose, sono stati forniti alla Regione i contatti di alcune ditte del settore per identificare le criticità nei prezzi. Modifiche proposte soprattutto su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indagini georadar e geoelettriche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con importi estrapolati da altri prezzari regionali.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1DD8AA-26F0-79D2-E2CA-49BB18A761D2}"/>
              </a:ext>
            </a:extLst>
          </p:cNvPr>
          <p:cNvSpPr txBox="1"/>
          <p:nvPr/>
        </p:nvSpPr>
        <p:spPr>
          <a:xfrm>
            <a:off x="-14514" y="3491453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 internet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23829B-5947-25CF-74CB-43B91BC2AC47}"/>
              </a:ext>
            </a:extLst>
          </p:cNvPr>
          <p:cNvSpPr txBox="1"/>
          <p:nvPr/>
        </p:nvSpPr>
        <p:spPr>
          <a:xfrm>
            <a:off x="-14515" y="4050703"/>
            <a:ext cx="12177486" cy="15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Social media,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Comunicazione di tipo istituzionale,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Addetto stampa.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Presenza su testate giornalistiche e telegiornali locali, nazionali e internazionali.</a:t>
            </a:r>
          </a:p>
        </p:txBody>
      </p:sp>
    </p:spTree>
    <p:extLst>
      <p:ext uri="{BB962C8B-B14F-4D97-AF65-F5344CB8AC3E}">
        <p14:creationId xmlns:p14="http://schemas.microsoft.com/office/powerpoint/2010/main" val="359493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16ADD-D1F1-3D8E-DA97-6ED5D8F91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505676FC-59DC-F9DB-8180-CC4A588C00C0}"/>
              </a:ext>
            </a:extLst>
          </p:cNvPr>
          <p:cNvSpPr/>
          <p:nvPr/>
        </p:nvSpPr>
        <p:spPr>
          <a:xfrm>
            <a:off x="0" y="-15910"/>
            <a:ext cx="12192001" cy="402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Assemblea annuale degli iscritti e convegno deontologico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955C0FD-F290-7A01-77D3-FCB204A5503A}"/>
              </a:ext>
            </a:extLst>
          </p:cNvPr>
          <p:cNvSpPr/>
          <p:nvPr/>
        </p:nvSpPr>
        <p:spPr>
          <a:xfrm>
            <a:off x="0" y="6409412"/>
            <a:ext cx="12192001" cy="448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Ancona, venerdì 6 dicembre 2024</a:t>
            </a:r>
            <a:endParaRPr lang="it-IT" sz="1400" i="0" u="none" strike="noStrike" baseline="0" dirty="0">
              <a:solidFill>
                <a:schemeClr val="bg1"/>
              </a:solidFill>
              <a:latin typeface="Myriad-Bold"/>
            </a:endParaRPr>
          </a:p>
        </p:txBody>
      </p:sp>
      <p:pic>
        <p:nvPicPr>
          <p:cNvPr id="9" name="Immagine 8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1F471551-7F35-70AE-F5A8-16C87763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34" y="8603"/>
            <a:ext cx="1245352" cy="363930"/>
          </a:xfrm>
          <a:prstGeom prst="rect">
            <a:avLst/>
          </a:prstGeom>
        </p:spPr>
      </p:pic>
      <p:pic>
        <p:nvPicPr>
          <p:cNvPr id="11" name="Immagine 10" descr="Immagine che contiene aria aperta, natura, paesaggio, nuvola&#10;&#10;Descrizione generata automaticamente">
            <a:extLst>
              <a:ext uri="{FF2B5EF4-FFF2-40B4-BE49-F238E27FC236}">
                <a16:creationId xmlns:a16="http://schemas.microsoft.com/office/drawing/2014/main" id="{529DC7B3-925F-28EC-50B6-16351A1799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81"/>
            <a:ext cx="12192000" cy="54759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165021-F6AE-C895-EF9A-3C5D65934F65}"/>
              </a:ext>
            </a:extLst>
          </p:cNvPr>
          <p:cNvSpPr txBox="1"/>
          <p:nvPr/>
        </p:nvSpPr>
        <p:spPr>
          <a:xfrm>
            <a:off x="0" y="844259"/>
            <a:ext cx="12191999" cy="496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Resoconto delle attività del mandato consiliare 2021-2025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73AB0C-4EC2-93CF-B925-EE604F782305}"/>
              </a:ext>
            </a:extLst>
          </p:cNvPr>
          <p:cNvSpPr txBox="1"/>
          <p:nvPr/>
        </p:nvSpPr>
        <p:spPr>
          <a:xfrm>
            <a:off x="1" y="1326359"/>
            <a:ext cx="1219199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Civile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08EB5F-EA05-32CE-8917-35EF97F3BD39}"/>
              </a:ext>
            </a:extLst>
          </p:cNvPr>
          <p:cNvSpPr txBox="1"/>
          <p:nvPr/>
        </p:nvSpPr>
        <p:spPr>
          <a:xfrm>
            <a:off x="-1" y="1668194"/>
            <a:ext cx="12192001" cy="2539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342900" algn="just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questi anni c’è stata l’evoluzione del quadro organizzativo della P.C., che ha organizzato dei corsi per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agibilitatori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coinvolgendo nella prima fase i rappresentanti degli Ordini. La formazione dovrebbe essere estesa a una platea più ampia di geologi ma i tempi sono abbastanza diluiti. </a:t>
            </a:r>
          </a:p>
          <a:p>
            <a:pPr lvl="0" algn="just">
              <a:lnSpc>
                <a:spcPct val="115000"/>
              </a:lnSpc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0" indent="-342900" algn="just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È però stata istituito il Coordinamento Attività Regionali da parte della STN. Si sta procedendo a redigere uno sorta di statuto con i compiti e le linee guida. Si prevede ovviamente che riguardino il nostro coinvolgimento durante le emergenze. Insomma, passi avanti sono stati fatti ma la strada è ancora lunga.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B4C1F1-4641-A280-5E8E-195DC87490B4}"/>
              </a:ext>
            </a:extLst>
          </p:cNvPr>
          <p:cNvSpPr txBox="1"/>
          <p:nvPr/>
        </p:nvSpPr>
        <p:spPr>
          <a:xfrm>
            <a:off x="139485" y="4293033"/>
            <a:ext cx="8353586" cy="147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algn="just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seguito all’attivazione del CNG, il Consiglio dell’OGR Marche ha offerto la propria partecipazione sul campo durante le attività di Protezione Civile ad Ischia (sopralluoghi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AeDES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AGeoTec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 in seguito all’evento meteorico estremo che ha colpito l’isola nel novembre 2022. </a:t>
            </a:r>
          </a:p>
        </p:txBody>
      </p:sp>
      <p:pic>
        <p:nvPicPr>
          <p:cNvPr id="5" name="Immagine 4" descr="Immagine che contiene vestiti, persona, Viso umano, aria aperta&#10;&#10;Descrizione generata automaticamente">
            <a:extLst>
              <a:ext uri="{FF2B5EF4-FFF2-40B4-BE49-F238E27FC236}">
                <a16:creationId xmlns:a16="http://schemas.microsoft.com/office/drawing/2014/main" id="{E6C4E571-427A-9E17-CE8F-8D17A916F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/>
          <a:stretch/>
        </p:blipFill>
        <p:spPr>
          <a:xfrm>
            <a:off x="8741044" y="4144711"/>
            <a:ext cx="3311471" cy="19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64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1548</Words>
  <Application>Microsoft Office PowerPoint</Application>
  <PresentationFormat>Widescreen</PresentationFormat>
  <Paragraphs>207</Paragraphs>
  <Slides>20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Aptos Narrow</vt:lpstr>
      <vt:lpstr>Arial</vt:lpstr>
      <vt:lpstr>Myriad-Bold</vt:lpstr>
      <vt:lpstr>Tema di Office</vt:lpstr>
      <vt:lpstr>Assemblea annuale degli iscritti e convegno deontologico I GEOLOGI E IL TERRITORIO Ancona, venerdì 6 dicembre 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GEOLOGO DEL FUTURO:  al servizio «segreto» delle comunità  Esplorare le nuove frontiere della geologia tramite  Intelligenza Artificiale, modelli numerici e virtuali</dc:title>
  <dc:creator>Bendia FABRIZIO</dc:creator>
  <cp:lastModifiedBy>Bendia FABRIZIO</cp:lastModifiedBy>
  <cp:revision>151</cp:revision>
  <dcterms:created xsi:type="dcterms:W3CDTF">2024-06-19T07:00:34Z</dcterms:created>
  <dcterms:modified xsi:type="dcterms:W3CDTF">2024-12-08T08:55:53Z</dcterms:modified>
</cp:coreProperties>
</file>